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59" r:id="rId4"/>
    <p:sldId id="260" r:id="rId5"/>
    <p:sldId id="261" r:id="rId6"/>
    <p:sldId id="262" r:id="rId7"/>
    <p:sldId id="266" r:id="rId8"/>
    <p:sldId id="267"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53" autoAdjust="0"/>
    <p:restoredTop sz="94624" autoAdjust="0"/>
  </p:normalViewPr>
  <p:slideViewPr>
    <p:cSldViewPr>
      <p:cViewPr varScale="1">
        <p:scale>
          <a:sx n="69" d="100"/>
          <a:sy n="69" d="100"/>
        </p:scale>
        <p:origin x="-144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42C98-9A74-40D7-AFD2-B1C07FC51100}" type="datetimeFigureOut">
              <a:rPr lang="tr-TR" smtClean="0"/>
              <a:pPr/>
              <a:t>12.5.2020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F2EAA-EEAD-4D65-A15F-CF4D6D97375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F86F2EAA-EEAD-4D65-A15F-CF4D6D973754}" type="slidenum">
              <a:rPr lang="tr-TR" smtClean="0"/>
              <a:pPr/>
              <a:t>8</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548680"/>
          </a:xfrm>
        </p:spPr>
        <p:txBody>
          <a:bodyPr>
            <a:normAutofit/>
          </a:bodyPr>
          <a:lstStyle/>
          <a:p>
            <a:r>
              <a:rPr lang="tr-TR" sz="2400" b="1" smtClean="0">
                <a:latin typeface="Calibri" pitchFamily="34" charset="0"/>
                <a:cs typeface="Calibri" pitchFamily="34" charset="0"/>
              </a:rPr>
              <a:t>HİNT SİNEMASI</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611560" y="404664"/>
            <a:ext cx="8064896" cy="6453336"/>
          </a:xfrm>
        </p:spPr>
        <p:txBody>
          <a:bodyPr>
            <a:noAutofit/>
          </a:bodyPr>
          <a:lstStyle/>
          <a:p>
            <a:pPr algn="just"/>
            <a:r>
              <a:rPr lang="tr-TR" sz="2200" dirty="0" smtClean="0">
                <a:latin typeface="+mj-lt"/>
                <a:cs typeface="Calibri" pitchFamily="34" charset="0"/>
              </a:rPr>
              <a:t>Hindistan film endüstrisini tanımlamak için kullanılan </a:t>
            </a:r>
            <a:r>
              <a:rPr lang="tr-TR" sz="2200" dirty="0" err="1" smtClean="0">
                <a:latin typeface="+mj-lt"/>
                <a:cs typeface="Calibri" pitchFamily="34" charset="0"/>
              </a:rPr>
              <a:t>Bollywood</a:t>
            </a:r>
            <a:r>
              <a:rPr lang="tr-TR" sz="2200" dirty="0" smtClean="0">
                <a:latin typeface="+mj-lt"/>
                <a:cs typeface="Calibri" pitchFamily="34" charset="0"/>
              </a:rPr>
              <a:t> </a:t>
            </a:r>
            <a:r>
              <a:rPr lang="tr-TR" sz="2200" dirty="0" smtClean="0">
                <a:latin typeface="+mj-lt"/>
                <a:cs typeface="Calibri" pitchFamily="34" charset="0"/>
              </a:rPr>
              <a:t>kelimesi</a:t>
            </a:r>
            <a:r>
              <a:rPr lang="tr-TR" sz="2200" dirty="0" smtClean="0">
                <a:latin typeface="+mj-lt"/>
                <a:cs typeface="Calibri" pitchFamily="34" charset="0"/>
              </a:rPr>
              <a:t>, </a:t>
            </a:r>
            <a:r>
              <a:rPr lang="tr-TR" sz="2200" dirty="0" smtClean="0">
                <a:latin typeface="+mj-lt"/>
                <a:cs typeface="Calibri" pitchFamily="34" charset="0"/>
              </a:rPr>
              <a:t>Bombay ve Hollywood kelimelerinin birleşmesinden </a:t>
            </a:r>
            <a:r>
              <a:rPr lang="tr-TR" sz="2200" dirty="0" smtClean="0">
                <a:latin typeface="+mj-lt"/>
                <a:cs typeface="Calibri" pitchFamily="34" charset="0"/>
              </a:rPr>
              <a:t>oluşmuştur. Çoğunlukla </a:t>
            </a:r>
            <a:r>
              <a:rPr lang="tr-TR" sz="2200" dirty="0" smtClean="0">
                <a:latin typeface="+mj-lt"/>
                <a:cs typeface="Calibri" pitchFamily="34" charset="0"/>
              </a:rPr>
              <a:t>filmlerin sonradan seslendirildiği </a:t>
            </a:r>
            <a:r>
              <a:rPr lang="tr-TR" sz="2200" dirty="0" err="1" smtClean="0">
                <a:latin typeface="+mj-lt"/>
                <a:cs typeface="Calibri" pitchFamily="34" charset="0"/>
              </a:rPr>
              <a:t>Bollywood’da</a:t>
            </a:r>
            <a:r>
              <a:rPr lang="tr-TR" sz="2200" dirty="0" smtClean="0">
                <a:latin typeface="+mj-lt"/>
                <a:cs typeface="Calibri" pitchFamily="34" charset="0"/>
              </a:rPr>
              <a:t> şarkılar ve danslar filmin en önemli kısmını oluşturmakta ve bütün film türlerinde kullanılmaktadır. </a:t>
            </a:r>
          </a:p>
          <a:p>
            <a:pPr algn="just"/>
            <a:r>
              <a:rPr lang="tr-TR" sz="2200" dirty="0" smtClean="0">
                <a:latin typeface="+mj-lt"/>
                <a:cs typeface="Calibri" pitchFamily="34" charset="0"/>
              </a:rPr>
              <a:t>Hindistan’da filmlerin %90’ı uylaşımsal müzikaller ve mitolojik romantik öykülerdir. Çoğu üç saatlik Hint filmlerinin genel formülü şu şekildedir: Bir yıldız, altı şarkı, üç dans. Şarkı ve dansların bütün film türleriyle bütünleştirilmesi Hindistan sinemasının temel bir özelliğidir. </a:t>
            </a:r>
          </a:p>
          <a:p>
            <a:pPr algn="ctr">
              <a:buNone/>
            </a:pPr>
            <a:r>
              <a:rPr lang="tr-TR" sz="2200" b="1" dirty="0" smtClean="0">
                <a:latin typeface="+mj-lt"/>
                <a:cs typeface="Times New Roman" pitchFamily="18" charset="0"/>
              </a:rPr>
              <a:t>HİNDİSTAN TARİHİ</a:t>
            </a:r>
            <a:endParaRPr lang="tr-TR" sz="2200" dirty="0" smtClean="0">
              <a:latin typeface="+mj-lt"/>
              <a:cs typeface="Calibri" pitchFamily="34" charset="0"/>
            </a:endParaRPr>
          </a:p>
          <a:p>
            <a:pPr algn="just"/>
            <a:r>
              <a:rPr lang="tr-TR" sz="2200" dirty="0" smtClean="0">
                <a:latin typeface="+mj-lt"/>
                <a:cs typeface="Calibri" pitchFamily="34" charset="0"/>
              </a:rPr>
              <a:t>Hindistan </a:t>
            </a:r>
            <a:r>
              <a:rPr lang="tr-TR" sz="2200" dirty="0" err="1" smtClean="0">
                <a:latin typeface="+mj-lt"/>
                <a:cs typeface="Calibri" pitchFamily="34" charset="0"/>
              </a:rPr>
              <a:t>İslamla</a:t>
            </a:r>
            <a:r>
              <a:rPr lang="tr-TR" sz="2200" dirty="0" smtClean="0">
                <a:latin typeface="+mj-lt"/>
                <a:cs typeface="Calibri" pitchFamily="34" charset="0"/>
              </a:rPr>
              <a:t> 10. ve 15. yüzyıllar arasında tanışmıştır. Babürler (Hint-Moğol İmparatorluğu) Hindistan’a Müslümanlığı getirmiş ve  burada  gelişkin Hindu kültürüyle karşılaşmıştır. Babür  egemenliğinin 18. yüzyılda sarsıntı geçirmesiyle ise Britanya Hindistan’ı ele geçirmek için girişimde bulunmuştur. Britanya  19.yüzyılda Hindistan’ı </a:t>
            </a:r>
            <a:r>
              <a:rPr lang="tr-TR" sz="2200" dirty="0" err="1" smtClean="0">
                <a:latin typeface="+mj-lt"/>
                <a:cs typeface="Calibri" pitchFamily="34" charset="0"/>
              </a:rPr>
              <a:t>Raj</a:t>
            </a:r>
            <a:r>
              <a:rPr lang="tr-TR" sz="2200" dirty="0" smtClean="0">
                <a:latin typeface="+mj-lt"/>
                <a:cs typeface="Calibri" pitchFamily="34" charset="0"/>
              </a:rPr>
              <a:t> adı verilen Britanya sömürge yönetim sistemiyle yönetmeye başlamıştır.</a:t>
            </a:r>
            <a:endParaRPr lang="tr-TR" sz="2200" dirty="0">
              <a:latin typeface="+mj-lt"/>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50106"/>
          </a:xfrm>
        </p:spPr>
        <p:txBody>
          <a:bodyPr>
            <a:normAutofit/>
          </a:bodyPr>
          <a:lstStyle/>
          <a:p>
            <a:r>
              <a:rPr lang="tr-TR" sz="2400" b="1" dirty="0" smtClean="0">
                <a:cs typeface="Times New Roman" pitchFamily="18" charset="0"/>
              </a:rPr>
              <a:t>HİNDİSTAN TARİHİ</a:t>
            </a:r>
            <a:endParaRPr lang="tr-TR" sz="2400" b="1" dirty="0">
              <a:cs typeface="Times New Roman" pitchFamily="18" charset="0"/>
            </a:endParaRPr>
          </a:p>
        </p:txBody>
      </p:sp>
      <p:sp>
        <p:nvSpPr>
          <p:cNvPr id="3" name="2 İçerik Yer Tutucusu"/>
          <p:cNvSpPr>
            <a:spLocks noGrp="1"/>
          </p:cNvSpPr>
          <p:nvPr>
            <p:ph idx="1"/>
          </p:nvPr>
        </p:nvSpPr>
        <p:spPr>
          <a:xfrm>
            <a:off x="539552" y="980728"/>
            <a:ext cx="8147248" cy="5544616"/>
          </a:xfrm>
        </p:spPr>
        <p:txBody>
          <a:bodyPr>
            <a:normAutofit/>
          </a:bodyPr>
          <a:lstStyle/>
          <a:p>
            <a:pPr algn="just">
              <a:lnSpc>
                <a:spcPct val="110000"/>
              </a:lnSpc>
            </a:pPr>
            <a:r>
              <a:rPr lang="tr-TR" sz="2200" dirty="0" smtClean="0">
                <a:latin typeface="+mj-lt"/>
                <a:cs typeface="Calibri" pitchFamily="34" charset="0"/>
              </a:rPr>
              <a:t>Ülkenin bağımsızlığını kazanması ise ancak 1947 yılında, ülkedeki en üst kast olan Brahmanlardan gelen Mohandas </a:t>
            </a:r>
            <a:r>
              <a:rPr lang="tr-TR" sz="2200" dirty="0" err="1" smtClean="0">
                <a:latin typeface="+mj-lt"/>
                <a:cs typeface="Calibri" pitchFamily="34" charset="0"/>
              </a:rPr>
              <a:t>Gandhi’nin</a:t>
            </a:r>
            <a:r>
              <a:rPr lang="tr-TR" sz="2200" dirty="0" smtClean="0">
                <a:latin typeface="+mj-lt"/>
                <a:cs typeface="Calibri" pitchFamily="34" charset="0"/>
              </a:rPr>
              <a:t> liderliğindeki zorlu mücadelenin ardından gerçekleşmiştir. </a:t>
            </a:r>
          </a:p>
          <a:p>
            <a:pPr algn="just"/>
            <a:r>
              <a:rPr lang="tr-TR" sz="2200" dirty="0" err="1" smtClean="0">
                <a:latin typeface="+mj-lt"/>
                <a:cs typeface="Calibri" pitchFamily="34" charset="0"/>
              </a:rPr>
              <a:t>Gandhi</a:t>
            </a:r>
            <a:r>
              <a:rPr lang="tr-TR" sz="2200" dirty="0" smtClean="0">
                <a:latin typeface="+mj-lt"/>
                <a:cs typeface="Calibri" pitchFamily="34" charset="0"/>
              </a:rPr>
              <a:t>, Hindistan bağımsız hareketi lideri ve sivil itaatsizliğin savunucusudur.  Halkı kast sistemine ve sömürge yönetim sistemine karşı çıkması için ikna etmeye çalışmıştır. Ancak tam da bağımsızlık hareketi başarılı olacakken Müslümanlara karşı hoşgörülü tutumu nedeniyle sinirlenen bir Hindu tarafından öldürülmüştür.</a:t>
            </a:r>
          </a:p>
          <a:p>
            <a:pPr algn="just"/>
            <a:r>
              <a:rPr lang="tr-TR" sz="2200" dirty="0" smtClean="0">
                <a:latin typeface="+mj-lt"/>
                <a:cs typeface="Calibri" pitchFamily="34" charset="0"/>
              </a:rPr>
              <a:t>İngilizler ise ülkeden ayrılmadan önce ülkeyi Müslüman Pakistan ve Hindu Hindistan olarak ikiye bölmüş ve ülkenin bölünmesi sonucunda büyük çaplı şiddet olayları yaşanmıştır. </a:t>
            </a:r>
            <a:r>
              <a:rPr lang="tr-TR" sz="2200" dirty="0" smtClean="0">
                <a:latin typeface="+mj-lt"/>
                <a:cs typeface="Calibri" pitchFamily="34" charset="0"/>
              </a:rPr>
              <a:t>Pakistan’da kalan Hindular ve Hindistan’da yaşayan Müslümanlar kitlesel katliamlara maruz kalmışlardır.</a:t>
            </a:r>
            <a:endParaRPr lang="tr-TR" sz="2200" b="1" dirty="0" smtClean="0">
              <a:latin typeface="+mj-lt"/>
              <a:cs typeface="Calibri" pitchFamily="34" charset="0"/>
            </a:endParaRPr>
          </a:p>
          <a:p>
            <a:pPr algn="just"/>
            <a:endParaRPr lang="tr-TR" sz="2400" dirty="0" smtClean="0">
              <a:latin typeface="Times New Roman" pitchFamily="18" charset="0"/>
              <a:cs typeface="Times New Roman" pitchFamily="18" charset="0"/>
            </a:endParaRP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584" y="332656"/>
            <a:ext cx="7859216" cy="360040"/>
          </a:xfrm>
        </p:spPr>
        <p:txBody>
          <a:bodyPr>
            <a:normAutofit fontScale="90000"/>
          </a:bodyPr>
          <a:lstStyle/>
          <a:p>
            <a:r>
              <a:rPr lang="tr-TR" sz="2400" b="1" dirty="0" smtClean="0">
                <a:cs typeface="Calibri" pitchFamily="34" charset="0"/>
              </a:rPr>
              <a:t>SÖMÜRGE DÖNEMİ HİNDİSTAN’INDA SİNEMA</a:t>
            </a:r>
            <a:br>
              <a:rPr lang="tr-TR" sz="2400" b="1" dirty="0" smtClean="0">
                <a:cs typeface="Calibri" pitchFamily="34" charset="0"/>
              </a:rPr>
            </a:br>
            <a:endParaRPr lang="tr-TR" sz="2400" b="1" dirty="0"/>
          </a:p>
        </p:txBody>
      </p:sp>
      <p:sp>
        <p:nvSpPr>
          <p:cNvPr id="3" name="2 İçerik Yer Tutucusu"/>
          <p:cNvSpPr>
            <a:spLocks noGrp="1"/>
          </p:cNvSpPr>
          <p:nvPr>
            <p:ph idx="1"/>
          </p:nvPr>
        </p:nvSpPr>
        <p:spPr>
          <a:xfrm>
            <a:off x="457200" y="476672"/>
            <a:ext cx="8229600" cy="6192688"/>
          </a:xfrm>
        </p:spPr>
        <p:txBody>
          <a:bodyPr>
            <a:noAutofit/>
          </a:bodyPr>
          <a:lstStyle/>
          <a:p>
            <a:pPr algn="just"/>
            <a:r>
              <a:rPr lang="tr-TR" sz="2200" dirty="0" smtClean="0">
                <a:latin typeface="+mj-lt"/>
              </a:rPr>
              <a:t>Hindistan’a sinema 1896 yılında sinema araç ve gereçlerini, teknolojiyi  tanıtmak isteyen </a:t>
            </a:r>
            <a:r>
              <a:rPr lang="tr-TR" sz="2200" dirty="0" err="1" smtClean="0">
                <a:latin typeface="+mj-lt"/>
              </a:rPr>
              <a:t>Lumiere</a:t>
            </a:r>
            <a:r>
              <a:rPr lang="tr-TR" sz="2200" dirty="0" smtClean="0">
                <a:latin typeface="+mj-lt"/>
              </a:rPr>
              <a:t> </a:t>
            </a:r>
            <a:r>
              <a:rPr lang="tr-TR" sz="2200" dirty="0" err="1" smtClean="0">
                <a:latin typeface="+mj-lt"/>
              </a:rPr>
              <a:t>Kardeşler’in</a:t>
            </a:r>
            <a:r>
              <a:rPr lang="tr-TR" sz="2200" dirty="0" smtClean="0">
                <a:latin typeface="+mj-lt"/>
              </a:rPr>
              <a:t> temsilcileri aracılığıyla gelmiş ve </a:t>
            </a:r>
            <a:r>
              <a:rPr lang="tr-TR" sz="2200" dirty="0" err="1" smtClean="0">
                <a:latin typeface="+mj-lt"/>
              </a:rPr>
              <a:t>Lumiere</a:t>
            </a:r>
            <a:r>
              <a:rPr lang="tr-TR" sz="2200" dirty="0" smtClean="0">
                <a:latin typeface="+mj-lt"/>
              </a:rPr>
              <a:t> Kardeşler 1897’de Kalküta’da film gösterimi düzenlemiştir. Ancak yabancıların öncülüğündeki sinema faaliyetlerine karşın, sinema Fransızların ya da başka bir ülkenin egemenliğine girmemiştir. Hintliler kendi özerk kimliklerini korumayı başarmışlardır.</a:t>
            </a:r>
          </a:p>
          <a:p>
            <a:pPr algn="just"/>
            <a:r>
              <a:rPr lang="tr-TR" sz="2200" dirty="0" smtClean="0">
                <a:latin typeface="+mj-lt"/>
                <a:cs typeface="Calibri" pitchFamily="34" charset="0"/>
              </a:rPr>
              <a:t>Hintliler 1903 yılında kendi belgesellerini çekmişlerdir. 1910 yılında ise üst sınıfa mensup </a:t>
            </a:r>
            <a:r>
              <a:rPr lang="tr-TR" sz="2200" dirty="0" err="1" smtClean="0">
                <a:latin typeface="+mj-lt"/>
                <a:cs typeface="Calibri" pitchFamily="34" charset="0"/>
              </a:rPr>
              <a:t>Phalke</a:t>
            </a:r>
            <a:r>
              <a:rPr lang="tr-TR" sz="2200" dirty="0" smtClean="0">
                <a:latin typeface="+mj-lt"/>
                <a:cs typeface="Calibri" pitchFamily="34" charset="0"/>
              </a:rPr>
              <a:t> ilk konulu Hint filminin yönetmenliğini üstlenmiştir. </a:t>
            </a:r>
            <a:r>
              <a:rPr lang="tr-TR" sz="2200" dirty="0" err="1" smtClean="0">
                <a:latin typeface="+mj-lt"/>
                <a:cs typeface="Calibri" pitchFamily="34" charset="0"/>
              </a:rPr>
              <a:t>Phalke’nin</a:t>
            </a:r>
            <a:r>
              <a:rPr lang="tr-TR" sz="2200" dirty="0" smtClean="0">
                <a:latin typeface="+mj-lt"/>
                <a:cs typeface="Calibri" pitchFamily="34" charset="0"/>
              </a:rPr>
              <a:t> filmi doğa üstü yaratıklar, Tanrılar ve krallar hakkındadır. </a:t>
            </a:r>
          </a:p>
          <a:p>
            <a:pPr algn="just"/>
            <a:r>
              <a:rPr lang="tr-TR" sz="2200" dirty="0" smtClean="0">
                <a:latin typeface="+mj-lt"/>
                <a:cs typeface="Calibri" pitchFamily="34" charset="0"/>
              </a:rPr>
              <a:t>Hindistan’ın kendi filmlerini çektiği dönemde Hindistan milliyetçiliği yükselişe geçmiş; İngilizler-Hintliler, Müslümanlar-Hindular arasındaki gerilim artış göstermiştir. Ancak bütün bunlar sinemaya çok az yansımıştır. Bu durum sadece </a:t>
            </a:r>
            <a:r>
              <a:rPr lang="tr-TR" sz="2200" dirty="0" err="1" smtClean="0">
                <a:latin typeface="+mj-lt"/>
                <a:cs typeface="Calibri" pitchFamily="34" charset="0"/>
              </a:rPr>
              <a:t>Raj’ın</a:t>
            </a:r>
            <a:r>
              <a:rPr lang="tr-TR" sz="2200" dirty="0" smtClean="0">
                <a:latin typeface="+mj-lt"/>
                <a:cs typeface="Calibri" pitchFamily="34" charset="0"/>
              </a:rPr>
              <a:t> baskıcı yapısıyla ilgili değildir. Hindistan bağımsızlık hareketi de sinemadan yararlanmamış; </a:t>
            </a:r>
            <a:r>
              <a:rPr lang="tr-TR" sz="2200" dirty="0" err="1" smtClean="0">
                <a:latin typeface="+mj-lt"/>
                <a:cs typeface="Calibri" pitchFamily="34" charset="0"/>
              </a:rPr>
              <a:t>Gandhi</a:t>
            </a:r>
            <a:r>
              <a:rPr lang="tr-TR" sz="2200" dirty="0" smtClean="0">
                <a:latin typeface="+mj-lt"/>
                <a:cs typeface="Calibri" pitchFamily="34" charset="0"/>
              </a:rPr>
              <a:t> dahil olmak üzere birçok eğitimli Hintli sinemayı basit bir eğlence aracı olarak görmüştür.</a:t>
            </a:r>
          </a:p>
          <a:p>
            <a:pPr algn="just">
              <a:buNone/>
            </a:pPr>
            <a:endParaRPr lang="tr-TR" sz="1800" dirty="0" smtClean="0">
              <a:latin typeface="+mj-lt"/>
              <a:cs typeface="Calibri" pitchFamily="34" charset="0"/>
            </a:endParaRPr>
          </a:p>
          <a:p>
            <a:pPr algn="just"/>
            <a:endParaRPr lang="tr-TR" sz="1800" dirty="0" smtClean="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smtClean="0">
                <a:latin typeface="Calibri" pitchFamily="34" charset="0"/>
                <a:cs typeface="Calibri" pitchFamily="34" charset="0"/>
              </a:rPr>
              <a:t/>
            </a:r>
            <a:br>
              <a:rPr lang="tr-TR" sz="2400" b="1" smtClean="0">
                <a:latin typeface="Calibri" pitchFamily="34" charset="0"/>
                <a:cs typeface="Calibri" pitchFamily="34" charset="0"/>
              </a:rPr>
            </a:b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57200" y="188640"/>
            <a:ext cx="8229600" cy="6669360"/>
          </a:xfrm>
        </p:spPr>
        <p:txBody>
          <a:bodyPr>
            <a:normAutofit fontScale="25000" lnSpcReduction="20000"/>
          </a:bodyPr>
          <a:lstStyle/>
          <a:p>
            <a:pPr algn="just">
              <a:lnSpc>
                <a:spcPct val="120000"/>
              </a:lnSpc>
            </a:pPr>
            <a:r>
              <a:rPr lang="tr-TR" sz="8800" dirty="0" smtClean="0">
                <a:latin typeface="+mj-lt"/>
                <a:cs typeface="Calibri" pitchFamily="34" charset="0"/>
              </a:rPr>
              <a:t>Hindistan sinema endüstrisi İngiliz hükümetinin yüksek vergileriyle mücadele etmiş; bağımsızlık sonrasında </a:t>
            </a:r>
            <a:r>
              <a:rPr lang="tr-TR" sz="8800" dirty="0" err="1" smtClean="0">
                <a:latin typeface="+mj-lt"/>
                <a:cs typeface="Calibri" pitchFamily="34" charset="0"/>
              </a:rPr>
              <a:t>Nehru</a:t>
            </a:r>
            <a:r>
              <a:rPr lang="tr-TR" sz="8800" dirty="0" smtClean="0">
                <a:latin typeface="+mj-lt"/>
                <a:cs typeface="Calibri" pitchFamily="34" charset="0"/>
              </a:rPr>
              <a:t> hükümeti de vergileri artırmaktan çekinmemiştir.  </a:t>
            </a:r>
          </a:p>
          <a:p>
            <a:pPr algn="just">
              <a:lnSpc>
                <a:spcPct val="120000"/>
              </a:lnSpc>
            </a:pPr>
            <a:r>
              <a:rPr lang="tr-TR" sz="8800" dirty="0" smtClean="0">
                <a:latin typeface="+mj-lt"/>
                <a:cs typeface="Times New Roman" pitchFamily="18" charset="0"/>
              </a:rPr>
              <a:t>Ancak resmi destek olmamasına karşın Hindistan film endüstrisi popüler olmayı başarmıştır. 1927 yılında sesli sinemaya geçiş endüstride hangi dilin egemen olacağına dair kısa süreli bir kriz yaşanmasına neden olsa da 1930’larda Bombay (Hintçe), Kalküta (</a:t>
            </a:r>
            <a:r>
              <a:rPr lang="tr-TR" sz="8800" dirty="0" err="1" smtClean="0">
                <a:latin typeface="+mj-lt"/>
                <a:cs typeface="Times New Roman" pitchFamily="18" charset="0"/>
              </a:rPr>
              <a:t>Bengalce</a:t>
            </a:r>
            <a:r>
              <a:rPr lang="tr-TR" sz="8800" dirty="0" smtClean="0">
                <a:latin typeface="+mj-lt"/>
                <a:cs typeface="Times New Roman" pitchFamily="18" charset="0"/>
              </a:rPr>
              <a:t>) ve </a:t>
            </a:r>
            <a:r>
              <a:rPr lang="tr-TR" sz="8800" dirty="0" err="1" smtClean="0">
                <a:latin typeface="+mj-lt"/>
                <a:cs typeface="Times New Roman" pitchFamily="18" charset="0"/>
              </a:rPr>
              <a:t>Madras</a:t>
            </a:r>
            <a:r>
              <a:rPr lang="tr-TR" sz="8800" dirty="0" smtClean="0">
                <a:latin typeface="+mj-lt"/>
                <a:cs typeface="Times New Roman" pitchFamily="18" charset="0"/>
              </a:rPr>
              <a:t> (</a:t>
            </a:r>
            <a:r>
              <a:rPr lang="tr-TR" sz="8800" dirty="0" err="1" smtClean="0">
                <a:latin typeface="+mj-lt"/>
                <a:cs typeface="Times New Roman" pitchFamily="18" charset="0"/>
              </a:rPr>
              <a:t>Tamilce</a:t>
            </a:r>
            <a:r>
              <a:rPr lang="tr-TR" sz="8800" dirty="0" smtClean="0">
                <a:latin typeface="+mj-lt"/>
                <a:cs typeface="Times New Roman" pitchFamily="18" charset="0"/>
              </a:rPr>
              <a:t>) önemli sinema merkezleri olarak ortaya çıkmış; 1970’lere kadar dil meselesinde öncülüğü Hintçeyi egemen kılan Bombay üstlenmiştir. </a:t>
            </a:r>
          </a:p>
          <a:p>
            <a:pPr algn="just">
              <a:lnSpc>
                <a:spcPct val="120000"/>
              </a:lnSpc>
            </a:pPr>
            <a:r>
              <a:rPr lang="tr-TR" sz="8800" dirty="0" smtClean="0">
                <a:latin typeface="+mj-lt"/>
                <a:cs typeface="Times New Roman" pitchFamily="18" charset="0"/>
              </a:rPr>
              <a:t>Sesli sinemaya geçiş Hint sinemasının kendine özgü bir karakter kazanmasını sağlamıştır. İlk sesli film kralları, kraliçeleri ve tahta varis bulmayı konu alan </a:t>
            </a:r>
            <a:r>
              <a:rPr lang="tr-TR" sz="8800" i="1" dirty="0" smtClean="0">
                <a:latin typeface="+mj-lt"/>
                <a:cs typeface="Times New Roman" pitchFamily="18" charset="0"/>
              </a:rPr>
              <a:t>Alam Ara</a:t>
            </a:r>
            <a:r>
              <a:rPr lang="tr-TR" sz="8800" dirty="0" smtClean="0">
                <a:latin typeface="+mj-lt"/>
                <a:cs typeface="Times New Roman" pitchFamily="18" charset="0"/>
              </a:rPr>
              <a:t>’dır (</a:t>
            </a:r>
            <a:r>
              <a:rPr lang="tr-TR" sz="8800" i="1" dirty="0" smtClean="0">
                <a:latin typeface="+mj-lt"/>
                <a:cs typeface="Times New Roman" pitchFamily="18" charset="0"/>
              </a:rPr>
              <a:t>Dünyanın Güzelliği</a:t>
            </a:r>
            <a:r>
              <a:rPr lang="tr-TR" sz="8800" dirty="0" smtClean="0">
                <a:latin typeface="+mj-lt"/>
                <a:cs typeface="Times New Roman" pitchFamily="18" charset="0"/>
              </a:rPr>
              <a:t>, </a:t>
            </a:r>
            <a:r>
              <a:rPr lang="tr-TR" sz="8800" dirty="0" err="1" smtClean="0">
                <a:latin typeface="+mj-lt"/>
                <a:cs typeface="Times New Roman" pitchFamily="18" charset="0"/>
              </a:rPr>
              <a:t>Ardeşir</a:t>
            </a:r>
            <a:r>
              <a:rPr lang="tr-TR" sz="8800" dirty="0" smtClean="0">
                <a:latin typeface="+mj-lt"/>
                <a:cs typeface="Times New Roman" pitchFamily="18" charset="0"/>
              </a:rPr>
              <a:t> M. </a:t>
            </a:r>
            <a:r>
              <a:rPr lang="tr-TR" sz="8800" dirty="0" err="1" smtClean="0">
                <a:latin typeface="+mj-lt"/>
                <a:cs typeface="Times New Roman" pitchFamily="18" charset="0"/>
              </a:rPr>
              <a:t>İrani</a:t>
            </a:r>
            <a:r>
              <a:rPr lang="tr-TR" sz="8800" dirty="0" smtClean="0">
                <a:latin typeface="+mj-lt"/>
                <a:cs typeface="Times New Roman" pitchFamily="18" charset="0"/>
              </a:rPr>
              <a:t>, 1931). Sesli sinemaya geçiş endüstrinin büyümesiyle sonuçlanmış; pek çok film şirketi ortaya çıkmıştır. Bunlardan en önemlisi ise 1940’ların sonuna kadar etkisini sürdüren </a:t>
            </a:r>
            <a:r>
              <a:rPr lang="tr-TR" sz="8800" i="1" dirty="0" smtClean="0">
                <a:latin typeface="+mj-lt"/>
                <a:cs typeface="Times New Roman" pitchFamily="18" charset="0"/>
              </a:rPr>
              <a:t>Bombay </a:t>
            </a:r>
            <a:r>
              <a:rPr lang="tr-TR" sz="8800" i="1" dirty="0" err="1" smtClean="0">
                <a:latin typeface="+mj-lt"/>
                <a:cs typeface="Times New Roman" pitchFamily="18" charset="0"/>
              </a:rPr>
              <a:t>Talkies</a:t>
            </a:r>
            <a:r>
              <a:rPr lang="tr-TR" sz="8800" dirty="0" err="1" smtClean="0">
                <a:latin typeface="+mj-lt"/>
                <a:cs typeface="Times New Roman" pitchFamily="18" charset="0"/>
              </a:rPr>
              <a:t>’dir</a:t>
            </a:r>
            <a:r>
              <a:rPr lang="tr-TR" sz="8800" dirty="0" smtClean="0">
                <a:latin typeface="+mj-lt"/>
                <a:cs typeface="Times New Roman" pitchFamily="18" charset="0"/>
              </a:rPr>
              <a:t>.  Ünlü film yıldızları olan </a:t>
            </a:r>
            <a:r>
              <a:rPr lang="tr-TR" sz="8800" dirty="0" err="1" smtClean="0">
                <a:latin typeface="+mj-lt"/>
                <a:cs typeface="Times New Roman" pitchFamily="18" charset="0"/>
              </a:rPr>
              <a:t>Devika</a:t>
            </a:r>
            <a:r>
              <a:rPr lang="tr-TR" sz="8800" dirty="0" smtClean="0">
                <a:latin typeface="+mj-lt"/>
                <a:cs typeface="Times New Roman" pitchFamily="18" charset="0"/>
              </a:rPr>
              <a:t> </a:t>
            </a:r>
            <a:r>
              <a:rPr lang="tr-TR" sz="8800" dirty="0" err="1" smtClean="0">
                <a:latin typeface="+mj-lt"/>
                <a:cs typeface="Times New Roman" pitchFamily="18" charset="0"/>
              </a:rPr>
              <a:t>Rani</a:t>
            </a:r>
            <a:r>
              <a:rPr lang="tr-TR" sz="8800" dirty="0" smtClean="0">
                <a:latin typeface="+mj-lt"/>
                <a:cs typeface="Times New Roman" pitchFamily="18" charset="0"/>
              </a:rPr>
              <a:t> ve </a:t>
            </a:r>
            <a:r>
              <a:rPr lang="tr-TR" sz="8800" dirty="0" err="1" smtClean="0">
                <a:latin typeface="+mj-lt"/>
                <a:cs typeface="Times New Roman" pitchFamily="18" charset="0"/>
              </a:rPr>
              <a:t>Himansu</a:t>
            </a:r>
            <a:r>
              <a:rPr lang="tr-TR" sz="8800" dirty="0" smtClean="0">
                <a:latin typeface="+mj-lt"/>
                <a:cs typeface="Times New Roman" pitchFamily="18" charset="0"/>
              </a:rPr>
              <a:t> </a:t>
            </a:r>
            <a:r>
              <a:rPr lang="tr-TR" sz="8800" dirty="0" err="1" smtClean="0">
                <a:latin typeface="+mj-lt"/>
                <a:cs typeface="Times New Roman" pitchFamily="18" charset="0"/>
              </a:rPr>
              <a:t>Rai</a:t>
            </a:r>
            <a:r>
              <a:rPr lang="tr-TR" sz="8800" dirty="0" smtClean="0">
                <a:latin typeface="+mj-lt"/>
                <a:cs typeface="Times New Roman" pitchFamily="18" charset="0"/>
              </a:rPr>
              <a:t> tarafından kurulan şirket, star sisteminin yerleşmesine öncülük etmiştir. </a:t>
            </a:r>
            <a:endParaRPr lang="tr-TR" sz="8800" dirty="0" smtClean="0">
              <a:latin typeface="+mj-lt"/>
              <a:cs typeface="Calibri" pitchFamily="34" charset="0"/>
            </a:endParaRPr>
          </a:p>
          <a:p>
            <a:pPr algn="just">
              <a:buNone/>
            </a:pPr>
            <a:endParaRPr lang="tr-TR" sz="2400" dirty="0" smtClean="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260648"/>
            <a:ext cx="8219256" cy="6408712"/>
          </a:xfrm>
        </p:spPr>
        <p:txBody>
          <a:bodyPr>
            <a:normAutofit fontScale="92500" lnSpcReduction="20000"/>
          </a:bodyPr>
          <a:lstStyle/>
          <a:p>
            <a:pPr algn="just">
              <a:lnSpc>
                <a:spcPct val="120000"/>
              </a:lnSpc>
            </a:pPr>
            <a:r>
              <a:rPr lang="tr-TR" sz="2200" dirty="0" smtClean="0">
                <a:latin typeface="+mj-lt"/>
                <a:cs typeface="Times New Roman" pitchFamily="18" charset="0"/>
              </a:rPr>
              <a:t>1930’lu yıllarda sinema toplulukları kurulmuş ve sinemaya saygı duyulmaya başlanmıştır. Ancak bir yandan bu topluluklar kurulmasına karşın diğer yandan endüstri büyük bir sarsıntıyla karşılaşmıştır. 1940 yılında stüdyo sisteminin sonuna gelinmiş ve tek tük film yapan yapımcılar yıldız oyuncuları kendi şirketlerine dahil etmek için çaba göstermiştir.</a:t>
            </a:r>
          </a:p>
          <a:p>
            <a:pPr algn="just">
              <a:lnSpc>
                <a:spcPct val="120000"/>
              </a:lnSpc>
            </a:pPr>
            <a:r>
              <a:rPr lang="tr-TR" sz="2200" dirty="0" smtClean="0">
                <a:latin typeface="+mj-lt"/>
                <a:cs typeface="Times New Roman" pitchFamily="18" charset="0"/>
              </a:rPr>
              <a:t>1940’larda yıldızların endüstrideki ağırlığı artmış ve ücretleri yükselmiştir. Yapım şirketleri bu ücretleri karşılamak için kara paraya yönelmiştir. </a:t>
            </a:r>
          </a:p>
          <a:p>
            <a:pPr algn="just">
              <a:lnSpc>
                <a:spcPct val="120000"/>
              </a:lnSpc>
            </a:pPr>
            <a:r>
              <a:rPr lang="tr-TR" sz="2200" dirty="0" smtClean="0">
                <a:latin typeface="+mj-lt"/>
                <a:cs typeface="Times New Roman" pitchFamily="18" charset="0"/>
              </a:rPr>
              <a:t>1950 ve 1960’larda ise İtalyan yeni gerçekçiliği ve Fransız yeni dalgasından etkilenen bağımsız sinemacılar ortaya çıkmıştır. Hint yeni dalgasının temsilcileri olarak tanımlayabileceğimiz yönetmenlerin ürünü olan bu filmler yıldızlara yer vermemesi ve sadece entelektüel bir kitle tarafından izlenmesiyle yıldızlara yaslanan ve yalnızca Hindistan’da değil aynı zamanda bütün Asya ülkelerinde kayda değer bir izleyici sayısına ulaşan popüler Hint sinemasından farklılaşmıştır. </a:t>
            </a:r>
          </a:p>
          <a:p>
            <a:pPr algn="just">
              <a:lnSpc>
                <a:spcPct val="120000"/>
              </a:lnSpc>
            </a:pPr>
            <a:r>
              <a:rPr lang="tr-TR" sz="2200" dirty="0" smtClean="0">
                <a:latin typeface="+mj-lt"/>
                <a:cs typeface="Times New Roman" pitchFamily="18" charset="0"/>
              </a:rPr>
              <a:t>1960’larda iki sinema geleneği de renkli sinemaya yönelmiş; ticari sinemada bütçenin büyük bir bölümü yıldızların ücretine ayrıldığı için teknik kalite bakımından çok yetkin olmayan filmler ortaya çıkmıştır. Sanat filmleri olarak tanımlayabileceğimiz yeni dalga ise çerçeve, kurgu ve aydınlatma bakımından ustalıklı ürünler ortaya koymuştur.</a:t>
            </a:r>
          </a:p>
          <a:p>
            <a:pPr algn="just">
              <a:lnSpc>
                <a:spcPct val="120000"/>
              </a:lnSpc>
            </a:pPr>
            <a:endParaRPr lang="tr-TR" sz="2000" dirty="0" smtClean="0">
              <a:latin typeface="+mj-lt"/>
              <a:cs typeface="Times New Roman" pitchFamily="18" charset="0"/>
            </a:endParaRPr>
          </a:p>
          <a:p>
            <a:pPr algn="just">
              <a:lnSpc>
                <a:spcPct val="120000"/>
              </a:lnSpc>
            </a:pPr>
            <a:endParaRPr lang="tr-TR" sz="2400" dirty="0" smtClean="0">
              <a:latin typeface="+mj-lt"/>
              <a:cs typeface="Times New Roman" pitchFamily="18" charset="0"/>
            </a:endParaRPr>
          </a:p>
          <a:p>
            <a:pPr algn="just"/>
            <a:endParaRPr lang="tr-TR" sz="2400" dirty="0" smtClean="0">
              <a:latin typeface="+mj-lt"/>
              <a:cs typeface="Times New Roman" pitchFamily="18" charset="0"/>
            </a:endParaRPr>
          </a:p>
          <a:p>
            <a:pPr algn="just"/>
            <a:endParaRPr lang="tr-TR"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0"/>
            <a:ext cx="8229600" cy="6858000"/>
          </a:xfrm>
        </p:spPr>
        <p:txBody>
          <a:bodyPr>
            <a:normAutofit fontScale="92500" lnSpcReduction="20000"/>
          </a:bodyPr>
          <a:lstStyle/>
          <a:p>
            <a:pPr algn="ctr">
              <a:lnSpc>
                <a:spcPct val="120000"/>
              </a:lnSpc>
              <a:buNone/>
            </a:pPr>
            <a:r>
              <a:rPr lang="tr-TR" sz="4000" b="1" dirty="0" smtClean="0">
                <a:latin typeface="+mj-lt"/>
                <a:cs typeface="Times New Roman" pitchFamily="18" charset="0"/>
              </a:rPr>
              <a:t> </a:t>
            </a:r>
            <a:r>
              <a:rPr lang="tr-TR" sz="2600" b="1" dirty="0" smtClean="0">
                <a:latin typeface="+mj-lt"/>
                <a:cs typeface="Times New Roman" pitchFamily="18" charset="0"/>
              </a:rPr>
              <a:t>ERKEN DÖNEM SÖMÜRGE SONRASI HİNT SİNEMASI</a:t>
            </a:r>
          </a:p>
          <a:p>
            <a:pPr algn="just">
              <a:lnSpc>
                <a:spcPct val="110000"/>
              </a:lnSpc>
            </a:pPr>
            <a:r>
              <a:rPr lang="tr-TR" sz="2400" b="1" dirty="0" smtClean="0">
                <a:latin typeface="+mj-lt"/>
                <a:cs typeface="Times New Roman" pitchFamily="18" charset="0"/>
              </a:rPr>
              <a:t>Raj </a:t>
            </a:r>
            <a:r>
              <a:rPr lang="tr-TR" sz="2400" b="1" dirty="0" err="1" smtClean="0">
                <a:latin typeface="+mj-lt"/>
                <a:cs typeface="Times New Roman" pitchFamily="18" charset="0"/>
              </a:rPr>
              <a:t>Kapoor</a:t>
            </a:r>
            <a:r>
              <a:rPr lang="tr-TR" sz="2400" b="1" dirty="0" smtClean="0">
                <a:latin typeface="+mj-lt"/>
                <a:cs typeface="Times New Roman" pitchFamily="18" charset="0"/>
              </a:rPr>
              <a:t>: </a:t>
            </a:r>
            <a:r>
              <a:rPr lang="tr-TR" sz="2400" dirty="0" smtClean="0">
                <a:latin typeface="+mj-lt"/>
                <a:cs typeface="Times New Roman" pitchFamily="18" charset="0"/>
              </a:rPr>
              <a:t>Ünlü bir film yıldızı olan Raj </a:t>
            </a:r>
            <a:r>
              <a:rPr lang="tr-TR" sz="2400" dirty="0" err="1" smtClean="0">
                <a:latin typeface="+mj-lt"/>
                <a:cs typeface="Times New Roman" pitchFamily="18" charset="0"/>
              </a:rPr>
              <a:t>Kapoor</a:t>
            </a:r>
            <a:r>
              <a:rPr lang="tr-TR" sz="2400" dirty="0" smtClean="0">
                <a:latin typeface="+mj-lt"/>
                <a:cs typeface="Times New Roman" pitchFamily="18" charset="0"/>
              </a:rPr>
              <a:t> sonradan yönetmenliğe geçiş yapmış ve kendi film şirketini kurmuştur. </a:t>
            </a:r>
            <a:r>
              <a:rPr lang="tr-TR" sz="2400" dirty="0" err="1" smtClean="0">
                <a:latin typeface="+mj-lt"/>
                <a:cs typeface="Times New Roman" pitchFamily="18" charset="0"/>
              </a:rPr>
              <a:t>Nargis</a:t>
            </a:r>
            <a:r>
              <a:rPr lang="tr-TR" sz="2400" dirty="0" smtClean="0">
                <a:latin typeface="+mj-lt"/>
                <a:cs typeface="Times New Roman" pitchFamily="18" charset="0"/>
              </a:rPr>
              <a:t> gibi dönemin en önemli kadın yıldızlarıyla çalışan Raj </a:t>
            </a:r>
            <a:r>
              <a:rPr lang="tr-TR" sz="2400" dirty="0" err="1" smtClean="0">
                <a:latin typeface="+mj-lt"/>
                <a:cs typeface="Times New Roman" pitchFamily="18" charset="0"/>
              </a:rPr>
              <a:t>Kapoor’un</a:t>
            </a:r>
            <a:r>
              <a:rPr lang="tr-TR" sz="2400" dirty="0" smtClean="0">
                <a:latin typeface="+mj-lt"/>
                <a:cs typeface="Times New Roman" pitchFamily="18" charset="0"/>
              </a:rPr>
              <a:t> Hindistan’ın yanı sıra Avrupa’da da büyük bir başarı kazanan en önemli filmlerinden biri </a:t>
            </a:r>
            <a:r>
              <a:rPr lang="tr-TR" sz="2400" i="1" dirty="0" smtClean="0">
                <a:latin typeface="+mj-lt"/>
                <a:cs typeface="Times New Roman" pitchFamily="18" charset="0"/>
              </a:rPr>
              <a:t>Avare (</a:t>
            </a:r>
            <a:r>
              <a:rPr lang="tr-TR" sz="2400" dirty="0" smtClean="0">
                <a:latin typeface="+mj-lt"/>
                <a:cs typeface="Times New Roman" pitchFamily="18" charset="0"/>
              </a:rPr>
              <a:t>1951)’</a:t>
            </a:r>
            <a:r>
              <a:rPr lang="tr-TR" sz="2400" dirty="0" err="1" smtClean="0">
                <a:latin typeface="+mj-lt"/>
                <a:cs typeface="Times New Roman" pitchFamily="18" charset="0"/>
              </a:rPr>
              <a:t>dir</a:t>
            </a:r>
            <a:r>
              <a:rPr lang="tr-TR" sz="2400" dirty="0" smtClean="0">
                <a:latin typeface="+mj-lt"/>
                <a:cs typeface="Times New Roman" pitchFamily="18" charset="0"/>
              </a:rPr>
              <a:t>.  </a:t>
            </a:r>
            <a:r>
              <a:rPr lang="tr-TR" sz="2400" i="1" dirty="0" smtClean="0">
                <a:latin typeface="+mj-lt"/>
                <a:cs typeface="Times New Roman" pitchFamily="18" charset="0"/>
              </a:rPr>
              <a:t>Avare</a:t>
            </a:r>
            <a:r>
              <a:rPr lang="tr-TR" sz="2400" dirty="0" smtClean="0">
                <a:latin typeface="+mj-lt"/>
                <a:cs typeface="Times New Roman" pitchFamily="18" charset="0"/>
              </a:rPr>
              <a:t> kast sisteminin sorunlarını anlatan bir aile dramıdır. Filmin sinematografisi Alman dışavurumculuğu ve kara filmlerin izlerini taşır. Filmde yargıç rolünde yıldızın kendi babası, çocukluğu rolünde kardeşi ve sevgilisi rolüne gerçek hayatta da sevgilisi olan ünlü film yıldızı </a:t>
            </a:r>
            <a:r>
              <a:rPr lang="tr-TR" sz="2400" dirty="0" err="1" smtClean="0">
                <a:latin typeface="+mj-lt"/>
                <a:cs typeface="Times New Roman" pitchFamily="18" charset="0"/>
              </a:rPr>
              <a:t>Nargis</a:t>
            </a:r>
            <a:r>
              <a:rPr lang="tr-TR" sz="2400" dirty="0" smtClean="0">
                <a:latin typeface="+mj-lt"/>
                <a:cs typeface="Times New Roman" pitchFamily="18" charset="0"/>
              </a:rPr>
              <a:t> yer alır. </a:t>
            </a:r>
          </a:p>
          <a:p>
            <a:pPr algn="just">
              <a:lnSpc>
                <a:spcPct val="110000"/>
              </a:lnSpc>
            </a:pPr>
            <a:r>
              <a:rPr lang="tr-TR" sz="2400" b="1" dirty="0" err="1" smtClean="0">
                <a:latin typeface="+mj-lt"/>
                <a:cs typeface="Calibri" pitchFamily="34" charset="0"/>
              </a:rPr>
              <a:t>Satyajit</a:t>
            </a:r>
            <a:r>
              <a:rPr lang="tr-TR" sz="2400" b="1" dirty="0" smtClean="0">
                <a:latin typeface="+mj-lt"/>
                <a:cs typeface="Calibri" pitchFamily="34" charset="0"/>
              </a:rPr>
              <a:t> Ray: </a:t>
            </a:r>
            <a:r>
              <a:rPr lang="tr-TR" sz="2400" dirty="0" smtClean="0">
                <a:latin typeface="+mj-lt"/>
                <a:cs typeface="Calibri" pitchFamily="34" charset="0"/>
              </a:rPr>
              <a:t>Hindistan yeni dalgasının kurucularından biridir. Ray, filmlerini Kalküta’da kendisinin de konuştuğu </a:t>
            </a:r>
            <a:r>
              <a:rPr lang="tr-TR" sz="2400" dirty="0" err="1" smtClean="0">
                <a:latin typeface="+mj-lt"/>
                <a:cs typeface="Calibri" pitchFamily="34" charset="0"/>
              </a:rPr>
              <a:t>Bengal</a:t>
            </a:r>
            <a:r>
              <a:rPr lang="tr-TR" sz="2400" dirty="0" smtClean="0">
                <a:latin typeface="+mj-lt"/>
                <a:cs typeface="Calibri" pitchFamily="34" charset="0"/>
              </a:rPr>
              <a:t> dilinde çeker. Materyalizme karşı spritüel olanın galip gelmesi filmlerinin temel izleklerinden biridir ve en önemli filmleri </a:t>
            </a:r>
            <a:r>
              <a:rPr lang="tr-TR" sz="2400" i="1" dirty="0" err="1" smtClean="0">
                <a:latin typeface="+mj-lt"/>
                <a:cs typeface="Calibri" pitchFamily="34" charset="0"/>
              </a:rPr>
              <a:t>Apu</a:t>
            </a:r>
            <a:r>
              <a:rPr lang="tr-TR" sz="2400" i="1" dirty="0" smtClean="0">
                <a:latin typeface="+mj-lt"/>
                <a:cs typeface="Calibri" pitchFamily="34" charset="0"/>
              </a:rPr>
              <a:t> üçlemesi </a:t>
            </a:r>
            <a:r>
              <a:rPr lang="tr-TR" sz="2400" dirty="0" smtClean="0">
                <a:latin typeface="+mj-lt"/>
                <a:cs typeface="Calibri" pitchFamily="34" charset="0"/>
              </a:rPr>
              <a:t>olarak adlandırılan </a:t>
            </a:r>
            <a:r>
              <a:rPr lang="tr-TR" sz="2400" i="1" dirty="0" err="1" smtClean="0">
                <a:latin typeface="+mj-lt"/>
                <a:cs typeface="Calibri" pitchFamily="34" charset="0"/>
              </a:rPr>
              <a:t>Pather</a:t>
            </a:r>
            <a:r>
              <a:rPr lang="tr-TR" sz="2400" i="1" dirty="0" smtClean="0">
                <a:latin typeface="+mj-lt"/>
                <a:cs typeface="Calibri" pitchFamily="34" charset="0"/>
              </a:rPr>
              <a:t> </a:t>
            </a:r>
            <a:r>
              <a:rPr lang="tr-TR" sz="2400" i="1" dirty="0" err="1" smtClean="0">
                <a:latin typeface="+mj-lt"/>
                <a:cs typeface="Calibri" pitchFamily="34" charset="0"/>
              </a:rPr>
              <a:t>Panchali</a:t>
            </a:r>
            <a:r>
              <a:rPr lang="tr-TR" sz="2400" i="1" dirty="0" smtClean="0">
                <a:latin typeface="+mj-lt"/>
                <a:cs typeface="Calibri" pitchFamily="34" charset="0"/>
              </a:rPr>
              <a:t> </a:t>
            </a:r>
            <a:r>
              <a:rPr lang="tr-TR" sz="2400" dirty="0" smtClean="0">
                <a:latin typeface="+mj-lt"/>
                <a:cs typeface="Calibri" pitchFamily="34" charset="0"/>
              </a:rPr>
              <a:t>(</a:t>
            </a:r>
            <a:r>
              <a:rPr lang="tr-TR" sz="2400" i="1" dirty="0" smtClean="0">
                <a:latin typeface="+mj-lt"/>
                <a:cs typeface="Calibri" pitchFamily="34" charset="0"/>
              </a:rPr>
              <a:t>Yol Şarkısı</a:t>
            </a:r>
            <a:r>
              <a:rPr lang="tr-TR" sz="2400" dirty="0" smtClean="0">
                <a:latin typeface="+mj-lt"/>
                <a:cs typeface="Calibri" pitchFamily="34" charset="0"/>
              </a:rPr>
              <a:t>, 1955); </a:t>
            </a:r>
            <a:r>
              <a:rPr lang="tr-TR" sz="2400" i="1" dirty="0" err="1" smtClean="0">
                <a:latin typeface="+mj-lt"/>
                <a:cs typeface="Calibri" pitchFamily="34" charset="0"/>
              </a:rPr>
              <a:t>Aparajito</a:t>
            </a:r>
            <a:r>
              <a:rPr lang="tr-TR" sz="2400" dirty="0" smtClean="0">
                <a:latin typeface="+mj-lt"/>
                <a:cs typeface="Calibri" pitchFamily="34" charset="0"/>
              </a:rPr>
              <a:t> (</a:t>
            </a:r>
            <a:r>
              <a:rPr lang="tr-TR" sz="2400" i="1" dirty="0" smtClean="0">
                <a:latin typeface="+mj-lt"/>
                <a:cs typeface="Calibri" pitchFamily="34" charset="0"/>
              </a:rPr>
              <a:t>Yenilmez</a:t>
            </a:r>
            <a:r>
              <a:rPr lang="tr-TR" sz="2400" dirty="0" smtClean="0">
                <a:latin typeface="+mj-lt"/>
                <a:cs typeface="Calibri" pitchFamily="34" charset="0"/>
              </a:rPr>
              <a:t>, 1956) ve </a:t>
            </a:r>
            <a:r>
              <a:rPr lang="tr-TR" sz="2400" i="1" dirty="0" err="1" smtClean="0">
                <a:latin typeface="+mj-lt"/>
                <a:cs typeface="Calibri" pitchFamily="34" charset="0"/>
              </a:rPr>
              <a:t>Apur</a:t>
            </a:r>
            <a:r>
              <a:rPr lang="tr-TR" sz="2400" i="1" dirty="0" smtClean="0">
                <a:latin typeface="+mj-lt"/>
                <a:cs typeface="Calibri" pitchFamily="34" charset="0"/>
              </a:rPr>
              <a:t> Sansar </a:t>
            </a:r>
            <a:r>
              <a:rPr lang="tr-TR" sz="2400" dirty="0" smtClean="0">
                <a:latin typeface="+mj-lt"/>
                <a:cs typeface="Calibri" pitchFamily="34" charset="0"/>
              </a:rPr>
              <a:t>(</a:t>
            </a:r>
            <a:r>
              <a:rPr lang="tr-TR" sz="2400" i="1" dirty="0" err="1" smtClean="0">
                <a:latin typeface="+mj-lt"/>
                <a:cs typeface="Calibri" pitchFamily="34" charset="0"/>
              </a:rPr>
              <a:t>Apu’nun</a:t>
            </a:r>
            <a:r>
              <a:rPr lang="tr-TR" sz="2400" i="1" dirty="0" smtClean="0">
                <a:latin typeface="+mj-lt"/>
                <a:cs typeface="Calibri" pitchFamily="34" charset="0"/>
              </a:rPr>
              <a:t> Dünyası</a:t>
            </a:r>
            <a:r>
              <a:rPr lang="tr-TR" sz="2400" dirty="0" smtClean="0">
                <a:latin typeface="+mj-lt"/>
                <a:cs typeface="Calibri" pitchFamily="34" charset="0"/>
              </a:rPr>
              <a:t>, 1959)’dır.  Bu üçleme </a:t>
            </a:r>
            <a:r>
              <a:rPr lang="tr-TR" sz="2400" dirty="0" err="1" smtClean="0">
                <a:latin typeface="+mj-lt"/>
                <a:cs typeface="Calibri" pitchFamily="34" charset="0"/>
              </a:rPr>
              <a:t>Bengalli</a:t>
            </a:r>
            <a:r>
              <a:rPr lang="tr-TR" sz="2400" dirty="0" smtClean="0">
                <a:latin typeface="+mj-lt"/>
                <a:cs typeface="Calibri" pitchFamily="34" charset="0"/>
              </a:rPr>
              <a:t> bir çocuğun yetişkinliğe uzanan hikayesini anlatır. </a:t>
            </a:r>
            <a:r>
              <a:rPr lang="tr-TR" sz="2400" dirty="0" err="1" smtClean="0">
                <a:latin typeface="+mj-lt"/>
                <a:cs typeface="Calibri" pitchFamily="34" charset="0"/>
              </a:rPr>
              <a:t>Satyajit</a:t>
            </a:r>
            <a:r>
              <a:rPr lang="tr-TR" sz="2400" dirty="0" smtClean="0">
                <a:latin typeface="+mj-lt"/>
                <a:cs typeface="Calibri" pitchFamily="34" charset="0"/>
              </a:rPr>
              <a:t> Ray, bu filmlerde stüdyo setleri yerine gerçek işçi sınıfı mahallelerinde çekim </a:t>
            </a:r>
            <a:r>
              <a:rPr lang="tr-TR" sz="2400" dirty="0" smtClean="0">
                <a:latin typeface="+mj-lt"/>
                <a:cs typeface="Calibri" pitchFamily="34" charset="0"/>
              </a:rPr>
              <a:t>yapar. </a:t>
            </a:r>
            <a:endParaRPr lang="tr-TR" sz="2400" dirty="0" smtClean="0">
              <a:latin typeface="+mj-lt"/>
              <a:cs typeface="Calibri" pitchFamily="34" charset="0"/>
            </a:endParaRPr>
          </a:p>
          <a:p>
            <a:pPr algn="just">
              <a:lnSpc>
                <a:spcPct val="110000"/>
              </a:lnSpc>
            </a:pPr>
            <a:endParaRPr lang="tr-TR" sz="2000" dirty="0" smtClean="0">
              <a:latin typeface="+mj-lt"/>
              <a:cs typeface="Calibri" pitchFamily="34" charset="0"/>
            </a:endParaRPr>
          </a:p>
          <a:p>
            <a:pPr algn="just">
              <a:lnSpc>
                <a:spcPct val="120000"/>
              </a:lnSpc>
            </a:pPr>
            <a:endParaRPr lang="tr-TR" sz="1900" dirty="0" smtClean="0">
              <a:latin typeface="+mj-lt"/>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0"/>
            <a:ext cx="8229600" cy="6381328"/>
          </a:xfrm>
        </p:spPr>
        <p:txBody>
          <a:bodyPr>
            <a:noAutofit/>
          </a:bodyPr>
          <a:lstStyle/>
          <a:p>
            <a:pPr algn="just"/>
            <a:r>
              <a:rPr lang="tr-TR" sz="2200" b="1" dirty="0" err="1" smtClean="0">
                <a:latin typeface="+mj-lt"/>
                <a:cs typeface="Calibri" pitchFamily="34" charset="0"/>
              </a:rPr>
              <a:t>Mehboob</a:t>
            </a:r>
            <a:r>
              <a:rPr lang="tr-TR" sz="2200" b="1" dirty="0" smtClean="0">
                <a:latin typeface="+mj-lt"/>
                <a:cs typeface="Calibri" pitchFamily="34" charset="0"/>
              </a:rPr>
              <a:t> </a:t>
            </a:r>
            <a:r>
              <a:rPr lang="tr-TR" sz="2200" b="1" dirty="0" err="1" smtClean="0">
                <a:latin typeface="+mj-lt"/>
                <a:cs typeface="Calibri" pitchFamily="34" charset="0"/>
              </a:rPr>
              <a:t>Khan</a:t>
            </a:r>
            <a:r>
              <a:rPr lang="tr-TR" sz="2200" b="1" dirty="0" smtClean="0">
                <a:latin typeface="+mj-lt"/>
                <a:cs typeface="Calibri" pitchFamily="34" charset="0"/>
              </a:rPr>
              <a:t>: </a:t>
            </a:r>
            <a:r>
              <a:rPr lang="tr-TR" sz="2200" dirty="0" smtClean="0">
                <a:latin typeface="+mj-lt"/>
                <a:cs typeface="Calibri" pitchFamily="34" charset="0"/>
              </a:rPr>
              <a:t>Bu dönemde öne çıkan bir diğer önemli yönetmendir. </a:t>
            </a:r>
            <a:r>
              <a:rPr lang="tr-TR" sz="2200" dirty="0" err="1" smtClean="0">
                <a:latin typeface="+mj-lt"/>
                <a:cs typeface="Calibri" pitchFamily="34" charset="0"/>
              </a:rPr>
              <a:t>Satyajit</a:t>
            </a:r>
            <a:r>
              <a:rPr lang="tr-TR" sz="2200" dirty="0" smtClean="0">
                <a:latin typeface="+mj-lt"/>
                <a:cs typeface="Calibri" pitchFamily="34" charset="0"/>
              </a:rPr>
              <a:t> </a:t>
            </a:r>
            <a:r>
              <a:rPr lang="tr-TR" sz="2200" dirty="0" err="1" smtClean="0">
                <a:latin typeface="+mj-lt"/>
                <a:cs typeface="Calibri" pitchFamily="34" charset="0"/>
              </a:rPr>
              <a:t>Ray’in</a:t>
            </a:r>
            <a:r>
              <a:rPr lang="tr-TR" sz="2200" dirty="0" smtClean="0">
                <a:latin typeface="+mj-lt"/>
                <a:cs typeface="Calibri" pitchFamily="34" charset="0"/>
              </a:rPr>
              <a:t> sinemasından etkilenerek çektiği </a:t>
            </a:r>
            <a:r>
              <a:rPr lang="tr-TR" sz="2200" i="1" dirty="0" smtClean="0">
                <a:latin typeface="+mj-lt"/>
                <a:cs typeface="Calibri" pitchFamily="34" charset="0"/>
              </a:rPr>
              <a:t>Hindistan Ana </a:t>
            </a:r>
            <a:r>
              <a:rPr lang="tr-TR" sz="2200" dirty="0" smtClean="0">
                <a:latin typeface="+mj-lt"/>
                <a:cs typeface="Calibri" pitchFamily="34" charset="0"/>
              </a:rPr>
              <a:t>(1957) filmiyle tanınmaktadır. </a:t>
            </a:r>
          </a:p>
          <a:p>
            <a:pPr algn="ctr">
              <a:buNone/>
            </a:pPr>
            <a:r>
              <a:rPr lang="tr-TR" sz="2200" b="1" dirty="0" smtClean="0">
                <a:latin typeface="+mj-lt"/>
                <a:cs typeface="Calibri" pitchFamily="34" charset="0"/>
              </a:rPr>
              <a:t>BOLLYWOOD VE AMITABH BACHCHAN</a:t>
            </a:r>
          </a:p>
          <a:p>
            <a:pPr algn="just"/>
            <a:r>
              <a:rPr lang="tr-TR" sz="2200" dirty="0" smtClean="0">
                <a:latin typeface="+mj-lt"/>
                <a:cs typeface="Calibri" pitchFamily="34" charset="0"/>
              </a:rPr>
              <a:t>1950’ler ve 1960’larda bağımsızlığın coşkusu bir süre sonra yerini siyasi çalkantıların yaşandığı bir baskı dönemine bırakır. 1975 yılında Başbakan </a:t>
            </a:r>
            <a:r>
              <a:rPr lang="tr-TR" sz="2200" dirty="0" err="1" smtClean="0">
                <a:latin typeface="+mj-lt"/>
                <a:cs typeface="Calibri" pitchFamily="34" charset="0"/>
              </a:rPr>
              <a:t>Indira</a:t>
            </a:r>
            <a:r>
              <a:rPr lang="tr-TR" sz="2200" dirty="0" smtClean="0">
                <a:latin typeface="+mj-lt"/>
                <a:cs typeface="Calibri" pitchFamily="34" charset="0"/>
              </a:rPr>
              <a:t> </a:t>
            </a:r>
            <a:r>
              <a:rPr lang="tr-TR" sz="2200" dirty="0" err="1" smtClean="0">
                <a:latin typeface="+mj-lt"/>
                <a:cs typeface="Calibri" pitchFamily="34" charset="0"/>
              </a:rPr>
              <a:t>Gandhi’nin</a:t>
            </a:r>
            <a:r>
              <a:rPr lang="tr-TR" sz="2200" dirty="0" smtClean="0">
                <a:latin typeface="+mj-lt"/>
                <a:cs typeface="Calibri" pitchFamily="34" charset="0"/>
              </a:rPr>
              <a:t> partisinin 1971 seçimlerinde hileye başvurduğu mahkemece onaylanır ve bu sırada başbakan olan </a:t>
            </a:r>
            <a:r>
              <a:rPr lang="tr-TR" sz="2200" dirty="0" err="1" smtClean="0">
                <a:latin typeface="+mj-lt"/>
                <a:cs typeface="Calibri" pitchFamily="34" charset="0"/>
              </a:rPr>
              <a:t>Gandhi</a:t>
            </a:r>
            <a:r>
              <a:rPr lang="tr-TR" sz="2200" dirty="0" smtClean="0">
                <a:latin typeface="+mj-lt"/>
                <a:cs typeface="Calibri" pitchFamily="34" charset="0"/>
              </a:rPr>
              <a:t> cumhurbaşkanını ülkede Olağanüstü Hal ilanına ikna eder. 1975-1977 yılları arasında yaşanan bu Olağanüstü Hal döneminde mahkemeler, parlamento ve yurttaşlık hakları askıya alınır. Demokrasinin çöktüğü bu dönemi doğrudan ele alan film bulunamasa da Hint sineması yaşanan bu olaylara dolaylı yollardan cevap verir. Hint sineması yolsuzluk yapan finansal ve siyasi yetkilileri öldüren öfkeli genç erkeklere yer verir. Aksiyonun öne çıktığı müzikal filmlerde gangsterler, intikam peşindeki kadınlar, yolsuzluğa bulaşan siyasetçiler öne çıkar. Kaslı bedenleriyle öne çıkan bu oyunculardan en önemlisinin Amitabh </a:t>
            </a:r>
            <a:r>
              <a:rPr lang="tr-TR" sz="2200" dirty="0" err="1" smtClean="0">
                <a:latin typeface="+mj-lt"/>
                <a:cs typeface="Calibri" pitchFamily="34" charset="0"/>
              </a:rPr>
              <a:t>Bachchan</a:t>
            </a:r>
            <a:r>
              <a:rPr lang="tr-TR" sz="2200" dirty="0" smtClean="0">
                <a:latin typeface="+mj-lt"/>
                <a:cs typeface="Calibri" pitchFamily="34" charset="0"/>
              </a:rPr>
              <a:t> olduğu söylenebilir.</a:t>
            </a:r>
            <a:endParaRPr lang="tr-TR" sz="2200" dirty="0">
              <a:latin typeface="+mj-lt"/>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683568" y="332656"/>
            <a:ext cx="8064896" cy="5847755"/>
          </a:xfrm>
          <a:prstGeom prst="rect">
            <a:avLst/>
          </a:prstGeom>
        </p:spPr>
        <p:txBody>
          <a:bodyPr wrap="square">
            <a:spAutoFit/>
          </a:bodyPr>
          <a:lstStyle/>
          <a:p>
            <a:pPr algn="just">
              <a:buFont typeface="Arial" pitchFamily="34" charset="0"/>
              <a:buChar char="•"/>
            </a:pPr>
            <a:r>
              <a:rPr lang="tr-TR" sz="2200" b="1" dirty="0" smtClean="0">
                <a:latin typeface="+mj-lt"/>
                <a:cs typeface="Times New Roman" pitchFamily="18" charset="0"/>
              </a:rPr>
              <a:t> </a:t>
            </a:r>
            <a:r>
              <a:rPr lang="tr-TR" sz="2200" dirty="0" smtClean="0">
                <a:latin typeface="+mj-lt"/>
                <a:cs typeface="Times New Roman" pitchFamily="18" charset="0"/>
              </a:rPr>
              <a:t>Amitabh </a:t>
            </a:r>
            <a:r>
              <a:rPr lang="tr-TR" sz="2200" dirty="0" err="1" smtClean="0">
                <a:latin typeface="+mj-lt"/>
                <a:cs typeface="Times New Roman" pitchFamily="18" charset="0"/>
              </a:rPr>
              <a:t>Bachchan</a:t>
            </a:r>
            <a:r>
              <a:rPr lang="tr-TR" sz="2200" dirty="0" smtClean="0">
                <a:latin typeface="+mj-lt"/>
                <a:cs typeface="Times New Roman" pitchFamily="18" charset="0"/>
              </a:rPr>
              <a:t>, 1970’ler ve 1980’lerde </a:t>
            </a:r>
            <a:r>
              <a:rPr lang="tr-TR" sz="2200" dirty="0" err="1" smtClean="0">
                <a:latin typeface="+mj-lt"/>
                <a:cs typeface="Times New Roman" pitchFamily="18" charset="0"/>
              </a:rPr>
              <a:t>Bollywood’u</a:t>
            </a:r>
            <a:r>
              <a:rPr lang="tr-TR" sz="2200" dirty="0" smtClean="0">
                <a:latin typeface="+mj-lt"/>
                <a:cs typeface="Times New Roman" pitchFamily="18" charset="0"/>
              </a:rPr>
              <a:t> tanımlayan bir figürdür. </a:t>
            </a:r>
            <a:r>
              <a:rPr lang="tr-TR" sz="2200" dirty="0" err="1" smtClean="0">
                <a:latin typeface="+mj-lt"/>
                <a:cs typeface="Times New Roman" pitchFamily="18" charset="0"/>
              </a:rPr>
              <a:t>Bachchan’ın</a:t>
            </a:r>
            <a:r>
              <a:rPr lang="tr-TR" sz="2200" dirty="0" smtClean="0">
                <a:latin typeface="+mj-lt"/>
                <a:cs typeface="Times New Roman" pitchFamily="18" charset="0"/>
              </a:rPr>
              <a:t> en önemli filmlerinden biri, gangsterler tarafından öldürülen ebeveynlerinin intikamını almak isteyen bir polisin öyküsünü anlattığı </a:t>
            </a:r>
            <a:r>
              <a:rPr lang="tr-TR" sz="2200" i="1" dirty="0" smtClean="0">
                <a:latin typeface="+mj-lt"/>
                <a:cs typeface="Times New Roman" pitchFamily="18" charset="0"/>
              </a:rPr>
              <a:t>Zincir</a:t>
            </a:r>
            <a:r>
              <a:rPr lang="tr-TR" sz="2200" dirty="0" smtClean="0">
                <a:latin typeface="+mj-lt"/>
                <a:cs typeface="Times New Roman" pitchFamily="18" charset="0"/>
              </a:rPr>
              <a:t> (1973) filmidir. </a:t>
            </a:r>
          </a:p>
          <a:p>
            <a:pPr algn="just">
              <a:buFont typeface="Arial" pitchFamily="34" charset="0"/>
              <a:buChar char="•"/>
            </a:pPr>
            <a:r>
              <a:rPr lang="tr-TR" sz="2200" dirty="0" smtClean="0">
                <a:latin typeface="+mj-lt"/>
                <a:cs typeface="Times New Roman" pitchFamily="18" charset="0"/>
              </a:rPr>
              <a:t> Aynı zamanda </a:t>
            </a:r>
            <a:r>
              <a:rPr lang="tr-TR" sz="2200" dirty="0" err="1" smtClean="0">
                <a:latin typeface="+mj-lt"/>
                <a:cs typeface="Times New Roman" pitchFamily="18" charset="0"/>
              </a:rPr>
              <a:t>Bollywood’la</a:t>
            </a:r>
            <a:r>
              <a:rPr lang="tr-TR" sz="2200" dirty="0" smtClean="0">
                <a:latin typeface="+mj-lt"/>
                <a:cs typeface="Times New Roman" pitchFamily="18" charset="0"/>
              </a:rPr>
              <a:t> ilgili ifade edilmesi gereken önemli noktalardan biri de 1970’lerin sonunda karmaşık olay örgüsü kalıpları ve tür öğelerini kullanma biçimiyle önceki dönemden farklılaşan bu tip filmlerin masala film olarak tanımlanmasıdır. Aslında çeşitli baharatların karışımını ifade etmek için kullanılan masala kavramı, sinemada da aksiyon, romans, komedi ve trajedinin birleşimine göndermede bulunmaktadır.</a:t>
            </a:r>
          </a:p>
          <a:p>
            <a:pPr algn="just">
              <a:buFont typeface="Arial" pitchFamily="34" charset="0"/>
              <a:buChar char="•"/>
            </a:pPr>
            <a:r>
              <a:rPr lang="tr-TR" sz="2200" dirty="0" smtClean="0">
                <a:latin typeface="+mj-lt"/>
                <a:cs typeface="Times New Roman" pitchFamily="18" charset="0"/>
              </a:rPr>
              <a:t> Hindistan’da kadınların özgürlüğü ile ilgili konular </a:t>
            </a:r>
            <a:r>
              <a:rPr lang="tr-TR" sz="2200" dirty="0" err="1" smtClean="0">
                <a:latin typeface="+mj-lt"/>
                <a:cs typeface="Times New Roman" pitchFamily="18" charset="0"/>
              </a:rPr>
              <a:t>Bachchan’ın</a:t>
            </a:r>
            <a:r>
              <a:rPr lang="tr-TR" sz="2200" dirty="0" smtClean="0">
                <a:latin typeface="+mj-lt"/>
                <a:cs typeface="Times New Roman" pitchFamily="18" charset="0"/>
              </a:rPr>
              <a:t> filmlerinde kendisine yer bulmaz. Kadınlar aksiyon filmlerinde ikinci rollerde yer alırlar. Hindistan yeni dalgasından etkilenen </a:t>
            </a:r>
            <a:r>
              <a:rPr lang="tr-TR" sz="2200" dirty="0" err="1" smtClean="0">
                <a:latin typeface="+mj-lt"/>
                <a:cs typeface="Times New Roman" pitchFamily="18" charset="0"/>
              </a:rPr>
              <a:t>Shyam</a:t>
            </a:r>
            <a:r>
              <a:rPr lang="tr-TR" sz="2200" dirty="0" smtClean="0">
                <a:latin typeface="+mj-lt"/>
                <a:cs typeface="Times New Roman" pitchFamily="18" charset="0"/>
              </a:rPr>
              <a:t> </a:t>
            </a:r>
            <a:r>
              <a:rPr lang="tr-TR" sz="2200" dirty="0" err="1" smtClean="0">
                <a:latin typeface="+mj-lt"/>
                <a:cs typeface="Times New Roman" pitchFamily="18" charset="0"/>
              </a:rPr>
              <a:t>Benegal’in</a:t>
            </a:r>
            <a:r>
              <a:rPr lang="tr-TR" sz="2200" dirty="0" smtClean="0">
                <a:latin typeface="+mj-lt"/>
                <a:cs typeface="Times New Roman" pitchFamily="18" charset="0"/>
              </a:rPr>
              <a:t> yönetmenliğini üstlendiği </a:t>
            </a:r>
            <a:r>
              <a:rPr lang="tr-TR" sz="2200" i="1" dirty="0" smtClean="0">
                <a:latin typeface="+mj-lt"/>
                <a:cs typeface="Times New Roman" pitchFamily="18" charset="0"/>
              </a:rPr>
              <a:t>Tohum</a:t>
            </a:r>
            <a:r>
              <a:rPr lang="tr-TR" sz="2200" dirty="0" smtClean="0">
                <a:latin typeface="+mj-lt"/>
                <a:cs typeface="Times New Roman" pitchFamily="18" charset="0"/>
              </a:rPr>
              <a:t> (</a:t>
            </a:r>
            <a:r>
              <a:rPr lang="tr-TR" sz="2200" i="1" dirty="0" err="1" smtClean="0">
                <a:latin typeface="+mj-lt"/>
                <a:cs typeface="Times New Roman" pitchFamily="18" charset="0"/>
              </a:rPr>
              <a:t>Ankur</a:t>
            </a:r>
            <a:r>
              <a:rPr lang="tr-TR" sz="2200" i="1" dirty="0" smtClean="0">
                <a:latin typeface="+mj-lt"/>
                <a:cs typeface="Times New Roman" pitchFamily="18" charset="0"/>
              </a:rPr>
              <a:t>, 1974) </a:t>
            </a:r>
            <a:r>
              <a:rPr lang="tr-TR" sz="2200" dirty="0" smtClean="0">
                <a:latin typeface="+mj-lt"/>
                <a:cs typeface="Times New Roman" pitchFamily="18" charset="0"/>
              </a:rPr>
              <a:t>gibi filmlerde ise Hindistan’da kadınların maruz kaldığı güç koşullar sergilenir. </a:t>
            </a:r>
            <a:endParaRPr lang="tr-TR" dirty="0" smtClean="0">
              <a:latin typeface="+mj-lt"/>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50106"/>
          </a:xfrm>
        </p:spPr>
        <p:txBody>
          <a:bodyPr>
            <a:normAutofit/>
          </a:bodyPr>
          <a:lstStyle/>
          <a:p>
            <a:r>
              <a:rPr lang="tr-TR" sz="2800" b="1" dirty="0" smtClean="0"/>
              <a:t>KAYNAKÇA</a:t>
            </a:r>
            <a:endParaRPr lang="tr-TR" sz="2800" b="1" dirty="0"/>
          </a:p>
        </p:txBody>
      </p:sp>
      <p:sp>
        <p:nvSpPr>
          <p:cNvPr id="3" name="2 İçerik Yer Tutucusu"/>
          <p:cNvSpPr>
            <a:spLocks noGrp="1"/>
          </p:cNvSpPr>
          <p:nvPr>
            <p:ph idx="1"/>
          </p:nvPr>
        </p:nvSpPr>
        <p:spPr>
          <a:xfrm>
            <a:off x="457200" y="1196752"/>
            <a:ext cx="8229600" cy="4929411"/>
          </a:xfrm>
        </p:spPr>
        <p:txBody>
          <a:bodyPr/>
          <a:lstStyle/>
          <a:p>
            <a:pPr algn="just"/>
            <a:r>
              <a:rPr lang="tr-TR" sz="2800" dirty="0" err="1" smtClean="0">
                <a:latin typeface="+mj-lt"/>
              </a:rPr>
              <a:t>Nochimson</a:t>
            </a:r>
            <a:r>
              <a:rPr lang="tr-TR" sz="2800" dirty="0" smtClean="0">
                <a:latin typeface="+mj-lt"/>
              </a:rPr>
              <a:t>, M. P. (2013). </a:t>
            </a:r>
            <a:r>
              <a:rPr lang="tr-TR" sz="2800" dirty="0" smtClean="0">
                <a:latin typeface="+mj-lt"/>
              </a:rPr>
              <a:t>Hindistan</a:t>
            </a:r>
            <a:r>
              <a:rPr lang="tr-TR" sz="2800" dirty="0" smtClean="0">
                <a:latin typeface="+mj-lt"/>
              </a:rPr>
              <a:t>: Bileşim ve Çelişki </a:t>
            </a:r>
            <a:r>
              <a:rPr lang="tr-TR" sz="2800" dirty="0" smtClean="0">
                <a:latin typeface="+mj-lt"/>
              </a:rPr>
              <a:t>Sineması. </a:t>
            </a:r>
            <a:r>
              <a:rPr lang="tr-TR" sz="2800" i="1" dirty="0" smtClean="0">
                <a:latin typeface="+mj-lt"/>
              </a:rPr>
              <a:t>Bir </a:t>
            </a:r>
            <a:r>
              <a:rPr lang="tr-TR" sz="2800" i="1" dirty="0" smtClean="0">
                <a:latin typeface="+mj-lt"/>
              </a:rPr>
              <a:t>Dünya Sinema</a:t>
            </a:r>
            <a:r>
              <a:rPr lang="tr-TR" sz="2800" dirty="0" smtClean="0">
                <a:latin typeface="+mj-lt"/>
              </a:rPr>
              <a:t> (Ö. Yaren, </a:t>
            </a:r>
            <a:r>
              <a:rPr lang="tr-TR" sz="2800" dirty="0" err="1" smtClean="0">
                <a:latin typeface="+mj-lt"/>
              </a:rPr>
              <a:t>Çev</a:t>
            </a:r>
            <a:r>
              <a:rPr lang="tr-TR" sz="2800" dirty="0" smtClean="0">
                <a:latin typeface="+mj-lt"/>
              </a:rPr>
              <a:t>.). Ankara: De Ki. 235- 275.</a:t>
            </a:r>
          </a:p>
          <a:p>
            <a:pPr algn="just"/>
            <a:r>
              <a:rPr lang="tr-TR" sz="2800" dirty="0" err="1" smtClean="0">
                <a:latin typeface="+mj-lt"/>
              </a:rPr>
              <a:t>Hayward</a:t>
            </a:r>
            <a:r>
              <a:rPr lang="tr-TR" sz="2800" dirty="0" smtClean="0">
                <a:latin typeface="+mj-lt"/>
              </a:rPr>
              <a:t>, Susan (2012</a:t>
            </a:r>
            <a:r>
              <a:rPr lang="tr-TR" sz="2800" dirty="0" smtClean="0">
                <a:latin typeface="+mj-lt"/>
              </a:rPr>
              <a:t>). </a:t>
            </a:r>
            <a:r>
              <a:rPr lang="tr-TR" sz="2800" dirty="0" err="1" smtClean="0">
                <a:latin typeface="+mj-lt"/>
              </a:rPr>
              <a:t>Bollywood</a:t>
            </a:r>
            <a:r>
              <a:rPr lang="tr-TR" sz="2800" smtClean="0">
                <a:latin typeface="+mj-lt"/>
              </a:rPr>
              <a:t>. </a:t>
            </a:r>
            <a:r>
              <a:rPr lang="tr-TR" sz="2800" i="1" smtClean="0">
                <a:latin typeface="+mj-lt"/>
              </a:rPr>
              <a:t>Sinemanın </a:t>
            </a:r>
            <a:r>
              <a:rPr lang="tr-TR" sz="2800" i="1" dirty="0" smtClean="0">
                <a:latin typeface="+mj-lt"/>
              </a:rPr>
              <a:t>Temel Kavramları  </a:t>
            </a:r>
            <a:r>
              <a:rPr lang="tr-TR" sz="2800" dirty="0" smtClean="0">
                <a:latin typeface="+mj-lt"/>
              </a:rPr>
              <a:t>(U. Kutay &amp; M. Çavuş, </a:t>
            </a:r>
            <a:r>
              <a:rPr lang="tr-TR" sz="2800" dirty="0" err="1" smtClean="0">
                <a:latin typeface="+mj-lt"/>
              </a:rPr>
              <a:t>Çev</a:t>
            </a:r>
            <a:r>
              <a:rPr lang="tr-TR" sz="2800" dirty="0" smtClean="0">
                <a:latin typeface="+mj-lt"/>
              </a:rPr>
              <a:t>.). İstanbul: Es Yayınları. 87-92.</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2077</TotalTime>
  <Words>1268</Words>
  <Application>Microsoft Office PowerPoint</Application>
  <PresentationFormat>Ekran Gösterisi (4:3)</PresentationFormat>
  <Paragraphs>36</Paragraphs>
  <Slides>9</Slides>
  <Notes>1</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HİNT SİNEMASI</vt:lpstr>
      <vt:lpstr>HİNDİSTAN TARİHİ</vt:lpstr>
      <vt:lpstr>SÖMÜRGE DÖNEMİ HİNDİSTAN’INDA SİNEMA </vt:lpstr>
      <vt:lpstr> </vt:lpstr>
      <vt:lpstr>Slayt 5</vt:lpstr>
      <vt:lpstr>Slayt 6</vt:lpstr>
      <vt:lpstr>Slayt 7</vt:lpstr>
      <vt:lpstr>Slayt 8</vt:lpstr>
      <vt:lpstr>KAYNAKÇA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SİNEMANIN İLK YILLARI</dc:title>
  <dc:creator>iletisim</dc:creator>
  <cp:lastModifiedBy>Windows User</cp:lastModifiedBy>
  <cp:revision>204</cp:revision>
  <dcterms:created xsi:type="dcterms:W3CDTF">2018-10-25T18:01:29Z</dcterms:created>
  <dcterms:modified xsi:type="dcterms:W3CDTF">2020-05-11T23:47:41Z</dcterms:modified>
</cp:coreProperties>
</file>