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318" r:id="rId4"/>
    <p:sldId id="299" r:id="rId5"/>
    <p:sldId id="345" r:id="rId6"/>
    <p:sldId id="303" r:id="rId7"/>
    <p:sldId id="319" r:id="rId8"/>
    <p:sldId id="339" r:id="rId9"/>
    <p:sldId id="304" r:id="rId10"/>
    <p:sldId id="320" r:id="rId11"/>
    <p:sldId id="341" r:id="rId12"/>
    <p:sldId id="342" r:id="rId13"/>
    <p:sldId id="343" r:id="rId14"/>
    <p:sldId id="272" r:id="rId15"/>
    <p:sldId id="274" r:id="rId16"/>
    <p:sldId id="276" r:id="rId17"/>
    <p:sldId id="314" r:id="rId18"/>
    <p:sldId id="322" r:id="rId19"/>
    <p:sldId id="340" r:id="rId20"/>
    <p:sldId id="315" r:id="rId21"/>
    <p:sldId id="265" r:id="rId22"/>
    <p:sldId id="282" r:id="rId23"/>
    <p:sldId id="344" r:id="rId24"/>
    <p:sldId id="323" r:id="rId25"/>
    <p:sldId id="284" r:id="rId26"/>
    <p:sldId id="285" r:id="rId27"/>
    <p:sldId id="324" r:id="rId28"/>
    <p:sldId id="346" r:id="rId29"/>
    <p:sldId id="337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  <p:transition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  <p:transition>
    <p:wipe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4/18/2019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4/18/2019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4/18/2019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4/18/2019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4/18/2019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ransition>
    <p:wipe dir="d"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860765" y="2404534"/>
            <a:ext cx="6413237" cy="1646302"/>
          </a:xfrm>
        </p:spPr>
        <p:txBody>
          <a:bodyPr/>
          <a:lstStyle/>
          <a:p>
            <a:r>
              <a:rPr lang="tr-TR" b="1" dirty="0" err="1" smtClean="0">
                <a:solidFill>
                  <a:schemeClr val="accent2">
                    <a:lumMod val="75000"/>
                  </a:schemeClr>
                </a:solidFill>
              </a:rPr>
              <a:t>İlkokuma</a:t>
            </a: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 Yazma Öğretiminde Kelime Tanıma Teorileri </a:t>
            </a:r>
            <a:endParaRPr lang="tr-TR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07067" y="4385684"/>
            <a:ext cx="7766936" cy="1096899"/>
          </a:xfrm>
        </p:spPr>
        <p:txBody>
          <a:bodyPr>
            <a:normAutofit/>
          </a:bodyPr>
          <a:lstStyle/>
          <a:p>
            <a:r>
              <a:rPr lang="tr-TR" sz="4000" b="1" dirty="0" smtClean="0">
                <a:solidFill>
                  <a:schemeClr val="accent1">
                    <a:lumMod val="75000"/>
                  </a:schemeClr>
                </a:solidFill>
              </a:rPr>
              <a:t>Prof. Dr. Firdevs GÜNEŞ</a:t>
            </a:r>
          </a:p>
        </p:txBody>
      </p:sp>
    </p:spTree>
    <p:extLst>
      <p:ext uri="{BB962C8B-B14F-4D97-AF65-F5344CB8AC3E}">
        <p14:creationId xmlns="" xmlns:p14="http://schemas.microsoft.com/office/powerpoint/2010/main" val="141941095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Kelime Tanıma Teorileri</a:t>
            </a:r>
            <a:endParaRPr lang="tr-TR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66651" y="1763486"/>
            <a:ext cx="7680959" cy="1710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6 Dikdörtgen"/>
          <p:cNvSpPr/>
          <p:nvPr/>
        </p:nvSpPr>
        <p:spPr>
          <a:xfrm>
            <a:off x="1045029" y="3317354"/>
            <a:ext cx="877824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tr-TR" sz="2400" dirty="0" smtClean="0"/>
              <a:t>-Okuma öğretimine, kelimenin en küçük birimi olan harflerle başlanır. Harfler birleştirilerek hece ve kelimelere ulaşılır.</a:t>
            </a:r>
          </a:p>
          <a:p>
            <a:pPr>
              <a:buNone/>
            </a:pPr>
            <a:endParaRPr lang="tr-TR" sz="2400" dirty="0" smtClean="0"/>
          </a:p>
          <a:p>
            <a:pPr>
              <a:buNone/>
            </a:pPr>
            <a:r>
              <a:rPr lang="tr-TR" sz="2400" dirty="0" smtClean="0"/>
              <a:t> </a:t>
            </a:r>
            <a:r>
              <a:rPr lang="tr-TR" sz="2400" dirty="0" smtClean="0"/>
              <a:t>-Okuma </a:t>
            </a:r>
            <a:r>
              <a:rPr lang="tr-TR" sz="2400" dirty="0" smtClean="0"/>
              <a:t>öğretiminde parçadan bütüne gidilir, kelimelerin sesli okunması öğrenilinceye kadar çalışılır. </a:t>
            </a:r>
            <a:endParaRPr lang="tr-TR" sz="24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Kelime Tanıma Teorileri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7334" y="1802675"/>
            <a:ext cx="8596668" cy="3749039"/>
          </a:xfrm>
        </p:spPr>
        <p:txBody>
          <a:bodyPr/>
          <a:lstStyle/>
          <a:p>
            <a:pPr>
              <a:buNone/>
            </a:pPr>
            <a:r>
              <a:rPr lang="tr-TR" sz="2400" dirty="0" smtClean="0"/>
              <a:t>  Bu </a:t>
            </a:r>
            <a:r>
              <a:rPr lang="tr-TR" sz="2400" dirty="0" smtClean="0"/>
              <a:t>teorilere </a:t>
            </a:r>
            <a:r>
              <a:rPr lang="tr-TR" sz="2400" dirty="0" smtClean="0"/>
              <a:t>dayalı </a:t>
            </a:r>
            <a:r>
              <a:rPr lang="tr-TR" sz="2400" dirty="0" smtClean="0"/>
              <a:t>ilk okuma yazma öğretiminde;</a:t>
            </a:r>
          </a:p>
          <a:p>
            <a:pPr>
              <a:buNone/>
            </a:pPr>
            <a:endParaRPr lang="tr-TR" sz="2400" dirty="0" smtClean="0"/>
          </a:p>
          <a:p>
            <a:r>
              <a:rPr lang="tr-TR" sz="2400" dirty="0" smtClean="0"/>
              <a:t> Parçadan bütüne giden öğretim modelleri geliştirilmiş,</a:t>
            </a:r>
          </a:p>
          <a:p>
            <a:r>
              <a:rPr lang="tr-TR" sz="2400" dirty="0" smtClean="0"/>
              <a:t> Ses, harf, hece, kelime gibi </a:t>
            </a:r>
            <a:r>
              <a:rPr lang="tr-TR" sz="2400" dirty="0" smtClean="0"/>
              <a:t>yöntemler geliştirilmiş ve  </a:t>
            </a:r>
            <a:r>
              <a:rPr lang="tr-TR" sz="2400" dirty="0" smtClean="0"/>
              <a:t>okuma yazma öğretilmiştir. </a:t>
            </a:r>
          </a:p>
          <a:p>
            <a:r>
              <a:rPr lang="tr-TR" sz="2400" dirty="0" smtClean="0"/>
              <a:t>Alanda uzun yıllar kullanılan bu teoriler 1900’lü  yıllara doğru eleştirilmeye başlanmıştır. </a:t>
            </a:r>
          </a:p>
          <a:p>
            <a:endParaRPr lang="tr-TR" dirty="0"/>
          </a:p>
        </p:txBody>
      </p:sp>
    </p:spTree>
  </p:cSld>
  <p:clrMapOvr>
    <a:masterClrMapping/>
  </p:clrMapOvr>
  <p:transition>
    <p:wipe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Kelime Tanıma Teorileri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7333" y="1528355"/>
            <a:ext cx="9524758" cy="4513008"/>
          </a:xfrm>
        </p:spPr>
        <p:txBody>
          <a:bodyPr>
            <a:normAutofit/>
          </a:bodyPr>
          <a:lstStyle/>
          <a:p>
            <a:r>
              <a:rPr lang="tr-TR" sz="2400" dirty="0" smtClean="0"/>
              <a:t>Dünyamızda 1900’lü yıllara doğru okuma konusunda önemli araştırmalar yapılmıştır. </a:t>
            </a:r>
          </a:p>
          <a:p>
            <a:r>
              <a:rPr lang="tr-TR" sz="2400" dirty="0" smtClean="0"/>
              <a:t>Emile </a:t>
            </a:r>
            <a:r>
              <a:rPr lang="tr-TR" sz="2400" dirty="0" err="1" smtClean="0"/>
              <a:t>Javal</a:t>
            </a:r>
            <a:r>
              <a:rPr lang="tr-TR" sz="2400" dirty="0" smtClean="0"/>
              <a:t>, okuma sırasında gözün hareketlerini laboratuar ortamında  bir metrekarelik ekrana yansıtarak incelemiştir.</a:t>
            </a:r>
          </a:p>
          <a:p>
            <a:r>
              <a:rPr lang="tr-TR" sz="2400" dirty="0" err="1" smtClean="0"/>
              <a:t>Javal’a</a:t>
            </a:r>
            <a:r>
              <a:rPr lang="tr-TR" sz="2400" dirty="0" smtClean="0"/>
              <a:t> göre okuma sırasında göz sıçrayarak ilerlemektedir. Bir göz duruşunda harf ve hece değil </a:t>
            </a:r>
            <a:r>
              <a:rPr lang="tr-TR" sz="2400" dirty="0" smtClean="0"/>
              <a:t>kelimeler bütün görülmektedir</a:t>
            </a:r>
            <a:r>
              <a:rPr lang="tr-TR" sz="2400" dirty="0" smtClean="0"/>
              <a:t>. </a:t>
            </a:r>
          </a:p>
          <a:p>
            <a:r>
              <a:rPr lang="tr-TR" sz="2400" dirty="0" smtClean="0"/>
              <a:t>Bu görüşler  </a:t>
            </a:r>
            <a:r>
              <a:rPr lang="tr-TR" sz="2400" dirty="0" err="1" smtClean="0"/>
              <a:t>Edmund</a:t>
            </a:r>
            <a:r>
              <a:rPr lang="tr-TR" sz="2400" dirty="0" smtClean="0"/>
              <a:t> </a:t>
            </a:r>
            <a:r>
              <a:rPr lang="tr-TR" sz="2400" dirty="0" err="1" smtClean="0"/>
              <a:t>Burke</a:t>
            </a:r>
            <a:r>
              <a:rPr lang="tr-TR" sz="2400" dirty="0" smtClean="0"/>
              <a:t> </a:t>
            </a:r>
            <a:r>
              <a:rPr lang="tr-TR" sz="2400" dirty="0" err="1" smtClean="0"/>
              <a:t>Huey</a:t>
            </a:r>
            <a:r>
              <a:rPr lang="tr-TR" sz="2400" dirty="0" smtClean="0"/>
              <a:t> tarafından da desteklenmiştir. </a:t>
            </a:r>
          </a:p>
          <a:p>
            <a:r>
              <a:rPr lang="tr-TR" sz="2400" dirty="0" err="1" smtClean="0"/>
              <a:t>Huey</a:t>
            </a:r>
            <a:r>
              <a:rPr lang="tr-TR" sz="2400" dirty="0" smtClean="0"/>
              <a:t>, 1908 yılında göz hareketlerini ölçmek için bir cihaz geliştirmiş ve gözlerin sıçramalarla ilerlediğini saptamıştır.</a:t>
            </a:r>
          </a:p>
          <a:p>
            <a:pPr>
              <a:buNone/>
            </a:pPr>
            <a:endParaRPr lang="tr-TR" sz="2400" dirty="0" smtClean="0"/>
          </a:p>
        </p:txBody>
      </p:sp>
    </p:spTree>
  </p:cSld>
  <p:clrMapOvr>
    <a:masterClrMapping/>
  </p:clrMapOvr>
  <p:transition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Kelime Tanıma Teorileri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7334" y="1672047"/>
            <a:ext cx="9080620" cy="4369316"/>
          </a:xfrm>
        </p:spPr>
        <p:txBody>
          <a:bodyPr>
            <a:normAutofit/>
          </a:bodyPr>
          <a:lstStyle/>
          <a:p>
            <a:r>
              <a:rPr lang="tr-TR" sz="2400" dirty="0" smtClean="0"/>
              <a:t>Benzer çalışmaları </a:t>
            </a:r>
            <a:r>
              <a:rPr lang="tr-TR" sz="2400" dirty="0" err="1" smtClean="0"/>
              <a:t>Mc</a:t>
            </a:r>
            <a:r>
              <a:rPr lang="tr-TR" sz="2400" dirty="0" smtClean="0"/>
              <a:t>.</a:t>
            </a:r>
            <a:r>
              <a:rPr lang="tr-TR" sz="2400" dirty="0" err="1" smtClean="0"/>
              <a:t>Cattell</a:t>
            </a:r>
            <a:r>
              <a:rPr lang="tr-TR" sz="2400" dirty="0" smtClean="0"/>
              <a:t> de 1885 yılında yapmıştır.</a:t>
            </a:r>
          </a:p>
          <a:p>
            <a:r>
              <a:rPr lang="tr-TR" sz="2400" dirty="0" smtClean="0"/>
              <a:t> </a:t>
            </a:r>
            <a:r>
              <a:rPr lang="tr-TR" sz="2400" dirty="0" err="1" smtClean="0"/>
              <a:t>Mc</a:t>
            </a:r>
            <a:r>
              <a:rPr lang="tr-TR" sz="2400" dirty="0" smtClean="0"/>
              <a:t>.</a:t>
            </a:r>
            <a:r>
              <a:rPr lang="tr-TR" sz="2400" dirty="0" err="1" smtClean="0"/>
              <a:t>Cattell’in</a:t>
            </a:r>
            <a:r>
              <a:rPr lang="tr-TR" sz="2400" dirty="0" smtClean="0"/>
              <a:t> araştırmalarına göre göz bir duruş sırasında, kelime biçiminde düzenlenmiş harfleri görmekte, kelimeleri bütün  algılamaktadır.</a:t>
            </a:r>
          </a:p>
          <a:p>
            <a:r>
              <a:rPr lang="tr-TR" sz="2400" dirty="0" smtClean="0"/>
              <a:t>Bu araştırmalar üzerine  Kelimeyi Toptan Algılama Teorisi ile Tahmin Etme Teorisi gündeme gelmiştir.</a:t>
            </a:r>
          </a:p>
          <a:p>
            <a:r>
              <a:rPr lang="tr-TR" sz="2400" dirty="0" smtClean="0">
                <a:solidFill>
                  <a:srgbClr val="FF0000"/>
                </a:solidFill>
              </a:rPr>
              <a:t>Bunlar eski teorilere tamamen zıt işlem ve süreçleri savunur.  </a:t>
            </a:r>
          </a:p>
          <a:p>
            <a:r>
              <a:rPr lang="tr-TR" sz="2400" dirty="0" smtClean="0"/>
              <a:t>Kelime tanıma işleminin ses ve harfleri birleştirerek değil, resim gibi toptan alınarak gerçekleştirildiği öne sürülür.</a:t>
            </a:r>
            <a:endParaRPr lang="tr-TR" sz="2400" dirty="0"/>
          </a:p>
        </p:txBody>
      </p:sp>
    </p:spTree>
  </p:cSld>
  <p:clrMapOvr>
    <a:masterClrMapping/>
  </p:clrMapOvr>
  <p:transition>
    <p:wipe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58592"/>
          </a:xfrm>
        </p:spPr>
        <p:txBody>
          <a:bodyPr>
            <a:normAutofit/>
          </a:bodyPr>
          <a:lstStyle/>
          <a:p>
            <a:r>
              <a:rPr lang="tr-TR" sz="4000" b="1" dirty="0" smtClean="0">
                <a:solidFill>
                  <a:schemeClr val="accent2">
                    <a:lumMod val="75000"/>
                  </a:schemeClr>
                </a:solidFill>
              </a:rPr>
              <a:t>Kelime Tanıma Teorileri</a:t>
            </a:r>
            <a:endParaRPr lang="tr-TR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4 İçerik Yer Tutucusu"/>
          <p:cNvSpPr>
            <a:spLocks noGrp="1"/>
          </p:cNvSpPr>
          <p:nvPr>
            <p:ph idx="1"/>
          </p:nvPr>
        </p:nvSpPr>
        <p:spPr>
          <a:xfrm>
            <a:off x="703459" y="1489166"/>
            <a:ext cx="9185124" cy="4160311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tr-TR" sz="2400" dirty="0" smtClean="0">
                <a:solidFill>
                  <a:srgbClr val="FF0000"/>
                </a:solidFill>
              </a:rPr>
              <a:t>Kelimeyi Bütün Tanıma Teorisi</a:t>
            </a:r>
          </a:p>
          <a:p>
            <a:pPr>
              <a:buFont typeface="Wingdings" pitchFamily="2" charset="2"/>
              <a:buChar char="q"/>
            </a:pPr>
            <a:r>
              <a:rPr lang="tr-TR" sz="2400" dirty="0" smtClean="0"/>
              <a:t>Kelimeyi Toptan Algılama Teorisi de denilmektedir. </a:t>
            </a:r>
          </a:p>
          <a:p>
            <a:pPr>
              <a:buFont typeface="Wingdings" pitchFamily="2" charset="2"/>
              <a:buChar char="q"/>
            </a:pPr>
            <a:r>
              <a:rPr lang="tr-TR" sz="2400" dirty="0" smtClean="0"/>
              <a:t>Bu </a:t>
            </a:r>
            <a:r>
              <a:rPr lang="tr-TR" sz="2400" dirty="0" smtClean="0"/>
              <a:t>teoriye göre “</a:t>
            </a:r>
            <a:r>
              <a:rPr lang="tr-TR" sz="2400" i="1" dirty="0" smtClean="0"/>
              <a:t>okumak anlamak”</a:t>
            </a:r>
            <a:r>
              <a:rPr lang="tr-TR" sz="2400" dirty="0" smtClean="0"/>
              <a:t> demektir. </a:t>
            </a:r>
          </a:p>
          <a:p>
            <a:pPr>
              <a:buFont typeface="Wingdings" pitchFamily="2" charset="2"/>
              <a:buChar char="q"/>
            </a:pPr>
            <a:r>
              <a:rPr lang="tr-TR" sz="2400" dirty="0" smtClean="0"/>
              <a:t>O</a:t>
            </a:r>
            <a:r>
              <a:rPr lang="tr-TR" sz="2400" dirty="0" smtClean="0"/>
              <a:t>kuma</a:t>
            </a:r>
            <a:r>
              <a:rPr lang="tr-TR" sz="2400" dirty="0" smtClean="0"/>
              <a:t>, yazılı kelimeleri bütün olarak tanıma ve belleğe yerleştirme işlemidir. </a:t>
            </a:r>
          </a:p>
          <a:p>
            <a:pPr>
              <a:buFont typeface="Wingdings" pitchFamily="2" charset="2"/>
              <a:buChar char="q"/>
            </a:pPr>
            <a:r>
              <a:rPr lang="tr-TR" sz="2400" dirty="0" smtClean="0"/>
              <a:t>Okuma sırasında kelime, ses ve harfleri birleştirerek değil, resim gibi bütün olarak tanınır. </a:t>
            </a:r>
          </a:p>
          <a:p>
            <a:pPr>
              <a:buFont typeface="Wingdings" pitchFamily="2" charset="2"/>
              <a:buChar char="q"/>
            </a:pPr>
            <a:r>
              <a:rPr lang="tr-TR" sz="2400" dirty="0" smtClean="0"/>
              <a:t>O</a:t>
            </a:r>
            <a:r>
              <a:rPr lang="tr-TR" sz="2400" dirty="0" smtClean="0"/>
              <a:t>kuma </a:t>
            </a:r>
            <a:r>
              <a:rPr lang="tr-TR" sz="2400" dirty="0" smtClean="0"/>
              <a:t>işlemi Şifreyi Çözme ve Görsel Birleştirme Teorisine tamamen zıt </a:t>
            </a:r>
            <a:r>
              <a:rPr lang="tr-TR" sz="2400" dirty="0" smtClean="0"/>
              <a:t> </a:t>
            </a:r>
            <a:r>
              <a:rPr lang="tr-TR" sz="2400" dirty="0" smtClean="0"/>
              <a:t>süreçlerle açıklanır. </a:t>
            </a:r>
            <a:endParaRPr lang="tr-T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6885065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7147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Kelime Tanıma Teorileri</a:t>
            </a:r>
            <a:endParaRPr lang="tr-TR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62149" y="1606731"/>
            <a:ext cx="7276011" cy="1277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376517" y="2770094"/>
            <a:ext cx="10287001" cy="2539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  <a:cs typeface="Times New Roman" pitchFamily="18" charset="0"/>
              </a:rPr>
              <a:t>-Okuma sırasında kelimeler bütün olarak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  <a:cs typeface="Times New Roman" pitchFamily="18" charset="0"/>
              </a:rPr>
              <a:t>algılanır</a:t>
            </a:r>
            <a:r>
              <a:rPr kumimoji="0" lang="tr-T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  <a:cs typeface="Times New Roman" pitchFamily="18" charset="0"/>
              </a:rPr>
              <a:t> ve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  <a:cs typeface="Times New Roman" pitchFamily="18" charset="0"/>
              </a:rPr>
              <a:t>belleğe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  <a:cs typeface="Times New Roman" pitchFamily="18" charset="0"/>
              </a:rPr>
              <a:t>gönderilir, 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sz="2400" dirty="0" smtClean="0">
                <a:latin typeface="Trebuchet MS" pitchFamily="34" charset="0"/>
                <a:cs typeface="Times New Roman" pitchFamily="18" charset="0"/>
              </a:rPr>
              <a:t>-</a:t>
            </a:r>
            <a:r>
              <a:rPr lang="tr-TR" sz="2400" dirty="0" smtClean="0">
                <a:latin typeface="Trebuchet MS" pitchFamily="34" charset="0"/>
                <a:cs typeface="Times New Roman" pitchFamily="18" charset="0"/>
              </a:rPr>
              <a:t>B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  <a:cs typeface="Times New Roman" pitchFamily="18" charset="0"/>
              </a:rPr>
              <a:t>ellekte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  <a:cs typeface="Times New Roman" pitchFamily="18" charset="0"/>
              </a:rPr>
              <a:t>önceden depolanmış kelimelerin görüntüleriyle karşılaştırılır</a:t>
            </a:r>
            <a:r>
              <a:rPr kumimoji="0" lang="tr-T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  <a:cs typeface="Times New Roman" pitchFamily="18" charset="0"/>
              </a:rPr>
              <a:t> ve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  <a:cs typeface="Times New Roman" pitchFamily="18" charset="0"/>
              </a:rPr>
              <a:t> anlamıyla birleştirilir.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  <a:cs typeface="Times New Roman" pitchFamily="18" charset="0"/>
              </a:rPr>
              <a:t>-Kelimenin bütün olarak algılandığı savunulduğundan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  <a:cs typeface="Times New Roman" pitchFamily="18" charset="0"/>
              </a:rPr>
              <a:t> okuma 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  <a:cs typeface="Times New Roman" pitchFamily="18" charset="0"/>
              </a:rPr>
              <a:t>sürecinde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rebuchet MS" pitchFamily="34" charset="0"/>
                <a:cs typeface="Times New Roman" pitchFamily="18" charset="0"/>
              </a:rPr>
              <a:t>ses ve harfleri birleştirme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  <a:cs typeface="Times New Roman" pitchFamily="18" charset="0"/>
              </a:rPr>
              <a:t>işlemine karşı çıkılır. </a:t>
            </a:r>
            <a:r>
              <a:rPr kumimoji="0" lang="tr-T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  <a:cs typeface="Times New Roman" pitchFamily="18" charset="0"/>
              </a:rPr>
              <a:t>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252958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518160"/>
            <a:ext cx="8596668" cy="1320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  <a:r>
              <a:rPr lang="tr-TR" sz="4400" b="1" dirty="0" smtClean="0">
                <a:solidFill>
                  <a:schemeClr val="accent2">
                    <a:lumMod val="75000"/>
                  </a:schemeClr>
                </a:solidFill>
              </a:rPr>
              <a:t>Kelime Tanıma Teorileri</a:t>
            </a:r>
            <a:endParaRPr lang="tr-TR" sz="4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4 İçerik Yer Tutucusu"/>
          <p:cNvSpPr>
            <a:spLocks noGrp="1"/>
          </p:cNvSpPr>
          <p:nvPr>
            <p:ph idx="1"/>
          </p:nvPr>
        </p:nvSpPr>
        <p:spPr>
          <a:xfrm>
            <a:off x="807962" y="1711234"/>
            <a:ext cx="9655387" cy="4049486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tr-TR" sz="2400" dirty="0" smtClean="0"/>
              <a:t>Bu teoriye dayalı olarak ilk okuma yazma öğretiminde  öğrencilere önce cümle verilmiş cümlenin anlaşılmasından sonra kelime, hece ve harfleri öğretilmiştir. </a:t>
            </a:r>
          </a:p>
          <a:p>
            <a:pPr>
              <a:buFont typeface="Wingdings" pitchFamily="2" charset="2"/>
              <a:buChar char="q"/>
            </a:pPr>
            <a:r>
              <a:rPr lang="tr-TR" sz="2400" dirty="0" smtClean="0"/>
              <a:t> Bütünden Parçaya Okuma Yazma Modelleri,</a:t>
            </a:r>
          </a:p>
          <a:p>
            <a:pPr>
              <a:buFont typeface="Wingdings" pitchFamily="2" charset="2"/>
              <a:buChar char="q"/>
            </a:pPr>
            <a:r>
              <a:rPr lang="tr-TR" sz="2400" dirty="0" smtClean="0"/>
              <a:t> Cümle ve  Kelime Yöntemleri gündeme gelmiştir. </a:t>
            </a:r>
          </a:p>
          <a:p>
            <a:pPr>
              <a:buFont typeface="Wingdings" pitchFamily="2" charset="2"/>
              <a:buChar char="q"/>
            </a:pPr>
            <a:r>
              <a:rPr lang="tr-TR" sz="2400" dirty="0" smtClean="0"/>
              <a:t>Okuma yazma öğretimine anlamlı bir bütün ile başlanmış ve bütün giderek parçalarına ayrılmıştır. </a:t>
            </a:r>
          </a:p>
        </p:txBody>
      </p:sp>
    </p:spTree>
    <p:extLst>
      <p:ext uri="{BB962C8B-B14F-4D97-AF65-F5344CB8AC3E}">
        <p14:creationId xmlns="" xmlns:p14="http://schemas.microsoft.com/office/powerpoint/2010/main" val="218905518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61623"/>
          </a:xfrm>
        </p:spPr>
        <p:txBody>
          <a:bodyPr/>
          <a:lstStyle/>
          <a:p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  Kelime Tanıma Teorileri</a:t>
            </a:r>
            <a:endParaRPr lang="tr-T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1764407"/>
            <a:ext cx="9407192" cy="4276956"/>
          </a:xfrm>
        </p:spPr>
        <p:txBody>
          <a:bodyPr>
            <a:normAutofit/>
          </a:bodyPr>
          <a:lstStyle/>
          <a:p>
            <a:pPr marL="114300" indent="0" fontAlgn="ctr">
              <a:lnSpc>
                <a:spcPct val="115000"/>
              </a:lnSpc>
              <a:spcBef>
                <a:spcPts val="0"/>
              </a:spcBef>
              <a:buFont typeface="Wingdings" pitchFamily="2" charset="2"/>
              <a:buChar char="q"/>
              <a:tabLst>
                <a:tab pos="1596390" algn="l"/>
              </a:tabLst>
            </a:pPr>
            <a:r>
              <a:rPr lang="tr-TR" sz="2800" dirty="0" smtClean="0"/>
              <a:t> </a:t>
            </a:r>
            <a:r>
              <a:rPr lang="tr-TR" sz="2800" dirty="0" smtClean="0"/>
              <a:t>Kelimeyi bütün algılama teorisiyle birlikte  </a:t>
            </a:r>
            <a:r>
              <a:rPr lang="tr-TR" sz="2800" dirty="0" smtClean="0"/>
              <a:t>seçmeli okuma, atlayarak okuma, hızlı okuma gibi okuma </a:t>
            </a:r>
            <a:r>
              <a:rPr lang="tr-TR" sz="2800" dirty="0" smtClean="0"/>
              <a:t>türleri </a:t>
            </a:r>
            <a:r>
              <a:rPr lang="tr-TR" sz="2800" dirty="0" smtClean="0"/>
              <a:t>gündeme gelmiştir. </a:t>
            </a:r>
            <a:endParaRPr lang="tr-TR" sz="2800" dirty="0" smtClean="0"/>
          </a:p>
          <a:p>
            <a:pPr marL="114300" indent="0" fontAlgn="ctr">
              <a:lnSpc>
                <a:spcPct val="115000"/>
              </a:lnSpc>
              <a:spcBef>
                <a:spcPts val="0"/>
              </a:spcBef>
              <a:buNone/>
              <a:tabLst>
                <a:tab pos="1596390" algn="l"/>
              </a:tabLst>
            </a:pPr>
            <a:endParaRPr lang="tr-TR" sz="2800" dirty="0" smtClean="0"/>
          </a:p>
          <a:p>
            <a:pPr marL="114300" indent="0" fontAlgn="ctr">
              <a:lnSpc>
                <a:spcPct val="115000"/>
              </a:lnSpc>
              <a:spcBef>
                <a:spcPts val="0"/>
              </a:spcBef>
              <a:buFont typeface="Wingdings" pitchFamily="2" charset="2"/>
              <a:buChar char="q"/>
              <a:tabLst>
                <a:tab pos="1596390" algn="l"/>
              </a:tabLst>
            </a:pPr>
            <a:r>
              <a:rPr lang="tr-TR" sz="2800" dirty="0" smtClean="0"/>
              <a:t> </a:t>
            </a:r>
            <a:r>
              <a:rPr lang="tr-TR" sz="2800" dirty="0" smtClean="0"/>
              <a:t>Uygulamada g</a:t>
            </a:r>
            <a:r>
              <a:rPr lang="tr-TR" sz="2800" dirty="0" smtClean="0"/>
              <a:t>örme </a:t>
            </a:r>
            <a:r>
              <a:rPr lang="tr-TR" sz="2800" dirty="0" smtClean="0"/>
              <a:t>alanının genişletilmesi, kelimeleri bütün tanıma, hızlı bellekten yararlanma, atlayarak okuma, seçmeli okuma, kaymağını alma, yerini bulma gibi teknikler </a:t>
            </a:r>
            <a:r>
              <a:rPr lang="tr-TR" sz="2800" dirty="0" smtClean="0"/>
              <a:t>yaygınlaşmıştır. </a:t>
            </a:r>
            <a:endParaRPr lang="tr-TR" sz="2800" b="1" dirty="0">
              <a:solidFill>
                <a:schemeClr val="accent2">
                  <a:lumMod val="75000"/>
                </a:schemeClr>
              </a:solidFill>
              <a:cs typeface="Arial" panose="020B0604020202020204" pitchFamily="34" charset="0"/>
            </a:endParaRPr>
          </a:p>
          <a:p>
            <a:pPr marL="457200" indent="0" fontAlgn="ctr">
              <a:lnSpc>
                <a:spcPct val="115000"/>
              </a:lnSpc>
              <a:spcBef>
                <a:spcPts val="0"/>
              </a:spcBef>
              <a:buNone/>
              <a:tabLst>
                <a:tab pos="1596390" algn="l"/>
              </a:tabLst>
            </a:pPr>
            <a:endParaRPr lang="tr-TR" sz="32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0" fontAlgn="ctr">
              <a:lnSpc>
                <a:spcPct val="115000"/>
              </a:lnSpc>
              <a:spcBef>
                <a:spcPts val="0"/>
              </a:spcBef>
              <a:buNone/>
              <a:tabLst>
                <a:tab pos="1596390" algn="l"/>
              </a:tabLst>
            </a:pPr>
            <a:endParaRPr lang="tr-TR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0050" indent="-285750" algn="ctr" fontAlgn="ctr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v"/>
              <a:tabLst>
                <a:tab pos="1596390" algn="l"/>
              </a:tabLst>
            </a:pPr>
            <a:endParaRPr lang="tr-TR" sz="1600" dirty="0">
              <a:latin typeface="Arial" panose="020B0604020202020204" pitchFamily="34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755227891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  Kelime Tanıma Teorileri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60214" y="1886269"/>
            <a:ext cx="8923866" cy="3880773"/>
          </a:xfrm>
        </p:spPr>
        <p:txBody>
          <a:bodyPr>
            <a:noAutofit/>
          </a:bodyPr>
          <a:lstStyle/>
          <a:p>
            <a:pPr lvl="0">
              <a:buFont typeface="Wingdings" pitchFamily="2" charset="2"/>
              <a:buChar char="q"/>
            </a:pPr>
            <a:r>
              <a:rPr lang="tr-TR" sz="2400" dirty="0" smtClean="0">
                <a:solidFill>
                  <a:srgbClr val="FF0000"/>
                </a:solidFill>
              </a:rPr>
              <a:t>Tahmin Etme Teorisi</a:t>
            </a:r>
          </a:p>
          <a:p>
            <a:pPr>
              <a:buFont typeface="Wingdings" pitchFamily="2" charset="2"/>
              <a:buChar char="q"/>
            </a:pPr>
            <a:r>
              <a:rPr lang="tr-TR" sz="2400" dirty="0" smtClean="0"/>
              <a:t>Bu teoriye göre “</a:t>
            </a:r>
            <a:r>
              <a:rPr lang="tr-TR" sz="2400" i="1" dirty="0" smtClean="0"/>
              <a:t>okumak tahmin etmek</a:t>
            </a:r>
            <a:r>
              <a:rPr lang="tr-TR" sz="2400" dirty="0" smtClean="0"/>
              <a:t>” demektir.</a:t>
            </a:r>
            <a:r>
              <a:rPr lang="tr-TR" sz="2400" b="1" i="1" dirty="0" smtClean="0"/>
              <a:t> </a:t>
            </a:r>
          </a:p>
          <a:p>
            <a:pPr>
              <a:buFont typeface="Wingdings" pitchFamily="2" charset="2"/>
              <a:buChar char="q"/>
            </a:pPr>
            <a:r>
              <a:rPr lang="tr-TR" sz="2400" dirty="0" err="1" smtClean="0"/>
              <a:t>Goodman</a:t>
            </a:r>
            <a:r>
              <a:rPr lang="tr-TR" sz="2400" dirty="0" smtClean="0"/>
              <a:t> ve </a:t>
            </a:r>
            <a:r>
              <a:rPr lang="tr-TR" sz="2400" dirty="0" err="1" smtClean="0"/>
              <a:t>Smith</a:t>
            </a:r>
            <a:r>
              <a:rPr lang="tr-TR" sz="2400" dirty="0" smtClean="0"/>
              <a:t> tarafından 1960-1970 yıllarında geliştirilmiştir. </a:t>
            </a:r>
          </a:p>
          <a:p>
            <a:pPr>
              <a:buFont typeface="Wingdings" pitchFamily="2" charset="2"/>
              <a:buChar char="q"/>
            </a:pPr>
            <a:r>
              <a:rPr lang="tr-TR" sz="2400" dirty="0" smtClean="0"/>
              <a:t>Okuma sırasında okuyucunun kelimedeki bütün harfleri ya da ayrıntıları fark etmediği, kelimeyi bütün algıladığı anlayışına dayanır.</a:t>
            </a:r>
          </a:p>
          <a:p>
            <a:pPr>
              <a:buFont typeface="Wingdings" pitchFamily="2" charset="2"/>
              <a:buChar char="q"/>
            </a:pPr>
            <a:r>
              <a:rPr lang="tr-TR" sz="2400" dirty="0" smtClean="0"/>
              <a:t> Okuyucu bazı harf ya da dizgi yanlışlıklarını tahmin ederek kelimeyi doğru</a:t>
            </a:r>
            <a:r>
              <a:rPr lang="tr-TR" sz="2400" b="1" i="1" dirty="0" smtClean="0"/>
              <a:t> </a:t>
            </a:r>
            <a:r>
              <a:rPr lang="tr-TR" sz="2400" dirty="0" smtClean="0"/>
              <a:t>yazılmış gibi görmektedir. </a:t>
            </a:r>
            <a:endParaRPr lang="tr-TR" sz="2400" b="1" i="1" dirty="0" smtClean="0"/>
          </a:p>
          <a:p>
            <a:pPr lvl="0">
              <a:buFont typeface="Wingdings" pitchFamily="2" charset="2"/>
              <a:buChar char="q"/>
            </a:pPr>
            <a:endParaRPr lang="tr-TR" sz="2400" i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Kelime Tanıma Teorileri</a:t>
            </a:r>
            <a:endParaRPr lang="tr-TR" dirty="0"/>
          </a:p>
        </p:txBody>
      </p:sp>
      <p:pic>
        <p:nvPicPr>
          <p:cNvPr id="573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61207" y="1267098"/>
            <a:ext cx="7912530" cy="117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Dikdörtgen"/>
          <p:cNvSpPr/>
          <p:nvPr/>
        </p:nvSpPr>
        <p:spPr>
          <a:xfrm>
            <a:off x="875211" y="2416629"/>
            <a:ext cx="928769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/>
              <a:t>-Kelimedeki bazı harfler eksik ya da yanlış yazılsa bile okuyucu bunları cümlenin gelişinden, anlam zincirinden tahmin ederek doğru okumakta ve anlamaktadır.</a:t>
            </a:r>
          </a:p>
          <a:p>
            <a:endParaRPr lang="tr-TR" sz="2400" dirty="0" smtClean="0"/>
          </a:p>
          <a:p>
            <a:r>
              <a:rPr lang="tr-TR" sz="2400" dirty="0" smtClean="0"/>
              <a:t> -Bu durum okuyucunun dilin yapısı hakkında ön bilgilerini kullanması, kelimedeki eksiklikleri veya yanlışları düzelterek okuma işlemini sürdürmesinden kaynaklanmaktadır. </a:t>
            </a:r>
            <a:endParaRPr lang="tr-TR" sz="2400" dirty="0" smtClean="0"/>
          </a:p>
          <a:p>
            <a:endParaRPr lang="tr-TR" sz="2400" dirty="0" smtClean="0"/>
          </a:p>
          <a:p>
            <a:r>
              <a:rPr lang="tr-TR" sz="2400" dirty="0" smtClean="0"/>
              <a:t>-Bu teori </a:t>
            </a:r>
            <a:r>
              <a:rPr lang="tr-TR" sz="2400" dirty="0" smtClean="0"/>
              <a:t>okuma </a:t>
            </a:r>
            <a:r>
              <a:rPr lang="tr-TR" sz="2400" dirty="0" smtClean="0"/>
              <a:t>becerileri gelişmiş uzman okuyuculara yöneliktir.</a:t>
            </a:r>
            <a:r>
              <a:rPr lang="tr-TR" sz="2400" b="1" i="1" dirty="0" smtClean="0"/>
              <a:t> </a:t>
            </a:r>
          </a:p>
        </p:txBody>
      </p:sp>
    </p:spTree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5400" dirty="0" smtClean="0">
                <a:solidFill>
                  <a:schemeClr val="accent2"/>
                </a:solidFill>
              </a:rPr>
              <a:t>  </a:t>
            </a:r>
            <a:r>
              <a:rPr lang="tr-TR" sz="5400" b="1" dirty="0" smtClean="0">
                <a:solidFill>
                  <a:schemeClr val="accent2">
                    <a:lumMod val="75000"/>
                  </a:schemeClr>
                </a:solidFill>
              </a:rPr>
              <a:t>Giriş</a:t>
            </a:r>
            <a:r>
              <a:rPr lang="tr-TR" sz="54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tr-TR" sz="54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tr-TR" sz="5400" dirty="0" smtClean="0">
                <a:solidFill>
                  <a:schemeClr val="accent2"/>
                </a:solidFill>
              </a:rPr>
              <a:t>                      </a:t>
            </a:r>
            <a:endParaRPr lang="tr-TR" sz="5400" dirty="0">
              <a:solidFill>
                <a:schemeClr val="accent2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03459" y="1528354"/>
            <a:ext cx="8858552" cy="4891831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tr-TR" sz="2800" dirty="0" smtClean="0">
                <a:solidFill>
                  <a:schemeClr val="tx1"/>
                </a:solidFill>
              </a:rPr>
              <a:t>Dil dünyayı değiştiren, geliştiren ve yöneten en önemli güçtür.</a:t>
            </a:r>
          </a:p>
          <a:p>
            <a:pPr>
              <a:buNone/>
            </a:pPr>
            <a:endParaRPr lang="tr-TR" sz="2800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tr-TR" sz="2800" dirty="0" smtClean="0">
                <a:solidFill>
                  <a:schemeClr val="tx1"/>
                </a:solidFill>
              </a:rPr>
              <a:t>Bu güce ulaşmanın yolu etkili bir dil öğretimidir. </a:t>
            </a:r>
          </a:p>
          <a:p>
            <a:pPr>
              <a:buNone/>
            </a:pPr>
            <a:endParaRPr lang="tr-TR" sz="2800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tr-TR" sz="2800" dirty="0" smtClean="0">
                <a:solidFill>
                  <a:schemeClr val="tx1"/>
                </a:solidFill>
              </a:rPr>
              <a:t>Dünyamızda dil öğretimi çalışmalarının uzun bir geçmişi vardır. </a:t>
            </a:r>
          </a:p>
          <a:p>
            <a:pPr>
              <a:buFont typeface="Wingdings" pitchFamily="2" charset="2"/>
              <a:buChar char="q"/>
            </a:pPr>
            <a:r>
              <a:rPr lang="tr-TR" sz="2800" dirty="0" smtClean="0">
                <a:solidFill>
                  <a:schemeClr val="tx1"/>
                </a:solidFill>
              </a:rPr>
              <a:t>Bu çalışmalarda çeşitli teori, yaklaşım, yöntem ve teknikler geliştirilmiştir. </a:t>
            </a:r>
          </a:p>
        </p:txBody>
      </p:sp>
    </p:spTree>
    <p:extLst>
      <p:ext uri="{BB962C8B-B14F-4D97-AF65-F5344CB8AC3E}">
        <p14:creationId xmlns="" xmlns:p14="http://schemas.microsoft.com/office/powerpoint/2010/main" val="302256877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800" b="1" dirty="0" smtClean="0">
                <a:solidFill>
                  <a:schemeClr val="accent2">
                    <a:lumMod val="75000"/>
                  </a:schemeClr>
                </a:solidFill>
              </a:rPr>
              <a:t> Kelime Tanıma Teorileri</a:t>
            </a:r>
            <a:endParaRPr lang="tr-TR" sz="4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81836" y="1175658"/>
            <a:ext cx="9537821" cy="495082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tr-TR" sz="2400" dirty="0" smtClean="0"/>
          </a:p>
          <a:p>
            <a:r>
              <a:rPr lang="tr-TR" sz="2400" dirty="0" smtClean="0"/>
              <a:t>1970’li  yıllara doğru öğrencilerin okuma yazma becerilerini yeterince geliştirememeleri üzerine Kelimeyi Toptan Algılama  ve Bütünden Parçaya Okuma Yazma Modelleri eleştirilmeye başlanmıştır.</a:t>
            </a:r>
          </a:p>
          <a:p>
            <a:r>
              <a:rPr lang="tr-TR" sz="2400" dirty="0" smtClean="0"/>
              <a:t> Emile </a:t>
            </a:r>
            <a:r>
              <a:rPr lang="tr-TR" sz="2400" dirty="0" err="1" smtClean="0"/>
              <a:t>Javal</a:t>
            </a:r>
            <a:r>
              <a:rPr lang="tr-TR" sz="2400" dirty="0" smtClean="0"/>
              <a:t> ve </a:t>
            </a:r>
            <a:r>
              <a:rPr lang="tr-TR" sz="2400" dirty="0" err="1" smtClean="0"/>
              <a:t>Mc</a:t>
            </a:r>
            <a:r>
              <a:rPr lang="tr-TR" sz="2400" dirty="0" smtClean="0"/>
              <a:t>.</a:t>
            </a:r>
            <a:r>
              <a:rPr lang="tr-TR" sz="2400" dirty="0" err="1" smtClean="0"/>
              <a:t>Cattell’in</a:t>
            </a:r>
            <a:r>
              <a:rPr lang="tr-TR" sz="2400" dirty="0" smtClean="0"/>
              <a:t>  kelime araştırmalarını yetişkinler üzerinde gerçekleştirdiği, </a:t>
            </a:r>
          </a:p>
          <a:p>
            <a:r>
              <a:rPr lang="tr-TR" sz="2400" dirty="0" smtClean="0"/>
              <a:t>Kelimeyi tanıma işleminin sadece gözün hareketleriyle açıklandığı, </a:t>
            </a:r>
            <a:r>
              <a:rPr lang="tr-TR" sz="2400" dirty="0" smtClean="0"/>
              <a:t>beynimizin işlevinin </a:t>
            </a:r>
            <a:r>
              <a:rPr lang="tr-TR" sz="2400" dirty="0" smtClean="0"/>
              <a:t>dikkate </a:t>
            </a:r>
            <a:r>
              <a:rPr lang="tr-TR" sz="2400" dirty="0" smtClean="0"/>
              <a:t>alınmadığı vb.  </a:t>
            </a:r>
            <a:r>
              <a:rPr lang="tr-TR" sz="2400" dirty="0" smtClean="0"/>
              <a:t>dile getirilmiştir. </a:t>
            </a:r>
          </a:p>
          <a:p>
            <a:r>
              <a:rPr lang="tr-TR" sz="2400" dirty="0" smtClean="0"/>
              <a:t>Bu </a:t>
            </a:r>
            <a:r>
              <a:rPr lang="tr-TR" sz="2400" dirty="0" smtClean="0"/>
              <a:t>teorilerle dayalı uygulamalarda öğrencilerin </a:t>
            </a:r>
            <a:r>
              <a:rPr lang="tr-TR" sz="2400" dirty="0" smtClean="0"/>
              <a:t>cümleleri </a:t>
            </a:r>
            <a:r>
              <a:rPr lang="tr-TR" sz="2400" dirty="0" smtClean="0"/>
              <a:t>ezberledikleri, anlamlı </a:t>
            </a:r>
            <a:r>
              <a:rPr lang="tr-TR" sz="2400" dirty="0" smtClean="0"/>
              <a:t>öğrenmenin gerçekleşmediği öne sürülmüştür.</a:t>
            </a:r>
          </a:p>
          <a:p>
            <a:r>
              <a:rPr lang="tr-TR" sz="2400" dirty="0" smtClean="0"/>
              <a:t>Buna rağmen eğitim alanında uzun yıllar çocukların kelimeyi bütün olarak gördükleri sanılmıştır. </a:t>
            </a:r>
            <a:r>
              <a:rPr lang="tr-TR" sz="2400" dirty="0" err="1" smtClean="0"/>
              <a:t>İlkokuma</a:t>
            </a:r>
            <a:r>
              <a:rPr lang="tr-TR" sz="2400" dirty="0" smtClean="0"/>
              <a:t> </a:t>
            </a:r>
            <a:r>
              <a:rPr lang="tr-TR" sz="2400" dirty="0" smtClean="0"/>
              <a:t>yazma </a:t>
            </a:r>
            <a:r>
              <a:rPr lang="tr-TR" sz="2400" dirty="0" smtClean="0"/>
              <a:t>öğretiminde </a:t>
            </a:r>
            <a:r>
              <a:rPr lang="tr-TR" sz="2400" dirty="0" smtClean="0"/>
              <a:t>cümle ve </a:t>
            </a:r>
            <a:r>
              <a:rPr lang="tr-TR" sz="2400" dirty="0" smtClean="0"/>
              <a:t>kelime yöntemleri uygulanmıştır. </a:t>
            </a:r>
            <a:endParaRPr lang="tr-TR" sz="2400" dirty="0" smtClean="0"/>
          </a:p>
          <a:p>
            <a:endParaRPr lang="tr-TR" sz="2400" dirty="0" smtClean="0"/>
          </a:p>
          <a:p>
            <a:endParaRPr lang="tr-TR" sz="2400" dirty="0" smtClean="0"/>
          </a:p>
          <a:p>
            <a:pPr>
              <a:buNone/>
            </a:pPr>
            <a:endParaRPr lang="tr-TR" sz="2400" dirty="0" smtClean="0"/>
          </a:p>
        </p:txBody>
      </p:sp>
    </p:spTree>
    <p:extLst>
      <p:ext uri="{BB962C8B-B14F-4D97-AF65-F5344CB8AC3E}">
        <p14:creationId xmlns="" xmlns:p14="http://schemas.microsoft.com/office/powerpoint/2010/main" val="299166461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  </a:t>
            </a:r>
            <a:r>
              <a:rPr lang="tr-TR" sz="4000" b="1" dirty="0" smtClean="0">
                <a:solidFill>
                  <a:schemeClr val="accent2">
                    <a:lumMod val="75000"/>
                  </a:schemeClr>
                </a:solidFill>
              </a:rPr>
              <a:t>Kelime Tanıma Teorileri</a:t>
            </a:r>
            <a:endParaRPr lang="tr-TR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3" y="1815737"/>
            <a:ext cx="9302690" cy="422562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tr-TR" sz="2600" dirty="0" smtClean="0"/>
              <a:t> </a:t>
            </a:r>
            <a:r>
              <a:rPr lang="tr-TR" sz="2800" dirty="0" smtClean="0"/>
              <a:t>Birbirine zıt görüşleri savunan bu teoriler </a:t>
            </a:r>
            <a:r>
              <a:rPr lang="tr-TR" sz="2800" dirty="0" smtClean="0"/>
              <a:t>alanda </a:t>
            </a:r>
            <a:r>
              <a:rPr lang="tr-TR" sz="2800" dirty="0" smtClean="0"/>
              <a:t>uzmanlar arasında çeşitli tartışmalara neden olmuştur</a:t>
            </a:r>
            <a:r>
              <a:rPr lang="tr-TR" sz="2800" dirty="0" smtClean="0"/>
              <a:t>.</a:t>
            </a:r>
          </a:p>
          <a:p>
            <a:pPr>
              <a:buNone/>
            </a:pPr>
            <a:endParaRPr lang="tr-TR" sz="2800" dirty="0" smtClean="0"/>
          </a:p>
          <a:p>
            <a:pPr>
              <a:buFont typeface="Wingdings" pitchFamily="2" charset="2"/>
              <a:buChar char="q"/>
            </a:pPr>
            <a:r>
              <a:rPr lang="tr-TR" sz="2800" dirty="0" err="1" smtClean="0">
                <a:solidFill>
                  <a:schemeClr val="accent2">
                    <a:lumMod val="75000"/>
                  </a:schemeClr>
                </a:solidFill>
              </a:rPr>
              <a:t>İlkokuma</a:t>
            </a:r>
            <a:r>
              <a:rPr lang="tr-TR" sz="2800" dirty="0" smtClean="0">
                <a:solidFill>
                  <a:schemeClr val="accent2">
                    <a:lumMod val="75000"/>
                  </a:schemeClr>
                </a:solidFill>
              </a:rPr>
              <a:t> yazma öğretiminde </a:t>
            </a:r>
            <a:r>
              <a:rPr lang="tr-TR" sz="2800" dirty="0" smtClean="0">
                <a:solidFill>
                  <a:srgbClr val="FF0000"/>
                </a:solidFill>
              </a:rPr>
              <a:t>yöntem </a:t>
            </a:r>
            <a:r>
              <a:rPr lang="tr-TR" sz="2800" dirty="0" smtClean="0">
                <a:solidFill>
                  <a:srgbClr val="FF0000"/>
                </a:solidFill>
              </a:rPr>
              <a:t>savaşları </a:t>
            </a:r>
            <a:r>
              <a:rPr lang="tr-TR" sz="2800" dirty="0" smtClean="0">
                <a:solidFill>
                  <a:schemeClr val="accent2">
                    <a:lumMod val="75000"/>
                  </a:schemeClr>
                </a:solidFill>
              </a:rPr>
              <a:t>başlamıştır.</a:t>
            </a:r>
            <a:endParaRPr lang="tr-TR" sz="28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tr-TR" sz="2800" dirty="0" smtClean="0">
                <a:solidFill>
                  <a:schemeClr val="accent2">
                    <a:lumMod val="75000"/>
                  </a:schemeClr>
                </a:solidFill>
              </a:rPr>
              <a:t>Cümle </a:t>
            </a:r>
            <a:r>
              <a:rPr lang="tr-TR" sz="2800" dirty="0" smtClean="0">
                <a:solidFill>
                  <a:schemeClr val="accent2">
                    <a:lumMod val="75000"/>
                  </a:schemeClr>
                </a:solidFill>
              </a:rPr>
              <a:t>ve kelime yöntemi </a:t>
            </a:r>
            <a:r>
              <a:rPr lang="tr-TR" sz="2800" dirty="0" smtClean="0">
                <a:solidFill>
                  <a:schemeClr val="accent2">
                    <a:lumMod val="75000"/>
                  </a:schemeClr>
                </a:solidFill>
              </a:rPr>
              <a:t>uzun yıllar katı bir şekilde savunulmuştur.</a:t>
            </a:r>
            <a:endParaRPr lang="tr-TR" sz="26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37376286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tr-TR" sz="2400" dirty="0" smtClean="0"/>
              <a:t>Son yıllarda kelime tanıma işlem ve sürecini açıklayan yeni modeller geliştirilmiştir.</a:t>
            </a:r>
          </a:p>
          <a:p>
            <a:pPr>
              <a:buFont typeface="Wingdings" pitchFamily="2" charset="2"/>
              <a:buChar char="q"/>
            </a:pPr>
            <a:r>
              <a:rPr lang="tr-TR" sz="2400" dirty="0" smtClean="0"/>
              <a:t> Bunlar </a:t>
            </a:r>
          </a:p>
          <a:p>
            <a:pPr>
              <a:buNone/>
            </a:pPr>
            <a:r>
              <a:rPr lang="tr-TR" sz="2400" dirty="0" smtClean="0"/>
              <a:t>     </a:t>
            </a:r>
            <a:r>
              <a:rPr lang="tr-TR" sz="2400" dirty="0" smtClean="0">
                <a:solidFill>
                  <a:srgbClr val="FF0000"/>
                </a:solidFill>
              </a:rPr>
              <a:t>-İkili Yol Modeli, </a:t>
            </a:r>
          </a:p>
          <a:p>
            <a:pPr>
              <a:buNone/>
            </a:pPr>
            <a:r>
              <a:rPr lang="tr-TR" sz="2400" dirty="0" smtClean="0"/>
              <a:t>     -Okuma ve Yazma Gelişim Modeli, </a:t>
            </a:r>
          </a:p>
          <a:p>
            <a:pPr>
              <a:buNone/>
            </a:pPr>
            <a:r>
              <a:rPr lang="tr-TR" sz="2400" dirty="0" smtClean="0"/>
              <a:t>     -Okuma Modeli  gibi sıralanmaktadır. </a:t>
            </a:r>
          </a:p>
        </p:txBody>
      </p:sp>
      <p:sp>
        <p:nvSpPr>
          <p:cNvPr id="7" name="6 Dikdörtgen"/>
          <p:cNvSpPr/>
          <p:nvPr/>
        </p:nvSpPr>
        <p:spPr>
          <a:xfrm>
            <a:off x="901337" y="1062837"/>
            <a:ext cx="77096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/>
              <a:t> </a:t>
            </a:r>
            <a:r>
              <a:rPr lang="tr-TR" sz="3600" b="1" dirty="0" smtClean="0">
                <a:solidFill>
                  <a:schemeClr val="accent2">
                    <a:lumMod val="75000"/>
                  </a:schemeClr>
                </a:solidFill>
              </a:rPr>
              <a:t>Yeni Modeller</a:t>
            </a:r>
            <a:endParaRPr lang="tr-TR" sz="3600" dirty="0"/>
          </a:p>
        </p:txBody>
      </p:sp>
    </p:spTree>
    <p:extLst>
      <p:ext uri="{BB962C8B-B14F-4D97-AF65-F5344CB8AC3E}">
        <p14:creationId xmlns="" xmlns:p14="http://schemas.microsoft.com/office/powerpoint/2010/main" val="40982710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   </a:t>
            </a: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İkili Yol Modeli</a:t>
            </a:r>
            <a:endParaRPr lang="tr-TR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7334" y="1763487"/>
            <a:ext cx="9080620" cy="4277876"/>
          </a:xfrm>
        </p:spPr>
        <p:txBody>
          <a:bodyPr>
            <a:normAutofit fontScale="92500" lnSpcReduction="20000"/>
          </a:bodyPr>
          <a:lstStyle/>
          <a:p>
            <a:r>
              <a:rPr lang="tr-TR" sz="3200" dirty="0" smtClean="0"/>
              <a:t>Bu </a:t>
            </a:r>
            <a:r>
              <a:rPr lang="tr-TR" sz="3200" dirty="0" smtClean="0"/>
              <a:t>modeli </a:t>
            </a:r>
            <a:r>
              <a:rPr lang="tr-TR" sz="3200" dirty="0" err="1" smtClean="0"/>
              <a:t>Coltheart</a:t>
            </a:r>
            <a:r>
              <a:rPr lang="tr-TR" sz="3200" dirty="0" smtClean="0"/>
              <a:t> </a:t>
            </a:r>
            <a:r>
              <a:rPr lang="tr-TR" sz="3200" dirty="0" smtClean="0"/>
              <a:t>1978 yılında </a:t>
            </a:r>
            <a:r>
              <a:rPr lang="tr-TR" sz="3200" dirty="0" smtClean="0"/>
              <a:t>geliştirmiştir</a:t>
            </a:r>
            <a:r>
              <a:rPr lang="tr-TR" sz="3200" dirty="0" smtClean="0"/>
              <a:t>. </a:t>
            </a:r>
          </a:p>
          <a:p>
            <a:r>
              <a:rPr lang="tr-TR" sz="3200" dirty="0" smtClean="0">
                <a:solidFill>
                  <a:srgbClr val="FF0000"/>
                </a:solidFill>
              </a:rPr>
              <a:t>Dünyamızda yıllardır tartışılan kelime tanıma işlem ve süreçlerini birleştiren bir modeldir. </a:t>
            </a:r>
          </a:p>
          <a:p>
            <a:r>
              <a:rPr lang="tr-TR" sz="3200" dirty="0" smtClean="0"/>
              <a:t>Modele göre okuma sürecinde yazılı kelimeleri tanımak için iki yol kullanılmaktadır. </a:t>
            </a:r>
          </a:p>
          <a:p>
            <a:r>
              <a:rPr lang="tr-TR" sz="3200" dirty="0" smtClean="0"/>
              <a:t>Birincisi ses birleştirme (alfabetik) yoludur. Yani sesler, harfler ve heceler birleştirilerek kelime tanıma işlemidir. </a:t>
            </a:r>
          </a:p>
          <a:p>
            <a:r>
              <a:rPr lang="tr-TR" sz="3200" dirty="0" smtClean="0"/>
              <a:t>Bu yol daha çok </a:t>
            </a:r>
            <a:r>
              <a:rPr lang="tr-TR" sz="3200" dirty="0" err="1" smtClean="0"/>
              <a:t>ilkokuma</a:t>
            </a:r>
            <a:r>
              <a:rPr lang="tr-TR" sz="3200" dirty="0" smtClean="0"/>
              <a:t> yazma </a:t>
            </a:r>
            <a:r>
              <a:rPr lang="tr-TR" sz="3200" dirty="0" smtClean="0"/>
              <a:t>öğrenirken </a:t>
            </a:r>
            <a:r>
              <a:rPr lang="tr-TR" sz="3200" dirty="0" smtClean="0"/>
              <a:t>kullanılır. </a:t>
            </a:r>
          </a:p>
          <a:p>
            <a:endParaRPr lang="tr-TR" dirty="0"/>
          </a:p>
        </p:txBody>
      </p:sp>
    </p:spTree>
  </p:cSld>
  <p:clrMapOvr>
    <a:masterClrMapping/>
  </p:clrMapOvr>
  <p:transition>
    <p:wipe dir="d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  İkili Yol Modeli</a:t>
            </a:r>
            <a:endParaRPr lang="tr-TR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7333" y="1606731"/>
            <a:ext cx="9642324" cy="4434631"/>
          </a:xfrm>
        </p:spPr>
        <p:txBody>
          <a:bodyPr>
            <a:noAutofit/>
          </a:bodyPr>
          <a:lstStyle/>
          <a:p>
            <a:r>
              <a:rPr lang="tr-TR" sz="2400" dirty="0" smtClean="0"/>
              <a:t>İkincisi ise bütün tanıma (toptan algılama) yoludur. </a:t>
            </a:r>
          </a:p>
          <a:p>
            <a:r>
              <a:rPr lang="tr-TR" sz="2400" dirty="0" smtClean="0"/>
              <a:t>Bu işlemde okuyucu </a:t>
            </a:r>
            <a:r>
              <a:rPr lang="tr-TR" sz="2400" dirty="0" smtClean="0"/>
              <a:t>okuma yazmayı öğrenirken </a:t>
            </a:r>
            <a:r>
              <a:rPr lang="tr-TR" sz="2400" dirty="0" smtClean="0"/>
              <a:t>zihinsel sözlüğüne kaydettiği bilgilere başvurarak kelimeyi bütün olarak tanır (</a:t>
            </a:r>
            <a:r>
              <a:rPr lang="tr-TR" sz="2400" dirty="0" err="1" smtClean="0"/>
              <a:t>Rieben</a:t>
            </a:r>
            <a:r>
              <a:rPr lang="tr-TR" sz="2400" dirty="0" smtClean="0"/>
              <a:t>,2004).</a:t>
            </a:r>
          </a:p>
          <a:p>
            <a:r>
              <a:rPr lang="tr-TR" sz="2400" dirty="0" smtClean="0"/>
              <a:t>Bu yolu okuma becerileri gelişmiş okuyucular kullanır. </a:t>
            </a:r>
          </a:p>
          <a:p>
            <a:r>
              <a:rPr lang="tr-TR" sz="2400" dirty="0" smtClean="0"/>
              <a:t>Yani gelişim sürecine bağlı </a:t>
            </a:r>
            <a:r>
              <a:rPr lang="tr-TR" sz="2400" dirty="0" smtClean="0"/>
              <a:t>olarak </a:t>
            </a:r>
            <a:r>
              <a:rPr lang="tr-TR" sz="2400" dirty="0" smtClean="0"/>
              <a:t>okuyucu </a:t>
            </a:r>
            <a:r>
              <a:rPr lang="tr-TR" sz="2400" dirty="0" smtClean="0"/>
              <a:t>her iki </a:t>
            </a:r>
            <a:r>
              <a:rPr lang="tr-TR" sz="2400" dirty="0" smtClean="0"/>
              <a:t>yolu da kullanır.</a:t>
            </a:r>
          </a:p>
          <a:p>
            <a:pPr>
              <a:buNone/>
            </a:pPr>
            <a:r>
              <a:rPr lang="tr-TR" sz="2400" dirty="0" smtClean="0"/>
              <a:t>    Sonuç olarak;</a:t>
            </a:r>
          </a:p>
          <a:p>
            <a:r>
              <a:rPr lang="tr-TR" sz="2400" dirty="0" smtClean="0">
                <a:solidFill>
                  <a:srgbClr val="FF0000"/>
                </a:solidFill>
              </a:rPr>
              <a:t>Bu modele göre okuyucular hem alfabetik hem de  görsel veya bütün tanıma yolunu kullanır.</a:t>
            </a:r>
            <a:endParaRPr lang="tr-TR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06286" y="222069"/>
            <a:ext cx="7406639" cy="6257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792717137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İçerik Yer Tutucusu"/>
          <p:cNvSpPr>
            <a:spLocks noGrp="1"/>
          </p:cNvSpPr>
          <p:nvPr>
            <p:ph idx="1"/>
          </p:nvPr>
        </p:nvSpPr>
        <p:spPr>
          <a:xfrm>
            <a:off x="834088" y="1959430"/>
            <a:ext cx="9407192" cy="4519748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tr-TR" sz="2800" dirty="0" smtClean="0"/>
              <a:t>Bu </a:t>
            </a:r>
            <a:r>
              <a:rPr lang="tr-TR" sz="2800" dirty="0" smtClean="0"/>
              <a:t>gelişmeler üzerine </a:t>
            </a:r>
            <a:r>
              <a:rPr lang="tr-TR" sz="2800" dirty="0" smtClean="0"/>
              <a:t>çoğu ülkede Kelimeyi </a:t>
            </a:r>
            <a:r>
              <a:rPr lang="tr-TR" sz="2800" dirty="0" smtClean="0"/>
              <a:t>Bütün Tanıma </a:t>
            </a:r>
            <a:r>
              <a:rPr lang="tr-TR" sz="2800" dirty="0" smtClean="0"/>
              <a:t>Teorisi ile  </a:t>
            </a:r>
            <a:r>
              <a:rPr lang="tr-TR" sz="2800" dirty="0" smtClean="0"/>
              <a:t>bütünden parçaya okuma yazma modelleri </a:t>
            </a:r>
            <a:r>
              <a:rPr lang="tr-TR" sz="2800" dirty="0" smtClean="0"/>
              <a:t> </a:t>
            </a:r>
            <a:r>
              <a:rPr lang="tr-TR" sz="2800" dirty="0" smtClean="0"/>
              <a:t>uygulamadan kaldırılmıştır. </a:t>
            </a:r>
            <a:endParaRPr lang="tr-TR" sz="2800" dirty="0" smtClean="0"/>
          </a:p>
          <a:p>
            <a:pPr>
              <a:buFont typeface="Wingdings" pitchFamily="2" charset="2"/>
              <a:buChar char="Ø"/>
            </a:pPr>
            <a:r>
              <a:rPr lang="tr-TR" sz="2800" dirty="0" smtClean="0"/>
              <a:t>Günümüzde  yaygın olarak ikili </a:t>
            </a:r>
            <a:r>
              <a:rPr lang="tr-TR" sz="2800" dirty="0" smtClean="0"/>
              <a:t>yol modelleri kullanılmaktadır. </a:t>
            </a:r>
            <a:endParaRPr lang="tr-TR" sz="2800" dirty="0" smtClean="0"/>
          </a:p>
          <a:p>
            <a:pPr>
              <a:buFont typeface="Wingdings" pitchFamily="2" charset="2"/>
              <a:buChar char="Ø"/>
            </a:pPr>
            <a:r>
              <a:rPr lang="tr-TR" sz="2800" dirty="0" smtClean="0"/>
              <a:t>Bu modele dayanarak </a:t>
            </a:r>
            <a:r>
              <a:rPr lang="tr-TR" sz="2800" dirty="0" err="1" smtClean="0"/>
              <a:t>ilkokuma</a:t>
            </a:r>
            <a:r>
              <a:rPr lang="tr-TR" sz="2800" dirty="0" smtClean="0"/>
              <a:t> yazma öğretimine seslerle başlanmakta,harfler ve heceler öğretilerek  kelime tanımaya  geçilmektedir.</a:t>
            </a:r>
            <a:endParaRPr lang="tr-TR" sz="2800" dirty="0" smtClean="0"/>
          </a:p>
          <a:p>
            <a:pPr>
              <a:buNone/>
            </a:pPr>
            <a:endParaRPr lang="tr-TR" sz="2800" dirty="0" smtClean="0"/>
          </a:p>
        </p:txBody>
      </p:sp>
      <p:sp>
        <p:nvSpPr>
          <p:cNvPr id="3" name="2 Dikdörtgen"/>
          <p:cNvSpPr/>
          <p:nvPr/>
        </p:nvSpPr>
        <p:spPr>
          <a:xfrm>
            <a:off x="875212" y="1128151"/>
            <a:ext cx="70959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4000" b="1" dirty="0" smtClean="0">
                <a:solidFill>
                  <a:schemeClr val="accent2">
                    <a:lumMod val="75000"/>
                  </a:schemeClr>
                </a:solidFill>
              </a:rPr>
              <a:t>  Günümüz </a:t>
            </a:r>
            <a:r>
              <a:rPr lang="tr-TR" sz="4000" b="1" dirty="0" smtClean="0">
                <a:solidFill>
                  <a:schemeClr val="accent2">
                    <a:lumMod val="75000"/>
                  </a:schemeClr>
                </a:solidFill>
              </a:rPr>
              <a:t>Uygulamaları</a:t>
            </a:r>
            <a:endParaRPr lang="tr-TR" sz="4000" dirty="0"/>
          </a:p>
        </p:txBody>
      </p:sp>
    </p:spTree>
    <p:extLst>
      <p:ext uri="{BB962C8B-B14F-4D97-AF65-F5344CB8AC3E}">
        <p14:creationId xmlns="" xmlns:p14="http://schemas.microsoft.com/office/powerpoint/2010/main" val="1782861708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   Günümüz </a:t>
            </a: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Uygulamaları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7333" y="1384663"/>
            <a:ext cx="10034209" cy="5133703"/>
          </a:xfrm>
        </p:spPr>
        <p:txBody>
          <a:bodyPr>
            <a:normAutofit/>
          </a:bodyPr>
          <a:lstStyle/>
          <a:p>
            <a:r>
              <a:rPr lang="tr-TR" sz="2400" dirty="0" smtClean="0"/>
              <a:t>Okuma yazmaya  yeni başlayan öğrenciler hem  harfleri bilmemekte hem de  zihinlerinde yazılı kelimelerin görüntüsü bulunmamaktadır</a:t>
            </a:r>
            <a:r>
              <a:rPr lang="tr-TR" sz="2400" dirty="0" smtClean="0"/>
              <a:t>.</a:t>
            </a:r>
          </a:p>
          <a:p>
            <a:r>
              <a:rPr lang="tr-TR" sz="2400" dirty="0" smtClean="0"/>
              <a:t> </a:t>
            </a:r>
            <a:r>
              <a:rPr lang="tr-TR" sz="2400" dirty="0" smtClean="0"/>
              <a:t>Bu nedenle öğrencilere önce kelimenin ses ve harflerini öğreterek işleme başlanmaktadır. </a:t>
            </a:r>
          </a:p>
          <a:p>
            <a:r>
              <a:rPr lang="tr-TR" sz="2400" dirty="0" smtClean="0"/>
              <a:t>Daha sonra bunları birleştirerek </a:t>
            </a:r>
            <a:r>
              <a:rPr lang="tr-TR" sz="2400" dirty="0" smtClean="0"/>
              <a:t>ses-harf </a:t>
            </a:r>
            <a:r>
              <a:rPr lang="tr-TR" sz="2400" dirty="0" smtClean="0"/>
              <a:t>ilişkisi kurulmaktadır. </a:t>
            </a:r>
            <a:endParaRPr lang="tr-TR" sz="2400" dirty="0" smtClean="0"/>
          </a:p>
          <a:p>
            <a:r>
              <a:rPr lang="tr-TR" sz="2400" dirty="0" smtClean="0"/>
              <a:t>Kelime </a:t>
            </a:r>
            <a:r>
              <a:rPr lang="tr-TR" sz="2400" dirty="0" smtClean="0"/>
              <a:t>tanıma sürecinde ses bilinci ve alfabetik ilişkileri keşfetme çalışmalarına  ağırlık verilmektedir</a:t>
            </a:r>
            <a:r>
              <a:rPr lang="tr-TR" sz="2400" dirty="0" smtClean="0"/>
              <a:t>.</a:t>
            </a:r>
          </a:p>
          <a:p>
            <a:r>
              <a:rPr lang="tr-TR" sz="2400" dirty="0" smtClean="0"/>
              <a:t>Çocuk kelimeleri öğrendikçe kelimelerin görüntüsünü zihnine yerleştirmektedir.</a:t>
            </a:r>
          </a:p>
          <a:p>
            <a:r>
              <a:rPr lang="tr-TR" sz="2400" dirty="0" smtClean="0"/>
              <a:t>Zihninde kelime görüntüsü deposu oluşturmaktadır.</a:t>
            </a:r>
          </a:p>
          <a:p>
            <a:r>
              <a:rPr lang="tr-TR" sz="2400" dirty="0" smtClean="0"/>
              <a:t>Daha sonraki okumalarda bu görüntülerden yararlanmaktadır.</a:t>
            </a:r>
            <a:endParaRPr lang="tr-TR" sz="2400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  SONUÇ</a:t>
            </a:r>
            <a:endParaRPr lang="tr-TR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7333" y="1554481"/>
            <a:ext cx="9067557" cy="4486882"/>
          </a:xfrm>
        </p:spPr>
        <p:txBody>
          <a:bodyPr>
            <a:normAutofit/>
          </a:bodyPr>
          <a:lstStyle/>
          <a:p>
            <a:r>
              <a:rPr lang="tr-TR" sz="2800" dirty="0" smtClean="0"/>
              <a:t>İkili yol modeli ile </a:t>
            </a:r>
            <a:r>
              <a:rPr lang="tr-TR" sz="2800" dirty="0" err="1" smtClean="0"/>
              <a:t>ilkokuma</a:t>
            </a:r>
            <a:r>
              <a:rPr lang="tr-TR" sz="2800" dirty="0" smtClean="0"/>
              <a:t> </a:t>
            </a:r>
            <a:r>
              <a:rPr lang="tr-TR" sz="2800" dirty="0" smtClean="0"/>
              <a:t>yazma öğretiminde  yıllardır tartışılan kelime tanıma işlemi </a:t>
            </a:r>
            <a:r>
              <a:rPr lang="tr-TR" sz="2800" dirty="0" smtClean="0"/>
              <a:t>birleştirilmiş ve  </a:t>
            </a:r>
            <a:r>
              <a:rPr lang="tr-TR" sz="2800" dirty="0" smtClean="0"/>
              <a:t>alanda uzlaşma sağlanmıştır. </a:t>
            </a:r>
          </a:p>
          <a:p>
            <a:r>
              <a:rPr lang="tr-TR" sz="2800" dirty="0" smtClean="0"/>
              <a:t>Bu uzlaşma okuma yazma öğretim süreci, yöntem ve </a:t>
            </a:r>
            <a:r>
              <a:rPr lang="tr-TR" sz="2800" dirty="0" smtClean="0"/>
              <a:t>uygulamalarına yansımıştır.</a:t>
            </a:r>
          </a:p>
          <a:p>
            <a:r>
              <a:rPr lang="tr-TR" sz="2800" dirty="0" smtClean="0"/>
              <a:t>Böylece alanda yöntem savaşları sona ermiştir.</a:t>
            </a:r>
          </a:p>
          <a:p>
            <a:r>
              <a:rPr lang="tr-TR" sz="2800" dirty="0" smtClean="0"/>
              <a:t>Dileğimiz öğrencilerin </a:t>
            </a:r>
            <a:r>
              <a:rPr lang="tr-TR" sz="2800" dirty="0" err="1" smtClean="0"/>
              <a:t>ilkokuma</a:t>
            </a:r>
            <a:r>
              <a:rPr lang="tr-TR" sz="2800" dirty="0" smtClean="0"/>
              <a:t> yazmayı  daha </a:t>
            </a:r>
            <a:r>
              <a:rPr lang="tr-TR" sz="2800" smtClean="0"/>
              <a:t>etkili,hızlı  </a:t>
            </a:r>
            <a:r>
              <a:rPr lang="tr-TR" sz="2800" dirty="0" smtClean="0"/>
              <a:t>öğrenmeleridir.</a:t>
            </a:r>
            <a:endParaRPr lang="tr-TR" sz="2800" dirty="0"/>
          </a:p>
        </p:txBody>
      </p:sp>
    </p:spTree>
  </p:cSld>
  <p:clrMapOvr>
    <a:masterClrMapping/>
  </p:clrMapOvr>
  <p:transition>
    <p:wipe dir="d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9600" dirty="0" smtClean="0">
                <a:solidFill>
                  <a:schemeClr val="accent2">
                    <a:lumMod val="75000"/>
                  </a:schemeClr>
                </a:solidFill>
              </a:rPr>
              <a:t>   Teşekkürler</a:t>
            </a:r>
            <a:endParaRPr lang="tr-TR" sz="96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800" b="1" dirty="0" smtClean="0">
                <a:solidFill>
                  <a:schemeClr val="accent2">
                    <a:lumMod val="75000"/>
                  </a:schemeClr>
                </a:solidFill>
              </a:rPr>
              <a:t>Giriş</a:t>
            </a:r>
            <a:endParaRPr lang="tr-TR" sz="4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7333" y="1672047"/>
            <a:ext cx="8793237" cy="436931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tr-TR" sz="2400" dirty="0" smtClean="0">
                <a:solidFill>
                  <a:schemeClr val="tx1"/>
                </a:solidFill>
              </a:rPr>
              <a:t>Dil öğretiminde uzun yıllar geleneksel  ve davranışçı yaklaşım uygulanmıştır.</a:t>
            </a:r>
          </a:p>
          <a:p>
            <a:pPr>
              <a:buFont typeface="Wingdings" pitchFamily="2" charset="2"/>
              <a:buChar char="q"/>
            </a:pPr>
            <a:r>
              <a:rPr lang="tr-TR" sz="2400" dirty="0" smtClean="0">
                <a:solidFill>
                  <a:schemeClr val="tx1"/>
                </a:solidFill>
              </a:rPr>
              <a:t>Bu anlayış 1950’li yıllarda değişmeye başlamış, dilin günlük yaşamda kullanılması ve iletişim kurma ön plana çıkmıştır.</a:t>
            </a:r>
          </a:p>
          <a:p>
            <a:pPr>
              <a:buFont typeface="Wingdings" pitchFamily="2" charset="2"/>
              <a:buChar char="q"/>
            </a:pPr>
            <a:r>
              <a:rPr lang="tr-TR" sz="2400" dirty="0" smtClean="0">
                <a:solidFill>
                  <a:schemeClr val="tx1"/>
                </a:solidFill>
              </a:rPr>
              <a:t> Böylece iletişim yaklaşımı gündeme gelmiş ve öğretim sürecinde etkili iletişim kurma çalışmalarına ağırlık verilmiştir.</a:t>
            </a:r>
          </a:p>
          <a:p>
            <a:pPr>
              <a:buFont typeface="Wingdings" pitchFamily="2" charset="2"/>
              <a:buChar char="q"/>
            </a:pPr>
            <a:r>
              <a:rPr lang="tr-TR" sz="2400" dirty="0" smtClean="0">
                <a:solidFill>
                  <a:schemeClr val="tx1"/>
                </a:solidFill>
              </a:rPr>
              <a:t>Günümüzde yapılandırıcı dil yaklaşımı uygulanmaktadır.</a:t>
            </a:r>
          </a:p>
          <a:p>
            <a:pPr>
              <a:buFont typeface="Wingdings" pitchFamily="2" charset="2"/>
              <a:buChar char="q"/>
            </a:pPr>
            <a:r>
              <a:rPr lang="tr-TR" sz="2400" dirty="0" smtClean="0">
                <a:solidFill>
                  <a:schemeClr val="tx1"/>
                </a:solidFill>
              </a:rPr>
              <a:t>B</a:t>
            </a:r>
            <a:r>
              <a:rPr lang="tr-TR" sz="2400" dirty="0" smtClean="0">
                <a:solidFill>
                  <a:schemeClr val="tx1"/>
                </a:solidFill>
              </a:rPr>
              <a:t>ireyin </a:t>
            </a:r>
            <a:r>
              <a:rPr lang="tr-TR" sz="2400" dirty="0" smtClean="0">
                <a:solidFill>
                  <a:schemeClr val="tx1"/>
                </a:solidFill>
              </a:rPr>
              <a:t>toplumdaki  rol ve görevlerini yerine </a:t>
            </a:r>
            <a:r>
              <a:rPr lang="tr-TR" sz="2400" dirty="0" smtClean="0">
                <a:solidFill>
                  <a:schemeClr val="tx1"/>
                </a:solidFill>
              </a:rPr>
              <a:t>getirmesi </a:t>
            </a:r>
            <a:r>
              <a:rPr lang="tr-TR" sz="2400" dirty="0" smtClean="0">
                <a:solidFill>
                  <a:schemeClr val="tx1"/>
                </a:solidFill>
              </a:rPr>
              <a:t>için </a:t>
            </a:r>
            <a:r>
              <a:rPr lang="tr-TR" sz="2400" dirty="0" smtClean="0">
                <a:solidFill>
                  <a:schemeClr val="tx1"/>
                </a:solidFill>
              </a:rPr>
              <a:t>dil becerilerini geliştirme üzerinde durulmaktadır</a:t>
            </a:r>
            <a:r>
              <a:rPr lang="tr-TR" sz="2400" dirty="0" smtClean="0">
                <a:solidFill>
                  <a:schemeClr val="tx1"/>
                </a:solidFill>
              </a:rPr>
              <a:t>. </a:t>
            </a:r>
          </a:p>
          <a:p>
            <a:pPr>
              <a:buFont typeface="Wingdings" pitchFamily="2" charset="2"/>
              <a:buChar char="q"/>
            </a:pPr>
            <a:endParaRPr lang="tr-TR" sz="2400" dirty="0" smtClean="0">
              <a:solidFill>
                <a:schemeClr val="tx1"/>
              </a:solidFill>
            </a:endParaRPr>
          </a:p>
          <a:p>
            <a:endParaRPr lang="tr-T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4800" b="1" dirty="0" smtClean="0">
                <a:solidFill>
                  <a:schemeClr val="accent2">
                    <a:lumMod val="75000"/>
                  </a:schemeClr>
                </a:solidFill>
              </a:rPr>
              <a:t>  Giriş </a:t>
            </a:r>
            <a:r>
              <a:rPr lang="tr-TR" sz="4800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tr-TR" sz="4800" dirty="0">
                <a:solidFill>
                  <a:schemeClr val="accent2">
                    <a:lumMod val="75000"/>
                  </a:schemeClr>
                </a:solidFill>
              </a:rPr>
            </a:br>
            <a:endParaRPr lang="tr-TR" sz="4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3" y="1476103"/>
            <a:ext cx="9211250" cy="4565259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tr-TR" sz="2400" dirty="0" smtClean="0">
                <a:solidFill>
                  <a:schemeClr val="tx1"/>
                </a:solidFill>
              </a:rPr>
              <a:t>Yazılı dilin başlangıcını </a:t>
            </a:r>
            <a:r>
              <a:rPr lang="tr-TR" sz="2400" dirty="0" err="1" smtClean="0">
                <a:solidFill>
                  <a:schemeClr val="tx1"/>
                </a:solidFill>
              </a:rPr>
              <a:t>ilkokuma</a:t>
            </a:r>
            <a:r>
              <a:rPr lang="tr-TR" sz="2400" dirty="0" smtClean="0">
                <a:solidFill>
                  <a:schemeClr val="tx1"/>
                </a:solidFill>
              </a:rPr>
              <a:t> yazma öğretimi </a:t>
            </a:r>
            <a:r>
              <a:rPr lang="tr-TR" sz="2400" dirty="0" smtClean="0">
                <a:solidFill>
                  <a:schemeClr val="tx1"/>
                </a:solidFill>
              </a:rPr>
              <a:t>oluşturur.</a:t>
            </a:r>
            <a:endParaRPr lang="tr-TR" sz="2400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tr-TR" sz="2400" dirty="0" err="1" smtClean="0">
                <a:solidFill>
                  <a:schemeClr val="tx1"/>
                </a:solidFill>
              </a:rPr>
              <a:t>İlkokuma</a:t>
            </a:r>
            <a:r>
              <a:rPr lang="tr-TR" sz="2400" dirty="0" smtClean="0">
                <a:solidFill>
                  <a:schemeClr val="tx1"/>
                </a:solidFill>
              </a:rPr>
              <a:t> yazma </a:t>
            </a:r>
            <a:r>
              <a:rPr lang="tr-TR" sz="2400" dirty="0" smtClean="0">
                <a:solidFill>
                  <a:schemeClr val="tx1"/>
                </a:solidFill>
              </a:rPr>
              <a:t>öğretiminin temel bileşenlerinden biri kelime tanımadır. </a:t>
            </a:r>
            <a:r>
              <a:rPr lang="tr-TR" sz="2400" dirty="0" smtClean="0">
                <a:solidFill>
                  <a:schemeClr val="tx1"/>
                </a:solidFill>
              </a:rPr>
              <a:t> Kelime tanıma </a:t>
            </a:r>
            <a:r>
              <a:rPr lang="tr-TR" sz="2400" dirty="0" smtClean="0">
                <a:solidFill>
                  <a:schemeClr val="tx1"/>
                </a:solidFill>
              </a:rPr>
              <a:t>ç</a:t>
            </a:r>
            <a:r>
              <a:rPr lang="tr-TR" sz="2400" dirty="0" smtClean="0">
                <a:solidFill>
                  <a:schemeClr val="tx1"/>
                </a:solidFill>
              </a:rPr>
              <a:t>ocuk için zor bir aşamadır.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</a:p>
          <a:p>
            <a:pPr>
              <a:buFont typeface="Wingdings" pitchFamily="2" charset="2"/>
              <a:buChar char="q"/>
            </a:pPr>
            <a:r>
              <a:rPr lang="tr-TR" sz="2400" dirty="0" smtClean="0">
                <a:solidFill>
                  <a:schemeClr val="tx1"/>
                </a:solidFill>
              </a:rPr>
              <a:t>Peki çocuk  yazılı kelimeyi nasıl tanımaktadır?</a:t>
            </a:r>
          </a:p>
          <a:p>
            <a:pPr>
              <a:buFont typeface="Wingdings" pitchFamily="2" charset="2"/>
              <a:buChar char="q"/>
            </a:pPr>
            <a:r>
              <a:rPr lang="tr-TR" sz="2400" dirty="0" smtClean="0">
                <a:solidFill>
                  <a:schemeClr val="tx1"/>
                </a:solidFill>
              </a:rPr>
              <a:t>Göz ve beyinde hangi işlemler yapılmaktadır?</a:t>
            </a:r>
          </a:p>
          <a:p>
            <a:pPr>
              <a:buFont typeface="Wingdings" pitchFamily="2" charset="2"/>
              <a:buChar char="q"/>
            </a:pPr>
            <a:r>
              <a:rPr lang="tr-TR" sz="2400" dirty="0" smtClean="0">
                <a:solidFill>
                  <a:schemeClr val="tx1"/>
                </a:solidFill>
              </a:rPr>
              <a:t>Kelimeler zihinde nasıl işlenmektedir?</a:t>
            </a:r>
          </a:p>
          <a:p>
            <a:pPr>
              <a:buFont typeface="Wingdings" pitchFamily="2" charset="2"/>
              <a:buChar char="q"/>
            </a:pPr>
            <a:r>
              <a:rPr lang="tr-TR" sz="2400" dirty="0" smtClean="0">
                <a:solidFill>
                  <a:schemeClr val="tx1"/>
                </a:solidFill>
              </a:rPr>
              <a:t>Kelimeyi tanımak için  önce harf ve heceler mi öğretilmelidir?</a:t>
            </a:r>
          </a:p>
          <a:p>
            <a:pPr>
              <a:buFont typeface="Wingdings" pitchFamily="2" charset="2"/>
              <a:buChar char="q"/>
            </a:pPr>
            <a:r>
              <a:rPr lang="tr-TR" sz="2400" dirty="0" smtClean="0">
                <a:solidFill>
                  <a:schemeClr val="tx1"/>
                </a:solidFill>
              </a:rPr>
              <a:t>Kelimeyi bütün olarak tanımak mümkün müdür?</a:t>
            </a:r>
            <a:endParaRPr lang="tr-TR" sz="2400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q"/>
            </a:pPr>
            <a:endParaRPr lang="tr-T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33701344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>
                <a:solidFill>
                  <a:schemeClr val="accent2">
                    <a:lumMod val="75000"/>
                  </a:schemeClr>
                </a:solidFill>
              </a:rPr>
              <a:t>Giriş</a:t>
            </a:r>
            <a:endParaRPr lang="tr-TR" sz="4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7333" y="1541417"/>
            <a:ext cx="9341877" cy="449994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tr-TR" sz="2800" dirty="0" smtClean="0">
                <a:solidFill>
                  <a:schemeClr val="tx1"/>
                </a:solidFill>
              </a:rPr>
              <a:t>Bu  </a:t>
            </a:r>
            <a:r>
              <a:rPr lang="tr-TR" sz="2800" dirty="0" smtClean="0">
                <a:solidFill>
                  <a:schemeClr val="tx1"/>
                </a:solidFill>
              </a:rPr>
              <a:t>işlem ve süreçleri </a:t>
            </a:r>
            <a:r>
              <a:rPr lang="tr-TR" sz="2800" dirty="0" smtClean="0">
                <a:solidFill>
                  <a:schemeClr val="tx1"/>
                </a:solidFill>
              </a:rPr>
              <a:t>açıklamak için çeşitli teoriler geliştirilmiştir.</a:t>
            </a:r>
          </a:p>
          <a:p>
            <a:pPr>
              <a:buFont typeface="Wingdings" pitchFamily="2" charset="2"/>
              <a:buChar char="q"/>
            </a:pPr>
            <a:r>
              <a:rPr lang="tr-TR" sz="2800" dirty="0" smtClean="0">
                <a:solidFill>
                  <a:schemeClr val="tx1"/>
                </a:solidFill>
              </a:rPr>
              <a:t>Bunlara kelime tanıma teorileri denilmektedir.</a:t>
            </a:r>
          </a:p>
          <a:p>
            <a:pPr algn="just">
              <a:buFont typeface="Wingdings" pitchFamily="2" charset="2"/>
              <a:buChar char="q"/>
            </a:pPr>
            <a:r>
              <a:rPr lang="tr-TR" sz="2800" dirty="0" smtClean="0">
                <a:solidFill>
                  <a:schemeClr val="tx1"/>
                </a:solidFill>
              </a:rPr>
              <a:t>İlk teori Şifreyi Çözme </a:t>
            </a:r>
            <a:r>
              <a:rPr lang="tr-TR" sz="2800" dirty="0" smtClean="0">
                <a:solidFill>
                  <a:schemeClr val="tx1"/>
                </a:solidFill>
              </a:rPr>
              <a:t>teorisidir.</a:t>
            </a:r>
          </a:p>
          <a:p>
            <a:pPr algn="just">
              <a:buFont typeface="Wingdings" pitchFamily="2" charset="2"/>
              <a:buChar char="q"/>
            </a:pPr>
            <a:r>
              <a:rPr lang="tr-TR" sz="2800" dirty="0" smtClean="0">
                <a:solidFill>
                  <a:schemeClr val="tx1"/>
                </a:solidFill>
              </a:rPr>
              <a:t> </a:t>
            </a:r>
            <a:r>
              <a:rPr lang="tr-TR" sz="2800" dirty="0" smtClean="0">
                <a:solidFill>
                  <a:schemeClr val="tx1"/>
                </a:solidFill>
              </a:rPr>
              <a:t>Görsel Birleştirme,</a:t>
            </a:r>
            <a:r>
              <a:rPr lang="tr-TR" sz="2800" dirty="0" smtClean="0"/>
              <a:t> </a:t>
            </a:r>
            <a:r>
              <a:rPr lang="tr-TR" sz="2800" dirty="0" smtClean="0">
                <a:solidFill>
                  <a:schemeClr val="tx1"/>
                </a:solidFill>
              </a:rPr>
              <a:t>Kelimeyi Bütün Algılama ve Tahmin Etme Teorisi gelmektedir.</a:t>
            </a:r>
          </a:p>
          <a:p>
            <a:pPr>
              <a:buFont typeface="Wingdings" pitchFamily="2" charset="2"/>
              <a:buChar char="q"/>
            </a:pPr>
            <a:r>
              <a:rPr lang="tr-TR" sz="2800" dirty="0" smtClean="0">
                <a:solidFill>
                  <a:schemeClr val="tx1"/>
                </a:solidFill>
              </a:rPr>
              <a:t>Bunlar </a:t>
            </a:r>
            <a:r>
              <a:rPr lang="tr-TR" sz="2800" dirty="0" err="1" smtClean="0">
                <a:solidFill>
                  <a:schemeClr val="tx1"/>
                </a:solidFill>
              </a:rPr>
              <a:t>ilkokuma</a:t>
            </a:r>
            <a:r>
              <a:rPr lang="tr-TR" sz="2800" dirty="0" smtClean="0">
                <a:solidFill>
                  <a:schemeClr val="tx1"/>
                </a:solidFill>
              </a:rPr>
              <a:t> yazma öğretimin yön veren teorilerdir.</a:t>
            </a:r>
          </a:p>
          <a:p>
            <a:endParaRPr lang="tr-TR" dirty="0"/>
          </a:p>
        </p:txBody>
      </p:sp>
    </p:spTree>
  </p:cSld>
  <p:clrMapOvr>
    <a:masterClrMapping/>
  </p:clrMapOvr>
  <p:transition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 </a:t>
            </a:r>
            <a:r>
              <a:rPr lang="tr-TR" sz="4800" b="1" dirty="0" smtClean="0">
                <a:solidFill>
                  <a:schemeClr val="accent2">
                    <a:lumMod val="75000"/>
                  </a:schemeClr>
                </a:solidFill>
              </a:rPr>
              <a:t>Kelime Tanıma Teorileri</a:t>
            </a:r>
            <a:endParaRPr lang="tr-TR" sz="4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0213" y="1476103"/>
            <a:ext cx="8976117" cy="480713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 </a:t>
            </a:r>
            <a:endParaRPr lang="tr-TR" sz="2400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tr-TR" sz="2400" dirty="0" smtClean="0">
                <a:solidFill>
                  <a:schemeClr val="tx1"/>
                </a:solidFill>
              </a:rPr>
              <a:t>Şifreyi Çözme ve Görsel Birleştirme Teorisi, kelime tanıma işleminin ses, harf ve hecelerin birleştirilmesiyle yani alfabetik yolla gerçekleştiğini açıklar. </a:t>
            </a:r>
          </a:p>
          <a:p>
            <a:pPr>
              <a:buFont typeface="Wingdings" pitchFamily="2" charset="2"/>
              <a:buChar char="q"/>
            </a:pPr>
            <a:r>
              <a:rPr lang="tr-TR" sz="2400" dirty="0" smtClean="0">
                <a:solidFill>
                  <a:schemeClr val="tx1"/>
                </a:solidFill>
              </a:rPr>
              <a:t>Kelimeyi Bütün Algılama ve Tahmin Etme Teorisi ise kelimenin resim gibi bütün olarak tanındığını öne sürer.</a:t>
            </a:r>
          </a:p>
          <a:p>
            <a:pPr>
              <a:buFont typeface="Wingdings" pitchFamily="2" charset="2"/>
              <a:buChar char="q"/>
            </a:pPr>
            <a:r>
              <a:rPr lang="tr-TR" sz="2400" dirty="0" smtClean="0">
                <a:solidFill>
                  <a:schemeClr val="tx1"/>
                </a:solidFill>
              </a:rPr>
              <a:t> Birbirine tamamen zıt görüşler içeren bu teorilerin ilk ikisi parçadan bütüne  giden diğerleri ise bütünden parçaya okuma yazma modellerinin </a:t>
            </a:r>
            <a:r>
              <a:rPr lang="tr-TR" sz="2400" dirty="0" smtClean="0">
                <a:solidFill>
                  <a:schemeClr val="tx1"/>
                </a:solidFill>
              </a:rPr>
              <a:t>gelişmesini </a:t>
            </a:r>
            <a:r>
              <a:rPr lang="tr-TR" sz="2400" dirty="0" smtClean="0">
                <a:solidFill>
                  <a:schemeClr val="tx1"/>
                </a:solidFill>
              </a:rPr>
              <a:t>sağlamıştır. </a:t>
            </a:r>
            <a:endParaRPr lang="tr-TR" sz="2400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tr-TR" sz="2400" dirty="0" smtClean="0">
                <a:solidFill>
                  <a:srgbClr val="FF0000"/>
                </a:solidFill>
              </a:rPr>
              <a:t>Alanda sert tartışmalara ve  eleştirilere neden olmuştur.</a:t>
            </a:r>
          </a:p>
          <a:p>
            <a:pPr>
              <a:buFont typeface="Wingdings" pitchFamily="2" charset="2"/>
              <a:buChar char="q"/>
            </a:pPr>
            <a:r>
              <a:rPr lang="tr-TR" sz="2400" dirty="0" smtClean="0">
                <a:solidFill>
                  <a:srgbClr val="FF0000"/>
                </a:solidFill>
              </a:rPr>
              <a:t>Yöntem savaşlarını ortaya çıkarmıştır.</a:t>
            </a:r>
          </a:p>
          <a:p>
            <a:pPr>
              <a:buFont typeface="Wingdings" pitchFamily="2" charset="2"/>
              <a:buChar char="q"/>
            </a:pPr>
            <a:endParaRPr lang="tr-TR" sz="2400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q"/>
            </a:pPr>
            <a:endParaRPr lang="tr-TR" sz="2400" dirty="0"/>
          </a:p>
        </p:txBody>
      </p:sp>
    </p:spTree>
    <p:extLst>
      <p:ext uri="{BB962C8B-B14F-4D97-AF65-F5344CB8AC3E}">
        <p14:creationId xmlns="" xmlns:p14="http://schemas.microsoft.com/office/powerpoint/2010/main" val="4113895389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>
                <a:solidFill>
                  <a:schemeClr val="accent2">
                    <a:lumMod val="75000"/>
                  </a:schemeClr>
                </a:solidFill>
              </a:rPr>
              <a:t>Kelime Tanıma Teorileri</a:t>
            </a:r>
            <a:endParaRPr lang="tr-TR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9321" y="1541418"/>
            <a:ext cx="10256278" cy="467650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3200" b="1" dirty="0" smtClean="0"/>
              <a:t>   </a:t>
            </a:r>
            <a:r>
              <a:rPr lang="tr-TR" sz="3200" b="1" dirty="0" smtClean="0">
                <a:solidFill>
                  <a:srgbClr val="FF0000"/>
                </a:solidFill>
              </a:rPr>
              <a:t>Şifreyi Çözme Teorisi </a:t>
            </a:r>
            <a:endParaRPr lang="tr-TR" sz="32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tr-TR" sz="32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tr-TR" sz="3200" dirty="0" smtClean="0"/>
              <a:t>   Bu teoriye göre “</a:t>
            </a:r>
            <a:r>
              <a:rPr lang="tr-TR" sz="3200" i="1" dirty="0" smtClean="0"/>
              <a:t>okumak şifreyi çözmek</a:t>
            </a:r>
            <a:r>
              <a:rPr lang="tr-TR" sz="3200" dirty="0" smtClean="0"/>
              <a:t>” demektir. </a:t>
            </a:r>
          </a:p>
          <a:p>
            <a:pPr>
              <a:buNone/>
            </a:pPr>
            <a:r>
              <a:rPr lang="tr-TR" sz="3200" dirty="0" smtClean="0"/>
              <a:t>   -</a:t>
            </a:r>
            <a:r>
              <a:rPr lang="tr-TR" sz="3200" dirty="0" smtClean="0">
                <a:solidFill>
                  <a:schemeClr val="accent2">
                    <a:lumMod val="75000"/>
                  </a:schemeClr>
                </a:solidFill>
              </a:rPr>
              <a:t>Şifre, sözlü dilin işaret ve harflerle yazılmasıdır.</a:t>
            </a:r>
          </a:p>
          <a:p>
            <a:pPr>
              <a:buNone/>
            </a:pPr>
            <a:r>
              <a:rPr lang="tr-TR" sz="3200" dirty="0" smtClean="0"/>
              <a:t>   -Yazı, sözlü dilin </a:t>
            </a:r>
            <a:r>
              <a:rPr lang="tr-TR" sz="3200" dirty="0" smtClean="0"/>
              <a:t>harflerle </a:t>
            </a:r>
            <a:r>
              <a:rPr lang="tr-TR" sz="3200" dirty="0" smtClean="0"/>
              <a:t>şifrelenmiş halidir. </a:t>
            </a:r>
            <a:endParaRPr lang="tr-TR" sz="32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tr-TR" sz="3200" dirty="0" smtClean="0"/>
              <a:t>   -Şifreyi çözmek için harf, hece vb. iyi bilmek gerekir. 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Kelime Tanıma Teorileri</a:t>
            </a:r>
            <a:endParaRPr lang="tr-TR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78822" y="2129246"/>
            <a:ext cx="8334104" cy="12932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Dikdörtgen"/>
          <p:cNvSpPr/>
          <p:nvPr/>
        </p:nvSpPr>
        <p:spPr>
          <a:xfrm>
            <a:off x="718457" y="3434918"/>
            <a:ext cx="907868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tr-TR" dirty="0" smtClean="0"/>
              <a:t> </a:t>
            </a:r>
            <a:r>
              <a:rPr lang="tr-TR" sz="2400" dirty="0" smtClean="0"/>
              <a:t>-Okuma öğretimine, kelimenin en küçük birimi olan harflerle başlanır. Harfler birleştirilerek hece ve kelimelere ulaşılır.</a:t>
            </a:r>
          </a:p>
          <a:p>
            <a:pPr>
              <a:buNone/>
            </a:pPr>
            <a:endParaRPr lang="tr-TR" sz="2400" dirty="0" smtClean="0"/>
          </a:p>
          <a:p>
            <a:pPr>
              <a:buNone/>
            </a:pPr>
            <a:r>
              <a:rPr lang="tr-TR" sz="2400" dirty="0" smtClean="0"/>
              <a:t>   - Okuma öğretiminde parçadan bütüne gidilir, kelimelerin sesli okunması öğrenilinceye kadar çalışılır. </a:t>
            </a:r>
            <a:endParaRPr lang="tr-TR" sz="2400" dirty="0"/>
          </a:p>
        </p:txBody>
      </p:sp>
    </p:spTree>
  </p:cSld>
  <p:clrMapOvr>
    <a:masterClrMapping/>
  </p:clrMapOvr>
  <p:transition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2">
                    <a:lumMod val="50000"/>
                  </a:schemeClr>
                </a:solidFill>
              </a:rPr>
              <a:t>    </a:t>
            </a:r>
            <a:endParaRPr lang="tr-TR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31589" y="1881052"/>
            <a:ext cx="9070501" cy="4153988"/>
          </a:xfrm>
        </p:spPr>
        <p:txBody>
          <a:bodyPr>
            <a:normAutofit/>
          </a:bodyPr>
          <a:lstStyle/>
          <a:p>
            <a:pPr marL="0" indent="0">
              <a:buFont typeface="Wingdings" pitchFamily="2" charset="2"/>
              <a:buChar char="q"/>
            </a:pPr>
            <a:r>
              <a:rPr lang="tr-TR" sz="2400" b="1" dirty="0" smtClean="0">
                <a:solidFill>
                  <a:srgbClr val="FF0000"/>
                </a:solidFill>
              </a:rPr>
              <a:t>Görsel Birleştirme Teorisi</a:t>
            </a:r>
            <a:r>
              <a:rPr lang="tr-TR" sz="2400" dirty="0" smtClean="0"/>
              <a:t> </a:t>
            </a:r>
          </a:p>
          <a:p>
            <a:pPr marL="0" indent="0">
              <a:buFont typeface="Wingdings" pitchFamily="2" charset="2"/>
              <a:buChar char="q"/>
            </a:pPr>
            <a:r>
              <a:rPr lang="tr-TR" sz="2400" dirty="0" smtClean="0"/>
              <a:t>Bu teoriye göre okumak için kelimenin her harfini fark etmek, harfleri birleştirerek hece ve kelimeye ulaşmak, kelimenin zihinde görüntüsünü oluşturmak ve bir anlamla birleştirmek gerekir. </a:t>
            </a:r>
          </a:p>
          <a:p>
            <a:pPr marL="0" indent="0">
              <a:buFont typeface="Wingdings" pitchFamily="2" charset="2"/>
              <a:buChar char="q"/>
            </a:pPr>
            <a:r>
              <a:rPr lang="tr-TR" sz="2400" dirty="0" smtClean="0"/>
              <a:t>Şifreyi Çözme Teorisinde harfler sesli birleştirilirken bu teoride harflerin birleştirilmesi görsel olarak yapılır. </a:t>
            </a:r>
          </a:p>
          <a:p>
            <a:pPr marL="0" indent="0">
              <a:buFont typeface="Wingdings" pitchFamily="2" charset="2"/>
              <a:buChar char="q"/>
            </a:pPr>
            <a:r>
              <a:rPr lang="tr-TR" sz="2400" dirty="0" smtClean="0"/>
              <a:t>Kelimenin yazılı görüntüsü, zihinde depolanmış görüntüler içinde aranır, bulunur ve bu görüntüyle anlam birleştirilerek kelime tanınır.</a:t>
            </a:r>
            <a:endParaRPr lang="tr-TR" sz="2400" dirty="0">
              <a:solidFill>
                <a:srgbClr val="FF0000"/>
              </a:solidFill>
            </a:endParaRPr>
          </a:p>
        </p:txBody>
      </p:sp>
      <p:sp>
        <p:nvSpPr>
          <p:cNvPr id="4" name="3 Dikdörtgen"/>
          <p:cNvSpPr/>
          <p:nvPr/>
        </p:nvSpPr>
        <p:spPr>
          <a:xfrm>
            <a:off x="1188721" y="958334"/>
            <a:ext cx="591513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4000" b="1" dirty="0" smtClean="0">
                <a:solidFill>
                  <a:schemeClr val="accent2">
                    <a:lumMod val="75000"/>
                  </a:schemeClr>
                </a:solidFill>
              </a:rPr>
              <a:t>Kelime Tanıma Teorileri</a:t>
            </a:r>
            <a:endParaRPr lang="tr-TR" sz="4000" dirty="0"/>
          </a:p>
        </p:txBody>
      </p:sp>
    </p:spTree>
    <p:extLst>
      <p:ext uri="{BB962C8B-B14F-4D97-AF65-F5344CB8AC3E}">
        <p14:creationId xmlns="" xmlns:p14="http://schemas.microsoft.com/office/powerpoint/2010/main" val="434882558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ristal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874</TotalTime>
  <Words>1493</Words>
  <Application>Microsoft Office PowerPoint</Application>
  <PresentationFormat>Özel</PresentationFormat>
  <Paragraphs>161</Paragraphs>
  <Slides>29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29</vt:i4>
      </vt:variant>
    </vt:vector>
  </HeadingPairs>
  <TitlesOfParts>
    <vt:vector size="30" baseType="lpstr">
      <vt:lpstr>Kristal</vt:lpstr>
      <vt:lpstr>İlkokuma Yazma Öğretiminde Kelime Tanıma Teorileri </vt:lpstr>
      <vt:lpstr>  Giriş                       </vt:lpstr>
      <vt:lpstr>Giriş</vt:lpstr>
      <vt:lpstr>  Giriş  </vt:lpstr>
      <vt:lpstr>Giriş</vt:lpstr>
      <vt:lpstr>   Kelime Tanıma Teorileri</vt:lpstr>
      <vt:lpstr>Kelime Tanıma Teorileri</vt:lpstr>
      <vt:lpstr>Kelime Tanıma Teorileri</vt:lpstr>
      <vt:lpstr>    </vt:lpstr>
      <vt:lpstr>Kelime Tanıma Teorileri</vt:lpstr>
      <vt:lpstr>Kelime Tanıma Teorileri</vt:lpstr>
      <vt:lpstr>Kelime Tanıma Teorileri</vt:lpstr>
      <vt:lpstr>Kelime Tanıma Teorileri</vt:lpstr>
      <vt:lpstr>Kelime Tanıma Teorileri</vt:lpstr>
      <vt:lpstr>Kelime Tanıma Teorileri</vt:lpstr>
      <vt:lpstr>  Kelime Tanıma Teorileri</vt:lpstr>
      <vt:lpstr>  Kelime Tanıma Teorileri</vt:lpstr>
      <vt:lpstr>  Kelime Tanıma Teorileri</vt:lpstr>
      <vt:lpstr>Kelime Tanıma Teorileri</vt:lpstr>
      <vt:lpstr> Kelime Tanıma Teorileri</vt:lpstr>
      <vt:lpstr>  Kelime Tanıma Teorileri</vt:lpstr>
      <vt:lpstr>Slayt 22</vt:lpstr>
      <vt:lpstr>   İkili Yol Modeli</vt:lpstr>
      <vt:lpstr>  İkili Yol Modeli</vt:lpstr>
      <vt:lpstr>Slayt 25</vt:lpstr>
      <vt:lpstr>Slayt 26</vt:lpstr>
      <vt:lpstr>   Günümüz Uygulamaları </vt:lpstr>
      <vt:lpstr>  SONUÇ</vt:lpstr>
      <vt:lpstr>Slayt 29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Bartın Üniversitesi  Eğitim Fakültesi</dc:title>
  <dc:creator>Egitim_Fakultesi</dc:creator>
  <cp:lastModifiedBy>lenovo</cp:lastModifiedBy>
  <cp:revision>153</cp:revision>
  <dcterms:created xsi:type="dcterms:W3CDTF">2015-09-29T18:59:44Z</dcterms:created>
  <dcterms:modified xsi:type="dcterms:W3CDTF">2019-04-18T05:25:25Z</dcterms:modified>
</cp:coreProperties>
</file>