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18" r:id="rId4"/>
    <p:sldId id="299" r:id="rId5"/>
    <p:sldId id="345" r:id="rId6"/>
    <p:sldId id="303" r:id="rId7"/>
    <p:sldId id="319" r:id="rId8"/>
    <p:sldId id="339" r:id="rId9"/>
    <p:sldId id="304" r:id="rId10"/>
    <p:sldId id="320" r:id="rId11"/>
    <p:sldId id="341" r:id="rId12"/>
    <p:sldId id="342" r:id="rId13"/>
    <p:sldId id="343" r:id="rId14"/>
    <p:sldId id="272" r:id="rId15"/>
    <p:sldId id="274" r:id="rId16"/>
    <p:sldId id="276" r:id="rId17"/>
    <p:sldId id="314" r:id="rId18"/>
    <p:sldId id="322" r:id="rId19"/>
    <p:sldId id="340" r:id="rId20"/>
    <p:sldId id="315" r:id="rId21"/>
    <p:sldId id="265" r:id="rId22"/>
    <p:sldId id="282" r:id="rId23"/>
    <p:sldId id="344" r:id="rId24"/>
    <p:sldId id="323" r:id="rId25"/>
    <p:sldId id="284" r:id="rId26"/>
    <p:sldId id="285" r:id="rId27"/>
    <p:sldId id="324" r:id="rId28"/>
    <p:sldId id="346" r:id="rId29"/>
    <p:sldId id="33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860765" y="2404534"/>
            <a:ext cx="6413237" cy="1646302"/>
          </a:xfrm>
        </p:spPr>
        <p:txBody>
          <a:bodyPr/>
          <a:lstStyle/>
          <a:p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İlkokuma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Yazma Öğretiminde Kelime Tanıma Teorileri 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4385684"/>
            <a:ext cx="7766936" cy="1096899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</a:rPr>
              <a:t>Prof. Dr. Firdevs GÜNEŞ</a:t>
            </a:r>
          </a:p>
        </p:txBody>
      </p:sp>
    </p:spTree>
    <p:extLst>
      <p:ext uri="{BB962C8B-B14F-4D97-AF65-F5344CB8AC3E}">
        <p14:creationId xmlns="" xmlns:p14="http://schemas.microsoft.com/office/powerpoint/2010/main" val="14194109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6651" y="1763486"/>
            <a:ext cx="7680959" cy="171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Dikdörtgen"/>
          <p:cNvSpPr/>
          <p:nvPr/>
        </p:nvSpPr>
        <p:spPr>
          <a:xfrm>
            <a:off x="1045029" y="3317354"/>
            <a:ext cx="8778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-Okuma öğretimine, kelimenin en küçük birimi olan harflerle başlanır. Harfler birleştirilerek hece ve kelimelere ulaşılır.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</a:t>
            </a:r>
            <a:r>
              <a:rPr lang="tr-TR" sz="2400" dirty="0" smtClean="0"/>
              <a:t>-Okuma </a:t>
            </a:r>
            <a:r>
              <a:rPr lang="tr-TR" sz="2400" dirty="0" smtClean="0"/>
              <a:t>öğretiminde parçadan bütüne gidilir, kelimelerin sesli okunması öğrenilinceye kadar çalışılır. </a:t>
            </a:r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802675"/>
            <a:ext cx="8596668" cy="3749039"/>
          </a:xfrm>
        </p:spPr>
        <p:txBody>
          <a:bodyPr/>
          <a:lstStyle/>
          <a:p>
            <a:pPr>
              <a:buNone/>
            </a:pPr>
            <a:r>
              <a:rPr lang="tr-TR" sz="2400" dirty="0" smtClean="0"/>
              <a:t>  Bu </a:t>
            </a:r>
            <a:r>
              <a:rPr lang="tr-TR" sz="2400" dirty="0" smtClean="0"/>
              <a:t>teorilere </a:t>
            </a:r>
            <a:r>
              <a:rPr lang="tr-TR" sz="2400" dirty="0" smtClean="0"/>
              <a:t>dayalı </a:t>
            </a:r>
            <a:r>
              <a:rPr lang="tr-TR" sz="2400" dirty="0" smtClean="0"/>
              <a:t>ilk okuma yazma öğretiminde;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 Parçadan bütüne giden öğretim modelleri geliştirilmiş,</a:t>
            </a:r>
          </a:p>
          <a:p>
            <a:r>
              <a:rPr lang="tr-TR" sz="2400" dirty="0" smtClean="0"/>
              <a:t> Ses, harf, hece, kelime gibi </a:t>
            </a:r>
            <a:r>
              <a:rPr lang="tr-TR" sz="2400" dirty="0" smtClean="0"/>
              <a:t>yöntemler geliştirilmiş ve  </a:t>
            </a:r>
            <a:r>
              <a:rPr lang="tr-TR" sz="2400" dirty="0" smtClean="0"/>
              <a:t>okuma yazma öğretilmiştir. </a:t>
            </a:r>
          </a:p>
          <a:p>
            <a:r>
              <a:rPr lang="tr-TR" sz="2400" dirty="0" smtClean="0"/>
              <a:t>Alanda uzun yıllar kullanılan bu teoriler 1900’lü  yıllara doğru eleştirilmeye başlanmıştır. 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528355"/>
            <a:ext cx="9524758" cy="451300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Dünyamızda 1900’lü yıllara doğru okuma konusunda önemli araştırmalar yapılmıştır. </a:t>
            </a:r>
          </a:p>
          <a:p>
            <a:r>
              <a:rPr lang="tr-TR" sz="2400" dirty="0" smtClean="0"/>
              <a:t>Emile </a:t>
            </a:r>
            <a:r>
              <a:rPr lang="tr-TR" sz="2400" dirty="0" err="1" smtClean="0"/>
              <a:t>Javal</a:t>
            </a:r>
            <a:r>
              <a:rPr lang="tr-TR" sz="2400" dirty="0" smtClean="0"/>
              <a:t>, okuma sırasında gözün hareketlerini laboratuar ortamında  bir metrekarelik ekrana yansıtarak incelemiştir.</a:t>
            </a:r>
          </a:p>
          <a:p>
            <a:r>
              <a:rPr lang="tr-TR" sz="2400" dirty="0" err="1" smtClean="0"/>
              <a:t>Javal’a</a:t>
            </a:r>
            <a:r>
              <a:rPr lang="tr-TR" sz="2400" dirty="0" smtClean="0"/>
              <a:t> göre okuma sırasında göz sıçrayarak ilerlemektedir. Bir göz duruşunda harf ve hece değil </a:t>
            </a:r>
            <a:r>
              <a:rPr lang="tr-TR" sz="2400" dirty="0" smtClean="0"/>
              <a:t>kelimeler bütün görülmektedir</a:t>
            </a:r>
            <a:r>
              <a:rPr lang="tr-TR" sz="2400" dirty="0" smtClean="0"/>
              <a:t>. </a:t>
            </a:r>
          </a:p>
          <a:p>
            <a:r>
              <a:rPr lang="tr-TR" sz="2400" dirty="0" smtClean="0"/>
              <a:t>Bu görüşler  </a:t>
            </a:r>
            <a:r>
              <a:rPr lang="tr-TR" sz="2400" dirty="0" err="1" smtClean="0"/>
              <a:t>Edmund</a:t>
            </a:r>
            <a:r>
              <a:rPr lang="tr-TR" sz="2400" dirty="0" smtClean="0"/>
              <a:t> </a:t>
            </a:r>
            <a:r>
              <a:rPr lang="tr-TR" sz="2400" dirty="0" err="1" smtClean="0"/>
              <a:t>Burke</a:t>
            </a:r>
            <a:r>
              <a:rPr lang="tr-TR" sz="2400" dirty="0" smtClean="0"/>
              <a:t> </a:t>
            </a:r>
            <a:r>
              <a:rPr lang="tr-TR" sz="2400" dirty="0" err="1" smtClean="0"/>
              <a:t>Huey</a:t>
            </a:r>
            <a:r>
              <a:rPr lang="tr-TR" sz="2400" dirty="0" smtClean="0"/>
              <a:t> tarafından da desteklenmiştir. </a:t>
            </a:r>
          </a:p>
          <a:p>
            <a:r>
              <a:rPr lang="tr-TR" sz="2400" dirty="0" err="1" smtClean="0"/>
              <a:t>Huey</a:t>
            </a:r>
            <a:r>
              <a:rPr lang="tr-TR" sz="2400" dirty="0" smtClean="0"/>
              <a:t>, 1908 yılında göz hareketlerini ölçmek için bir cihaz geliştirmiş ve gözlerin sıçramalarla ilerlediğini saptamıştır.</a:t>
            </a:r>
          </a:p>
          <a:p>
            <a:pPr>
              <a:buNone/>
            </a:pPr>
            <a:endParaRPr lang="tr-TR" sz="2400" dirty="0" smtClean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672047"/>
            <a:ext cx="9080620" cy="436931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Benzer çalışmaları </a:t>
            </a:r>
            <a:r>
              <a:rPr lang="tr-TR" sz="2400" dirty="0" err="1" smtClean="0"/>
              <a:t>Mc</a:t>
            </a:r>
            <a:r>
              <a:rPr lang="tr-TR" sz="2400" dirty="0" smtClean="0"/>
              <a:t>.</a:t>
            </a:r>
            <a:r>
              <a:rPr lang="tr-TR" sz="2400" dirty="0" err="1" smtClean="0"/>
              <a:t>Cattell</a:t>
            </a:r>
            <a:r>
              <a:rPr lang="tr-TR" sz="2400" dirty="0" smtClean="0"/>
              <a:t> de 1885 yılında yapmıştır.</a:t>
            </a:r>
          </a:p>
          <a:p>
            <a:r>
              <a:rPr lang="tr-TR" sz="2400" dirty="0" smtClean="0"/>
              <a:t> </a:t>
            </a:r>
            <a:r>
              <a:rPr lang="tr-TR" sz="2400" dirty="0" err="1" smtClean="0"/>
              <a:t>Mc</a:t>
            </a:r>
            <a:r>
              <a:rPr lang="tr-TR" sz="2400" dirty="0" smtClean="0"/>
              <a:t>.</a:t>
            </a:r>
            <a:r>
              <a:rPr lang="tr-TR" sz="2400" dirty="0" err="1" smtClean="0"/>
              <a:t>Cattell’in</a:t>
            </a:r>
            <a:r>
              <a:rPr lang="tr-TR" sz="2400" dirty="0" smtClean="0"/>
              <a:t> araştırmalarına göre göz bir duruş sırasında, kelime biçiminde düzenlenmiş harfleri görmekte, kelimeleri bütün  algılamaktadır.</a:t>
            </a:r>
          </a:p>
          <a:p>
            <a:r>
              <a:rPr lang="tr-TR" sz="2400" dirty="0" smtClean="0"/>
              <a:t>Bu araştırmalar üzerine  Kelimeyi Toptan Algılama Teorisi ile Tahmin Etme Teorisi gündeme gelmiştir.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Bunlar eski teorilere tamamen zıt işlem ve süreçleri savunur.  </a:t>
            </a:r>
          </a:p>
          <a:p>
            <a:r>
              <a:rPr lang="tr-TR" sz="2400" dirty="0" smtClean="0"/>
              <a:t>Kelime tanıma işleminin ses ve harfleri birleştirerek değil, resim gibi toptan alınarak gerçekleştirildiği öne sürülür.</a:t>
            </a:r>
            <a:endParaRPr lang="tr-TR" sz="2400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703459" y="1489166"/>
            <a:ext cx="9185124" cy="41603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Kelimeyi Bütün Tanıma Teorisi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Kelimeyi Toptan Algılama Teorisi de denilmektedir.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Bu </a:t>
            </a:r>
            <a:r>
              <a:rPr lang="tr-TR" sz="2400" dirty="0" smtClean="0"/>
              <a:t>teoriye göre “</a:t>
            </a:r>
            <a:r>
              <a:rPr lang="tr-TR" sz="2400" i="1" dirty="0" smtClean="0"/>
              <a:t>okumak anlamak”</a:t>
            </a:r>
            <a:r>
              <a:rPr lang="tr-TR" sz="2400" dirty="0" smtClean="0"/>
              <a:t> demektir.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</a:t>
            </a:r>
            <a:r>
              <a:rPr lang="tr-TR" sz="2400" dirty="0" smtClean="0"/>
              <a:t>kuma</a:t>
            </a:r>
            <a:r>
              <a:rPr lang="tr-TR" sz="2400" dirty="0" smtClean="0"/>
              <a:t>, yazılı kelimeleri bütün olarak tanıma ve belleğe yerleştirme işlemidir.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Okuma sırasında kelime, ses ve harfleri birleştirerek değil, resim gibi bütün olarak tanınır.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</a:t>
            </a:r>
            <a:r>
              <a:rPr lang="tr-TR" sz="2400" dirty="0" smtClean="0"/>
              <a:t>kuma </a:t>
            </a:r>
            <a:r>
              <a:rPr lang="tr-TR" sz="2400" dirty="0" smtClean="0"/>
              <a:t>işlemi Şifreyi Çözme ve Görsel Birleştirme Teorisine tamamen zıt </a:t>
            </a:r>
            <a:r>
              <a:rPr lang="tr-TR" sz="2400" dirty="0" smtClean="0"/>
              <a:t> </a:t>
            </a:r>
            <a:r>
              <a:rPr lang="tr-TR" sz="2400" dirty="0" smtClean="0"/>
              <a:t>süreçlerle açıklanır. 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8506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2149" y="1606731"/>
            <a:ext cx="7276011" cy="127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76517" y="2770094"/>
            <a:ext cx="10287001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-Okuma sırasında kelimeler bütün olarak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algılanır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 ve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belleğe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gönderilir,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latin typeface="Trebuchet MS" pitchFamily="34" charset="0"/>
                <a:cs typeface="Times New Roman" pitchFamily="18" charset="0"/>
              </a:rPr>
              <a:t>-</a:t>
            </a:r>
            <a:r>
              <a:rPr lang="tr-TR" sz="2400" dirty="0" smtClean="0">
                <a:latin typeface="Trebuchet MS" pitchFamily="34" charset="0"/>
                <a:cs typeface="Times New Roman" pitchFamily="18" charset="0"/>
              </a:rPr>
              <a:t>B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ellekte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önceden depolanmış kelimelerin görüntüleriyle karşılaştırılır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 ve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 anlamıyla birleştirilir.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-Kelimenin bütün olarak algılandığı savunulduğundan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 okuma 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sürecinde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  <a:cs typeface="Times New Roman" pitchFamily="18" charset="0"/>
              </a:rPr>
              <a:t>ses ve harfleri birleştirme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işlemine karşı çıkılır.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295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518160"/>
            <a:ext cx="8596668" cy="1320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tr-TR" sz="4400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807962" y="1711234"/>
            <a:ext cx="9655387" cy="40494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Bu teoriye dayalı olarak ilk okuma yazma öğretiminde  öğrencilere önce cümle verilmiş cümlenin anlaşılmasından sonra kelime, hece ve harfleri öğretilmiştir.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 Bütünden Parçaya Okuma Yazma Modelleri,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 Cümle ve  Kelime Yöntemleri gündeme gelmiştir.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Okuma yazma öğretimine anlamlı bir bütün ile başlanmış ve bütün giderek parçalarına ayrılmıştır. </a:t>
            </a:r>
          </a:p>
        </p:txBody>
      </p:sp>
    </p:spTree>
    <p:extLst>
      <p:ext uri="{BB962C8B-B14F-4D97-AF65-F5344CB8AC3E}">
        <p14:creationId xmlns="" xmlns:p14="http://schemas.microsoft.com/office/powerpoint/2010/main" val="21890551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1623"/>
          </a:xfrm>
        </p:spPr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Kelime Tanıma Teorileri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64407"/>
            <a:ext cx="9407192" cy="4276956"/>
          </a:xfrm>
        </p:spPr>
        <p:txBody>
          <a:bodyPr>
            <a:normAutofit/>
          </a:bodyPr>
          <a:lstStyle/>
          <a:p>
            <a:pPr marL="114300" indent="0" fontAlgn="ctr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1596390" algn="l"/>
              </a:tabLst>
            </a:pPr>
            <a:r>
              <a:rPr lang="tr-TR" sz="2800" dirty="0" smtClean="0"/>
              <a:t> </a:t>
            </a:r>
            <a:r>
              <a:rPr lang="tr-TR" sz="2800" dirty="0" smtClean="0"/>
              <a:t>Kelimeyi bütün algılama teorisiyle birlikte  </a:t>
            </a:r>
            <a:r>
              <a:rPr lang="tr-TR" sz="2800" dirty="0" smtClean="0"/>
              <a:t>seçmeli okuma, atlayarak okuma, hızlı okuma gibi okuma </a:t>
            </a:r>
            <a:r>
              <a:rPr lang="tr-TR" sz="2800" dirty="0" smtClean="0"/>
              <a:t>türleri </a:t>
            </a:r>
            <a:r>
              <a:rPr lang="tr-TR" sz="2800" dirty="0" smtClean="0"/>
              <a:t>gündeme gelmiştir. </a:t>
            </a:r>
            <a:endParaRPr lang="tr-TR" sz="2800" dirty="0" smtClean="0"/>
          </a:p>
          <a:p>
            <a:pPr marL="114300" indent="0" fontAlgn="ctr">
              <a:lnSpc>
                <a:spcPct val="115000"/>
              </a:lnSpc>
              <a:spcBef>
                <a:spcPts val="0"/>
              </a:spcBef>
              <a:buNone/>
              <a:tabLst>
                <a:tab pos="1596390" algn="l"/>
              </a:tabLst>
            </a:pPr>
            <a:endParaRPr lang="tr-TR" sz="2800" dirty="0" smtClean="0"/>
          </a:p>
          <a:p>
            <a:pPr marL="114300" indent="0" fontAlgn="ctr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1596390" algn="l"/>
              </a:tabLst>
            </a:pPr>
            <a:r>
              <a:rPr lang="tr-TR" sz="2800" dirty="0" smtClean="0"/>
              <a:t> </a:t>
            </a:r>
            <a:r>
              <a:rPr lang="tr-TR" sz="2800" dirty="0" smtClean="0"/>
              <a:t>Uygulamada g</a:t>
            </a:r>
            <a:r>
              <a:rPr lang="tr-TR" sz="2800" dirty="0" smtClean="0"/>
              <a:t>örme </a:t>
            </a:r>
            <a:r>
              <a:rPr lang="tr-TR" sz="2800" dirty="0" smtClean="0"/>
              <a:t>alanının genişletilmesi, kelimeleri bütün tanıma, hızlı bellekten yararlanma, atlayarak okuma, seçmeli okuma, kaymağını alma, yerini bulma gibi teknikler </a:t>
            </a:r>
            <a:r>
              <a:rPr lang="tr-TR" sz="2800" dirty="0" smtClean="0"/>
              <a:t>yaygınlaşmıştır. </a:t>
            </a:r>
            <a:endParaRPr lang="tr-TR" sz="2800" b="1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57200" indent="0" fontAlgn="ctr">
              <a:lnSpc>
                <a:spcPct val="115000"/>
              </a:lnSpc>
              <a:spcBef>
                <a:spcPts val="0"/>
              </a:spcBef>
              <a:buNone/>
              <a:tabLst>
                <a:tab pos="1596390" algn="l"/>
              </a:tabLst>
            </a:pPr>
            <a:endParaRPr lang="tr-TR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fontAlgn="ctr">
              <a:lnSpc>
                <a:spcPct val="115000"/>
              </a:lnSpc>
              <a:spcBef>
                <a:spcPts val="0"/>
              </a:spcBef>
              <a:buNone/>
              <a:tabLst>
                <a:tab pos="1596390" algn="l"/>
              </a:tabLst>
            </a:pPr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285750" algn="ctr" fontAlgn="ctr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1596390" algn="l"/>
              </a:tabLst>
            </a:pPr>
            <a:endParaRPr lang="tr-TR" sz="1600" dirty="0"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552278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Kelime Tanıma Teorileri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60214" y="1886269"/>
            <a:ext cx="8923866" cy="388077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Tahmin Etme Teorisi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Bu teoriye göre “</a:t>
            </a:r>
            <a:r>
              <a:rPr lang="tr-TR" sz="2400" i="1" dirty="0" smtClean="0"/>
              <a:t>okumak tahmin etmek</a:t>
            </a:r>
            <a:r>
              <a:rPr lang="tr-TR" sz="2400" dirty="0" smtClean="0"/>
              <a:t>” demektir.</a:t>
            </a:r>
            <a:r>
              <a:rPr lang="tr-TR" sz="2400" b="1" i="1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err="1" smtClean="0"/>
              <a:t>Goodman</a:t>
            </a:r>
            <a:r>
              <a:rPr lang="tr-TR" sz="2400" dirty="0" smtClean="0"/>
              <a:t> ve </a:t>
            </a:r>
            <a:r>
              <a:rPr lang="tr-TR" sz="2400" dirty="0" err="1" smtClean="0"/>
              <a:t>Smith</a:t>
            </a:r>
            <a:r>
              <a:rPr lang="tr-TR" sz="2400" dirty="0" smtClean="0"/>
              <a:t> tarafından 1960-1970 yıllarında geliştirilmiştir.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Okuma sırasında okuyucunun kelimedeki bütün harfleri ya da ayrıntıları fark etmediği, kelimeyi bütün algıladığı anlayışına dayanır.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 Okuyucu bazı harf ya da dizgi yanlışlıklarını tahmin ederek kelimeyi doğru</a:t>
            </a:r>
            <a:r>
              <a:rPr lang="tr-TR" sz="2400" b="1" i="1" dirty="0" smtClean="0"/>
              <a:t> </a:t>
            </a:r>
            <a:r>
              <a:rPr lang="tr-TR" sz="2400" dirty="0" smtClean="0"/>
              <a:t>yazılmış gibi görmektedir. </a:t>
            </a:r>
            <a:endParaRPr lang="tr-TR" sz="2400" b="1" i="1" dirty="0" smtClean="0"/>
          </a:p>
          <a:p>
            <a:pPr lvl="0">
              <a:buFont typeface="Wingdings" pitchFamily="2" charset="2"/>
              <a:buChar char="q"/>
            </a:pPr>
            <a:endParaRPr lang="tr-TR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dirty="0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1207" y="1267098"/>
            <a:ext cx="7912530" cy="11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Dikdörtgen"/>
          <p:cNvSpPr/>
          <p:nvPr/>
        </p:nvSpPr>
        <p:spPr>
          <a:xfrm>
            <a:off x="875211" y="2416629"/>
            <a:ext cx="92876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-Kelimedeki bazı harfler eksik ya da yanlış yazılsa bile okuyucu bunları cümlenin gelişinden, anlam zincirinden tahmin ederek doğru okumakta ve anlamaktadır.</a:t>
            </a:r>
          </a:p>
          <a:p>
            <a:endParaRPr lang="tr-TR" sz="2400" dirty="0" smtClean="0"/>
          </a:p>
          <a:p>
            <a:r>
              <a:rPr lang="tr-TR" sz="2400" dirty="0" smtClean="0"/>
              <a:t> -Bu durum okuyucunun dilin yapısı hakkında ön bilgilerini kullanması, kelimedeki eksiklikleri veya yanlışları düzelterek okuma işlemini sürdürmesinden kaynaklanmaktadır.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-Bu teori </a:t>
            </a:r>
            <a:r>
              <a:rPr lang="tr-TR" sz="2400" dirty="0" smtClean="0"/>
              <a:t>okuma </a:t>
            </a:r>
            <a:r>
              <a:rPr lang="tr-TR" sz="2400" dirty="0" smtClean="0"/>
              <a:t>becerileri gelişmiş uzman okuyuculara yöneliktir.</a:t>
            </a:r>
            <a:r>
              <a:rPr lang="tr-TR" sz="2400" b="1" i="1" dirty="0" smtClean="0"/>
              <a:t> 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>
                <a:solidFill>
                  <a:schemeClr val="accent2"/>
                </a:solidFill>
              </a:rPr>
              <a:t>  </a:t>
            </a:r>
            <a:r>
              <a:rPr lang="tr-TR" sz="5400" b="1" dirty="0" smtClean="0">
                <a:solidFill>
                  <a:schemeClr val="accent2">
                    <a:lumMod val="75000"/>
                  </a:schemeClr>
                </a:solidFill>
              </a:rPr>
              <a:t>Giriş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5400" dirty="0" smtClean="0">
                <a:solidFill>
                  <a:schemeClr val="accent2"/>
                </a:solidFill>
              </a:rPr>
              <a:t>                      </a:t>
            </a:r>
            <a:endParaRPr lang="tr-TR" sz="5400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3459" y="1528354"/>
            <a:ext cx="8858552" cy="48918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Dil dünyayı değiştiren, geliştiren ve yöneten en önemli güçtür.</a:t>
            </a:r>
          </a:p>
          <a:p>
            <a:pPr>
              <a:buNone/>
            </a:pPr>
            <a:endParaRPr lang="tr-T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Bu güce ulaşmanın yolu etkili bir dil öğretimidir. </a:t>
            </a:r>
          </a:p>
          <a:p>
            <a:pPr>
              <a:buNone/>
            </a:pPr>
            <a:endParaRPr lang="tr-T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Dünyamızda dil öğretimi çalışmalarının uzun bir geçmişi vardır. 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Bu çalışmalarda çeşitli teori, yaklaşım, yöntem ve teknikler geliştirilmiştir. </a:t>
            </a:r>
          </a:p>
        </p:txBody>
      </p:sp>
    </p:spTree>
    <p:extLst>
      <p:ext uri="{BB962C8B-B14F-4D97-AF65-F5344CB8AC3E}">
        <p14:creationId xmlns="" xmlns:p14="http://schemas.microsoft.com/office/powerpoint/2010/main" val="30225687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 Kelime Tanıma Teorileri</a:t>
            </a:r>
            <a:endParaRPr lang="tr-TR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1836" y="1175658"/>
            <a:ext cx="9537821" cy="49508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1970’li  yıllara doğru öğrencilerin okuma yazma becerilerini yeterince geliştirememeleri üzerine Kelimeyi Toptan Algılama  ve Bütünden Parçaya Okuma Yazma Modelleri eleştirilmeye başlanmıştır.</a:t>
            </a:r>
          </a:p>
          <a:p>
            <a:r>
              <a:rPr lang="tr-TR" sz="2400" dirty="0" smtClean="0"/>
              <a:t> Emile </a:t>
            </a:r>
            <a:r>
              <a:rPr lang="tr-TR" sz="2400" dirty="0" err="1" smtClean="0"/>
              <a:t>Javal</a:t>
            </a:r>
            <a:r>
              <a:rPr lang="tr-TR" sz="2400" dirty="0" smtClean="0"/>
              <a:t> ve </a:t>
            </a:r>
            <a:r>
              <a:rPr lang="tr-TR" sz="2400" dirty="0" err="1" smtClean="0"/>
              <a:t>Mc</a:t>
            </a:r>
            <a:r>
              <a:rPr lang="tr-TR" sz="2400" dirty="0" smtClean="0"/>
              <a:t>.</a:t>
            </a:r>
            <a:r>
              <a:rPr lang="tr-TR" sz="2400" dirty="0" err="1" smtClean="0"/>
              <a:t>Cattell’in</a:t>
            </a:r>
            <a:r>
              <a:rPr lang="tr-TR" sz="2400" dirty="0" smtClean="0"/>
              <a:t>  kelime araştırmalarını yetişkinler üzerinde gerçekleştirdiği, </a:t>
            </a:r>
          </a:p>
          <a:p>
            <a:r>
              <a:rPr lang="tr-TR" sz="2400" dirty="0" smtClean="0"/>
              <a:t>Kelimeyi tanıma işleminin sadece gözün hareketleriyle açıklandığı, </a:t>
            </a:r>
            <a:r>
              <a:rPr lang="tr-TR" sz="2400" dirty="0" smtClean="0"/>
              <a:t>beynimizin işlevinin </a:t>
            </a:r>
            <a:r>
              <a:rPr lang="tr-TR" sz="2400" dirty="0" smtClean="0"/>
              <a:t>dikkate </a:t>
            </a:r>
            <a:r>
              <a:rPr lang="tr-TR" sz="2400" dirty="0" smtClean="0"/>
              <a:t>alınmadığı vb.  </a:t>
            </a:r>
            <a:r>
              <a:rPr lang="tr-TR" sz="2400" dirty="0" smtClean="0"/>
              <a:t>dile getirilmiştir. </a:t>
            </a:r>
          </a:p>
          <a:p>
            <a:r>
              <a:rPr lang="tr-TR" sz="2400" dirty="0" smtClean="0"/>
              <a:t>Bu </a:t>
            </a:r>
            <a:r>
              <a:rPr lang="tr-TR" sz="2400" dirty="0" smtClean="0"/>
              <a:t>teorilerle dayalı uygulamalarda öğrencilerin </a:t>
            </a:r>
            <a:r>
              <a:rPr lang="tr-TR" sz="2400" dirty="0" smtClean="0"/>
              <a:t>cümleleri </a:t>
            </a:r>
            <a:r>
              <a:rPr lang="tr-TR" sz="2400" dirty="0" smtClean="0"/>
              <a:t>ezberledikleri, anlamlı </a:t>
            </a:r>
            <a:r>
              <a:rPr lang="tr-TR" sz="2400" dirty="0" smtClean="0"/>
              <a:t>öğrenmenin gerçekleşmediği öne sürülmüştür.</a:t>
            </a:r>
          </a:p>
          <a:p>
            <a:r>
              <a:rPr lang="tr-TR" sz="2400" dirty="0" smtClean="0"/>
              <a:t>Buna rağmen eğitim alanında uzun yıllar çocukların kelimeyi bütün olarak gördükleri sanılmıştır. </a:t>
            </a:r>
            <a:r>
              <a:rPr lang="tr-TR" sz="2400" dirty="0" err="1" smtClean="0"/>
              <a:t>İlkokuma</a:t>
            </a:r>
            <a:r>
              <a:rPr lang="tr-TR" sz="2400" dirty="0" smtClean="0"/>
              <a:t> </a:t>
            </a:r>
            <a:r>
              <a:rPr lang="tr-TR" sz="2400" dirty="0" smtClean="0"/>
              <a:t>yazma </a:t>
            </a:r>
            <a:r>
              <a:rPr lang="tr-TR" sz="2400" dirty="0" smtClean="0"/>
              <a:t>öğretiminde </a:t>
            </a:r>
            <a:r>
              <a:rPr lang="tr-TR" sz="2400" dirty="0" smtClean="0"/>
              <a:t>cümle ve </a:t>
            </a:r>
            <a:r>
              <a:rPr lang="tr-TR" sz="2400" dirty="0" smtClean="0"/>
              <a:t>kelime yöntemleri uygulanmıştır.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pPr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9916646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815737"/>
            <a:ext cx="9302690" cy="4225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600" dirty="0" smtClean="0"/>
              <a:t> </a:t>
            </a:r>
            <a:r>
              <a:rPr lang="tr-TR" sz="2800" dirty="0" smtClean="0"/>
              <a:t>Birbirine zıt görüşleri savunan bu teoriler </a:t>
            </a:r>
            <a:r>
              <a:rPr lang="tr-TR" sz="2800" dirty="0" smtClean="0"/>
              <a:t>alanda </a:t>
            </a:r>
            <a:r>
              <a:rPr lang="tr-TR" sz="2800" dirty="0" smtClean="0"/>
              <a:t>uzmanlar arasında çeşitli tartışmalara neden olmuştur</a:t>
            </a:r>
            <a:r>
              <a:rPr lang="tr-TR" sz="2800" dirty="0" smtClean="0"/>
              <a:t>.</a:t>
            </a:r>
          </a:p>
          <a:p>
            <a:pPr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q"/>
            </a:pPr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İlkokuma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yazma öğretiminde </a:t>
            </a:r>
            <a:r>
              <a:rPr lang="tr-TR" sz="2800" dirty="0" smtClean="0">
                <a:solidFill>
                  <a:srgbClr val="FF0000"/>
                </a:solidFill>
              </a:rPr>
              <a:t>yöntem </a:t>
            </a:r>
            <a:r>
              <a:rPr lang="tr-TR" sz="2800" dirty="0" smtClean="0">
                <a:solidFill>
                  <a:srgbClr val="FF0000"/>
                </a:solidFill>
              </a:rPr>
              <a:t>savaşları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başlamıştır.</a:t>
            </a:r>
            <a:endParaRPr lang="tr-TR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Cümle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ve kelime yöntemi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uzun yıllar katı bir şekilde savunulmuştur.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73762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Son yıllarda kelime tanıma işlem ve sürecini açıklayan yeni modeller geliştirilmiştir.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 Bunlar </a:t>
            </a:r>
          </a:p>
          <a:p>
            <a:pPr>
              <a:buNone/>
            </a:pPr>
            <a:r>
              <a:rPr lang="tr-TR" sz="2400" dirty="0" smtClean="0"/>
              <a:t>     </a:t>
            </a:r>
            <a:r>
              <a:rPr lang="tr-TR" sz="2400" dirty="0" smtClean="0">
                <a:solidFill>
                  <a:srgbClr val="FF0000"/>
                </a:solidFill>
              </a:rPr>
              <a:t>-İkili Yol Modeli, </a:t>
            </a:r>
          </a:p>
          <a:p>
            <a:pPr>
              <a:buNone/>
            </a:pPr>
            <a:r>
              <a:rPr lang="tr-TR" sz="2400" dirty="0" smtClean="0"/>
              <a:t>     -Okuma ve Yazma Gelişim Modeli, </a:t>
            </a:r>
          </a:p>
          <a:p>
            <a:pPr>
              <a:buNone/>
            </a:pPr>
            <a:r>
              <a:rPr lang="tr-TR" sz="2400" dirty="0" smtClean="0"/>
              <a:t>     -Okuma Modeli  gibi sıralanmaktadır. </a:t>
            </a:r>
          </a:p>
        </p:txBody>
      </p:sp>
      <p:sp>
        <p:nvSpPr>
          <p:cNvPr id="7" name="6 Dikdörtgen"/>
          <p:cNvSpPr/>
          <p:nvPr/>
        </p:nvSpPr>
        <p:spPr>
          <a:xfrm>
            <a:off x="901337" y="1062837"/>
            <a:ext cx="7709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Yeni Modeller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409827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İkili Yol Modeli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4" y="1763487"/>
            <a:ext cx="9080620" cy="4277876"/>
          </a:xfrm>
        </p:spPr>
        <p:txBody>
          <a:bodyPr>
            <a:normAutofit fontScale="92500" lnSpcReduction="20000"/>
          </a:bodyPr>
          <a:lstStyle/>
          <a:p>
            <a:r>
              <a:rPr lang="tr-TR" sz="3200" dirty="0" smtClean="0"/>
              <a:t>Bu </a:t>
            </a:r>
            <a:r>
              <a:rPr lang="tr-TR" sz="3200" dirty="0" smtClean="0"/>
              <a:t>modeli </a:t>
            </a:r>
            <a:r>
              <a:rPr lang="tr-TR" sz="3200" dirty="0" err="1" smtClean="0"/>
              <a:t>Coltheart</a:t>
            </a:r>
            <a:r>
              <a:rPr lang="tr-TR" sz="3200" dirty="0" smtClean="0"/>
              <a:t> </a:t>
            </a:r>
            <a:r>
              <a:rPr lang="tr-TR" sz="3200" dirty="0" smtClean="0"/>
              <a:t>1978 yılında </a:t>
            </a:r>
            <a:r>
              <a:rPr lang="tr-TR" sz="3200" dirty="0" smtClean="0"/>
              <a:t>geliştirmiştir</a:t>
            </a:r>
            <a:r>
              <a:rPr lang="tr-TR" sz="3200" dirty="0" smtClean="0"/>
              <a:t>. 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Dünyamızda yıllardır tartışılan kelime tanıma işlem ve süreçlerini birleştiren bir modeldir. </a:t>
            </a:r>
          </a:p>
          <a:p>
            <a:r>
              <a:rPr lang="tr-TR" sz="3200" dirty="0" smtClean="0"/>
              <a:t>Modele göre okuma sürecinde yazılı kelimeleri tanımak için iki yol kullanılmaktadır. </a:t>
            </a:r>
          </a:p>
          <a:p>
            <a:r>
              <a:rPr lang="tr-TR" sz="3200" dirty="0" smtClean="0"/>
              <a:t>Birincisi ses birleştirme (alfabetik) yoludur. Yani sesler, harfler ve heceler birleştirilerek kelime tanıma işlemidir. </a:t>
            </a:r>
          </a:p>
          <a:p>
            <a:r>
              <a:rPr lang="tr-TR" sz="3200" dirty="0" smtClean="0"/>
              <a:t>Bu yol daha çok </a:t>
            </a:r>
            <a:r>
              <a:rPr lang="tr-TR" sz="3200" dirty="0" err="1" smtClean="0"/>
              <a:t>ilkokuma</a:t>
            </a:r>
            <a:r>
              <a:rPr lang="tr-TR" sz="3200" dirty="0" smtClean="0"/>
              <a:t> yazma </a:t>
            </a:r>
            <a:r>
              <a:rPr lang="tr-TR" sz="3200" dirty="0" smtClean="0"/>
              <a:t>öğrenirken </a:t>
            </a:r>
            <a:r>
              <a:rPr lang="tr-TR" sz="3200" dirty="0" smtClean="0"/>
              <a:t>kullanılır. 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İkili Yol Modeli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606731"/>
            <a:ext cx="9642324" cy="4434631"/>
          </a:xfrm>
        </p:spPr>
        <p:txBody>
          <a:bodyPr>
            <a:noAutofit/>
          </a:bodyPr>
          <a:lstStyle/>
          <a:p>
            <a:r>
              <a:rPr lang="tr-TR" sz="2400" dirty="0" smtClean="0"/>
              <a:t>İkincisi ise bütün tanıma (toptan algılama) yoludur. </a:t>
            </a:r>
          </a:p>
          <a:p>
            <a:r>
              <a:rPr lang="tr-TR" sz="2400" dirty="0" smtClean="0"/>
              <a:t>Bu işlemde okuyucu </a:t>
            </a:r>
            <a:r>
              <a:rPr lang="tr-TR" sz="2400" dirty="0" smtClean="0"/>
              <a:t>okuma yazmayı öğrenirken </a:t>
            </a:r>
            <a:r>
              <a:rPr lang="tr-TR" sz="2400" dirty="0" smtClean="0"/>
              <a:t>zihinsel sözlüğüne kaydettiği bilgilere başvurarak kelimeyi bütün olarak tanır (</a:t>
            </a:r>
            <a:r>
              <a:rPr lang="tr-TR" sz="2400" dirty="0" err="1" smtClean="0"/>
              <a:t>Rieben</a:t>
            </a:r>
            <a:r>
              <a:rPr lang="tr-TR" sz="2400" dirty="0" smtClean="0"/>
              <a:t>,2004).</a:t>
            </a:r>
          </a:p>
          <a:p>
            <a:r>
              <a:rPr lang="tr-TR" sz="2400" dirty="0" smtClean="0"/>
              <a:t>Bu yolu okuma becerileri gelişmiş okuyucular kullanır. </a:t>
            </a:r>
          </a:p>
          <a:p>
            <a:r>
              <a:rPr lang="tr-TR" sz="2400" dirty="0" smtClean="0"/>
              <a:t>Yani gelişim sürecine bağlı </a:t>
            </a:r>
            <a:r>
              <a:rPr lang="tr-TR" sz="2400" dirty="0" smtClean="0"/>
              <a:t>olarak </a:t>
            </a:r>
            <a:r>
              <a:rPr lang="tr-TR" sz="2400" dirty="0" smtClean="0"/>
              <a:t>okuyucu </a:t>
            </a:r>
            <a:r>
              <a:rPr lang="tr-TR" sz="2400" dirty="0" smtClean="0"/>
              <a:t>her iki </a:t>
            </a:r>
            <a:r>
              <a:rPr lang="tr-TR" sz="2400" dirty="0" smtClean="0"/>
              <a:t>yolu da kullanır.</a:t>
            </a:r>
          </a:p>
          <a:p>
            <a:pPr>
              <a:buNone/>
            </a:pPr>
            <a:r>
              <a:rPr lang="tr-TR" sz="2400" dirty="0" smtClean="0"/>
              <a:t>    Sonuç olarak;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Bu modele göre okuyucular hem alfabetik hem de  görsel veya bütün tanıma yolunu kullanır.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6286" y="222069"/>
            <a:ext cx="7406639" cy="625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927171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834088" y="1959430"/>
            <a:ext cx="9407192" cy="45197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 smtClean="0"/>
              <a:t>Bu </a:t>
            </a:r>
            <a:r>
              <a:rPr lang="tr-TR" sz="2800" dirty="0" smtClean="0"/>
              <a:t>gelişmeler üzerine </a:t>
            </a:r>
            <a:r>
              <a:rPr lang="tr-TR" sz="2800" dirty="0" smtClean="0"/>
              <a:t>çoğu ülkede Kelimeyi </a:t>
            </a:r>
            <a:r>
              <a:rPr lang="tr-TR" sz="2800" dirty="0" smtClean="0"/>
              <a:t>Bütün Tanıma </a:t>
            </a:r>
            <a:r>
              <a:rPr lang="tr-TR" sz="2800" dirty="0" smtClean="0"/>
              <a:t>Teorisi ile  </a:t>
            </a:r>
            <a:r>
              <a:rPr lang="tr-TR" sz="2800" dirty="0" smtClean="0"/>
              <a:t>bütünden parçaya okuma yazma modelleri </a:t>
            </a:r>
            <a:r>
              <a:rPr lang="tr-TR" sz="2800" dirty="0" smtClean="0"/>
              <a:t> </a:t>
            </a:r>
            <a:r>
              <a:rPr lang="tr-TR" sz="2800" dirty="0" smtClean="0"/>
              <a:t>uygulamadan kaldırılmıştır. 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Günümüzde  yaygın olarak ikili </a:t>
            </a:r>
            <a:r>
              <a:rPr lang="tr-TR" sz="2800" dirty="0" smtClean="0"/>
              <a:t>yol modelleri kullanılmaktadır. 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Bu modele dayanarak </a:t>
            </a:r>
            <a:r>
              <a:rPr lang="tr-TR" sz="2800" dirty="0" err="1" smtClean="0"/>
              <a:t>ilkokuma</a:t>
            </a:r>
            <a:r>
              <a:rPr lang="tr-TR" sz="2800" dirty="0" smtClean="0"/>
              <a:t> yazma öğretimine seslerle başlanmakta,harfler ve heceler öğretilerek  kelime tanımaya  geçilmektedir.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</p:txBody>
      </p:sp>
      <p:sp>
        <p:nvSpPr>
          <p:cNvPr id="3" name="2 Dikdörtgen"/>
          <p:cNvSpPr/>
          <p:nvPr/>
        </p:nvSpPr>
        <p:spPr>
          <a:xfrm>
            <a:off x="875212" y="1128151"/>
            <a:ext cx="7095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  Günümüz 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Uygulamaları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17828617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 Günümüz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Uygulamaları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384663"/>
            <a:ext cx="10034209" cy="513370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Okuma yazmaya  yeni başlayan öğrenciler hem  harfleri bilmemekte hem de  zihinlerinde yazılı kelimelerin görüntüsü bulunmamaktadır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 smtClean="0"/>
              <a:t>Bu nedenle öğrencilere önce kelimenin ses ve harflerini öğreterek işleme başlanmaktadır. </a:t>
            </a:r>
          </a:p>
          <a:p>
            <a:r>
              <a:rPr lang="tr-TR" sz="2400" dirty="0" smtClean="0"/>
              <a:t>Daha sonra bunları birleştirerek </a:t>
            </a:r>
            <a:r>
              <a:rPr lang="tr-TR" sz="2400" dirty="0" smtClean="0"/>
              <a:t>ses-harf </a:t>
            </a:r>
            <a:r>
              <a:rPr lang="tr-TR" sz="2400" dirty="0" smtClean="0"/>
              <a:t>ilişkisi kurulmaktadır. </a:t>
            </a:r>
            <a:endParaRPr lang="tr-TR" sz="2400" dirty="0" smtClean="0"/>
          </a:p>
          <a:p>
            <a:r>
              <a:rPr lang="tr-TR" sz="2400" dirty="0" smtClean="0"/>
              <a:t>Kelime </a:t>
            </a:r>
            <a:r>
              <a:rPr lang="tr-TR" sz="2400" dirty="0" smtClean="0"/>
              <a:t>tanıma sürecinde ses bilinci ve alfabetik ilişkileri keşfetme çalışmalarına  ağırlık verilmektedir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Çocuk kelimeleri öğrendikçe kelimelerin görüntüsünü zihnine yerleştirmektedir.</a:t>
            </a:r>
          </a:p>
          <a:p>
            <a:r>
              <a:rPr lang="tr-TR" sz="2400" dirty="0" smtClean="0"/>
              <a:t>Zihninde kelime görüntüsü deposu oluşturmaktadır.</a:t>
            </a:r>
          </a:p>
          <a:p>
            <a:r>
              <a:rPr lang="tr-TR" sz="2400" dirty="0" smtClean="0"/>
              <a:t>Daha sonraki okumalarda bu görüntülerden yararlanmaktadır.</a:t>
            </a:r>
            <a:endParaRPr lang="tr-TR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SONUÇ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554481"/>
            <a:ext cx="9067557" cy="448688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İkili yol modeli ile </a:t>
            </a:r>
            <a:r>
              <a:rPr lang="tr-TR" sz="2800" dirty="0" err="1" smtClean="0"/>
              <a:t>ilkokuma</a:t>
            </a:r>
            <a:r>
              <a:rPr lang="tr-TR" sz="2800" dirty="0" smtClean="0"/>
              <a:t> </a:t>
            </a:r>
            <a:r>
              <a:rPr lang="tr-TR" sz="2800" dirty="0" smtClean="0"/>
              <a:t>yazma öğretiminde  yıllardır tartışılan kelime tanıma işlemi </a:t>
            </a:r>
            <a:r>
              <a:rPr lang="tr-TR" sz="2800" dirty="0" smtClean="0"/>
              <a:t>birleştirilmiş ve  </a:t>
            </a:r>
            <a:r>
              <a:rPr lang="tr-TR" sz="2800" dirty="0" smtClean="0"/>
              <a:t>alanda uzlaşma sağlanmıştır. </a:t>
            </a:r>
          </a:p>
          <a:p>
            <a:r>
              <a:rPr lang="tr-TR" sz="2800" dirty="0" smtClean="0"/>
              <a:t>Bu uzlaşma okuma yazma öğretim süreci, yöntem ve </a:t>
            </a:r>
            <a:r>
              <a:rPr lang="tr-TR" sz="2800" dirty="0" smtClean="0"/>
              <a:t>uygulamalarına yansımıştır.</a:t>
            </a:r>
          </a:p>
          <a:p>
            <a:r>
              <a:rPr lang="tr-TR" sz="2800" dirty="0" smtClean="0"/>
              <a:t>Böylece alanda yöntem savaşları sona ermiştir.</a:t>
            </a:r>
          </a:p>
          <a:p>
            <a:r>
              <a:rPr lang="tr-TR" sz="2800" dirty="0" smtClean="0"/>
              <a:t>Dileğimiz öğrencilerin </a:t>
            </a:r>
            <a:r>
              <a:rPr lang="tr-TR" sz="2800" dirty="0" err="1" smtClean="0"/>
              <a:t>ilkokuma</a:t>
            </a:r>
            <a:r>
              <a:rPr lang="tr-TR" sz="2800" dirty="0" smtClean="0"/>
              <a:t> yazmayı  daha </a:t>
            </a:r>
            <a:r>
              <a:rPr lang="tr-TR" sz="2800" smtClean="0"/>
              <a:t>etkili,hızlı  </a:t>
            </a:r>
            <a:r>
              <a:rPr lang="tr-TR" sz="2800" dirty="0" smtClean="0"/>
              <a:t>öğrenmeleridir.</a:t>
            </a:r>
            <a:endParaRPr lang="tr-TR" sz="2800" dirty="0"/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9600" dirty="0" smtClean="0">
                <a:solidFill>
                  <a:schemeClr val="accent2">
                    <a:lumMod val="75000"/>
                  </a:schemeClr>
                </a:solidFill>
              </a:rPr>
              <a:t>   Teşekkürler</a:t>
            </a:r>
            <a:endParaRPr lang="tr-T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Giriş</a:t>
            </a:r>
            <a:endParaRPr lang="tr-TR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672047"/>
            <a:ext cx="8793237" cy="43693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Dil öğretiminde uzun yıllar geleneksel  ve davranışçı yaklaşım uygulanmıştır.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Bu anlayış 1950’li yıllarda değişmeye başlamış, dilin günlük yaşamda kullanılması ve iletişim kurma ön plana çıkmıştır.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 Böylece iletişim yaklaşımı gündeme gelmiş ve öğretim sürecinde etkili iletişim kurma çalışmalarına ağırlık verilmiştir.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Günümüzde yapılandırıcı dil yaklaşımı uygulanmaktadır.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B</a:t>
            </a:r>
            <a:r>
              <a:rPr lang="tr-TR" sz="2400" dirty="0" smtClean="0">
                <a:solidFill>
                  <a:schemeClr val="tx1"/>
                </a:solidFill>
              </a:rPr>
              <a:t>ireyin </a:t>
            </a:r>
            <a:r>
              <a:rPr lang="tr-TR" sz="2400" dirty="0" smtClean="0">
                <a:solidFill>
                  <a:schemeClr val="tx1"/>
                </a:solidFill>
              </a:rPr>
              <a:t>toplumdaki  rol ve görevlerini yerine </a:t>
            </a:r>
            <a:r>
              <a:rPr lang="tr-TR" sz="2400" dirty="0" smtClean="0">
                <a:solidFill>
                  <a:schemeClr val="tx1"/>
                </a:solidFill>
              </a:rPr>
              <a:t>getirmesi </a:t>
            </a:r>
            <a:r>
              <a:rPr lang="tr-TR" sz="2400" dirty="0" smtClean="0">
                <a:solidFill>
                  <a:schemeClr val="tx1"/>
                </a:solidFill>
              </a:rPr>
              <a:t>için </a:t>
            </a:r>
            <a:r>
              <a:rPr lang="tr-TR" sz="2400" dirty="0" smtClean="0">
                <a:solidFill>
                  <a:schemeClr val="tx1"/>
                </a:solidFill>
              </a:rPr>
              <a:t>dil becerilerini geliştirme üzerinde durulmaktadır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</a:p>
          <a:p>
            <a:pPr>
              <a:buFont typeface="Wingdings" pitchFamily="2" charset="2"/>
              <a:buChar char="q"/>
            </a:pPr>
            <a:endParaRPr lang="tr-TR" sz="2400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  Giriş </a:t>
            </a:r>
            <a:r>
              <a:rPr lang="tr-TR" sz="4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48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476103"/>
            <a:ext cx="9211250" cy="45652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Yazılı dilin başlangıcını </a:t>
            </a:r>
            <a:r>
              <a:rPr lang="tr-TR" sz="2400" dirty="0" err="1" smtClean="0">
                <a:solidFill>
                  <a:schemeClr val="tx1"/>
                </a:solidFill>
              </a:rPr>
              <a:t>ilkokuma</a:t>
            </a:r>
            <a:r>
              <a:rPr lang="tr-TR" sz="2400" dirty="0" smtClean="0">
                <a:solidFill>
                  <a:schemeClr val="tx1"/>
                </a:solidFill>
              </a:rPr>
              <a:t> yazma öğretimi </a:t>
            </a:r>
            <a:r>
              <a:rPr lang="tr-TR" sz="2400" dirty="0" smtClean="0">
                <a:solidFill>
                  <a:schemeClr val="tx1"/>
                </a:solidFill>
              </a:rPr>
              <a:t>oluşturur.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400" dirty="0" err="1" smtClean="0">
                <a:solidFill>
                  <a:schemeClr val="tx1"/>
                </a:solidFill>
              </a:rPr>
              <a:t>İlkokuma</a:t>
            </a:r>
            <a:r>
              <a:rPr lang="tr-TR" sz="2400" dirty="0" smtClean="0">
                <a:solidFill>
                  <a:schemeClr val="tx1"/>
                </a:solidFill>
              </a:rPr>
              <a:t> yazma </a:t>
            </a:r>
            <a:r>
              <a:rPr lang="tr-TR" sz="2400" dirty="0" smtClean="0">
                <a:solidFill>
                  <a:schemeClr val="tx1"/>
                </a:solidFill>
              </a:rPr>
              <a:t>öğretiminin temel bileşenlerinden biri kelime tanımadır. </a:t>
            </a:r>
            <a:r>
              <a:rPr lang="tr-TR" sz="2400" dirty="0" smtClean="0">
                <a:solidFill>
                  <a:schemeClr val="tx1"/>
                </a:solidFill>
              </a:rPr>
              <a:t> Kelime tanıma </a:t>
            </a:r>
            <a:r>
              <a:rPr lang="tr-TR" sz="2400" dirty="0" smtClean="0">
                <a:solidFill>
                  <a:schemeClr val="tx1"/>
                </a:solidFill>
              </a:rPr>
              <a:t>ç</a:t>
            </a:r>
            <a:r>
              <a:rPr lang="tr-TR" sz="2400" dirty="0" smtClean="0">
                <a:solidFill>
                  <a:schemeClr val="tx1"/>
                </a:solidFill>
              </a:rPr>
              <a:t>ocuk için zor bir aşamadır.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Peki çocuk  yazılı kelimeyi nasıl tanımaktadır?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Göz ve beyinde hangi işlemler yapılmaktadır?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Kelimeler zihinde nasıl işlenmektedir?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Kelimeyi tanımak için  önce harf ve heceler mi öğretilmelidir?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Kelimeyi bütün olarak tanımak mümkün müdür?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7013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Giriş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7333" y="1541417"/>
            <a:ext cx="9341877" cy="44999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Bu  </a:t>
            </a:r>
            <a:r>
              <a:rPr lang="tr-TR" sz="2800" dirty="0" smtClean="0">
                <a:solidFill>
                  <a:schemeClr val="tx1"/>
                </a:solidFill>
              </a:rPr>
              <a:t>işlem ve süreçleri </a:t>
            </a:r>
            <a:r>
              <a:rPr lang="tr-TR" sz="2800" dirty="0" smtClean="0">
                <a:solidFill>
                  <a:schemeClr val="tx1"/>
                </a:solidFill>
              </a:rPr>
              <a:t>açıklamak için çeşitli teoriler geliştirilmiştir.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Bunlara kelime tanıma teorileri denilmektedir.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İlk teori Şifreyi Çözme </a:t>
            </a:r>
            <a:r>
              <a:rPr lang="tr-TR" sz="2800" dirty="0" smtClean="0">
                <a:solidFill>
                  <a:schemeClr val="tx1"/>
                </a:solidFill>
              </a:rPr>
              <a:t>teorisidir.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Görsel Birleştirme,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Kelimeyi Bütün Algılama ve Tahmin Etme Teorisi gelmektedir.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Bunlar </a:t>
            </a:r>
            <a:r>
              <a:rPr lang="tr-TR" sz="2800" dirty="0" err="1" smtClean="0">
                <a:solidFill>
                  <a:schemeClr val="tx1"/>
                </a:solidFill>
              </a:rPr>
              <a:t>ilkokuma</a:t>
            </a:r>
            <a:r>
              <a:rPr lang="tr-TR" sz="2800" dirty="0" smtClean="0">
                <a:solidFill>
                  <a:schemeClr val="tx1"/>
                </a:solidFill>
              </a:rPr>
              <a:t> yazma öğretimin yön veren teorilerdir.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</a:t>
            </a:r>
            <a:r>
              <a:rPr lang="tr-TR" sz="4800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0213" y="1476103"/>
            <a:ext cx="8976117" cy="48071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Şifreyi Çözme ve Görsel Birleştirme Teorisi, kelime tanıma işleminin ses, harf ve hecelerin birleştirilmesiyle yani alfabetik yolla gerçekleştiğini açıklar.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Kelimeyi Bütün Algılama ve Tahmin Etme Teorisi ise kelimenin resim gibi bütün olarak tanındığını öne sürer.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/>
                </a:solidFill>
              </a:rPr>
              <a:t> Birbirine tamamen zıt görüşler içeren bu teorilerin ilk ikisi parçadan bütüne  giden diğerleri ise bütünden parçaya okuma yazma modellerinin </a:t>
            </a:r>
            <a:r>
              <a:rPr lang="tr-TR" sz="2400" dirty="0" smtClean="0">
                <a:solidFill>
                  <a:schemeClr val="tx1"/>
                </a:solidFill>
              </a:rPr>
              <a:t>gelişmesini </a:t>
            </a:r>
            <a:r>
              <a:rPr lang="tr-TR" sz="2400" dirty="0" smtClean="0">
                <a:solidFill>
                  <a:schemeClr val="tx1"/>
                </a:solidFill>
              </a:rPr>
              <a:t>sağlamıştır.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Alanda sert tartışmalara ve  eleştirilere neden olmuştur.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Yöntem savaşlarını ortaya çıkarmıştır.</a:t>
            </a:r>
          </a:p>
          <a:p>
            <a:pPr>
              <a:buFont typeface="Wingdings" pitchFamily="2" charset="2"/>
              <a:buChar char="q"/>
            </a:pPr>
            <a:endParaRPr lang="tr-TR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1138953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9321" y="1541418"/>
            <a:ext cx="10256278" cy="46765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b="1" dirty="0" smtClean="0"/>
              <a:t>   </a:t>
            </a:r>
            <a:r>
              <a:rPr lang="tr-TR" sz="3200" b="1" dirty="0" smtClean="0">
                <a:solidFill>
                  <a:srgbClr val="FF0000"/>
                </a:solidFill>
              </a:rPr>
              <a:t>Şifreyi Çözme Teorisi </a:t>
            </a:r>
            <a:endParaRPr lang="tr-T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3200" dirty="0" smtClean="0"/>
              <a:t>   Bu teoriye göre “</a:t>
            </a:r>
            <a:r>
              <a:rPr lang="tr-TR" sz="3200" i="1" dirty="0" smtClean="0"/>
              <a:t>okumak şifreyi çözmek</a:t>
            </a:r>
            <a:r>
              <a:rPr lang="tr-TR" sz="3200" dirty="0" smtClean="0"/>
              <a:t>” demektir. </a:t>
            </a:r>
          </a:p>
          <a:p>
            <a:pPr>
              <a:buNone/>
            </a:pPr>
            <a:r>
              <a:rPr lang="tr-TR" sz="3200" dirty="0" smtClean="0"/>
              <a:t>   -</a:t>
            </a:r>
            <a:r>
              <a:rPr lang="tr-TR" sz="3200" dirty="0" smtClean="0">
                <a:solidFill>
                  <a:schemeClr val="accent2">
                    <a:lumMod val="75000"/>
                  </a:schemeClr>
                </a:solidFill>
              </a:rPr>
              <a:t>Şifre, sözlü dilin işaret ve harflerle yazılmasıdır.</a:t>
            </a:r>
          </a:p>
          <a:p>
            <a:pPr>
              <a:buNone/>
            </a:pPr>
            <a:r>
              <a:rPr lang="tr-TR" sz="3200" dirty="0" smtClean="0"/>
              <a:t>   -Yazı, sözlü dilin </a:t>
            </a:r>
            <a:r>
              <a:rPr lang="tr-TR" sz="3200" dirty="0" smtClean="0"/>
              <a:t>harflerle </a:t>
            </a:r>
            <a:r>
              <a:rPr lang="tr-TR" sz="3200" dirty="0" smtClean="0"/>
              <a:t>şifrelenmiş halidir. </a:t>
            </a:r>
            <a:endParaRPr lang="tr-TR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sz="3200" dirty="0" smtClean="0"/>
              <a:t>   -Şifreyi çözmek için harf, hece vb. iyi bilmek gerekir.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822" y="2129246"/>
            <a:ext cx="8334104" cy="1293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Dikdörtgen"/>
          <p:cNvSpPr/>
          <p:nvPr/>
        </p:nvSpPr>
        <p:spPr>
          <a:xfrm>
            <a:off x="718457" y="3434918"/>
            <a:ext cx="9078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sz="2400" dirty="0" smtClean="0"/>
              <a:t>-Okuma öğretimine, kelimenin en küçük birimi olan harflerle başlanır. Harfler birleştirilerek hece ve kelimelere ulaşılır.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  - Okuma öğretiminde parçadan bütüne gidilir, kelimelerin sesli okunması öğrenilinceye kadar çalışılır. </a:t>
            </a:r>
            <a:endParaRPr lang="tr-TR" sz="2400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1589" y="1881052"/>
            <a:ext cx="9070501" cy="4153988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tr-TR" sz="2400" b="1" dirty="0" smtClean="0">
                <a:solidFill>
                  <a:srgbClr val="FF0000"/>
                </a:solidFill>
              </a:rPr>
              <a:t>Görsel Birleştirme Teorisi</a:t>
            </a:r>
            <a:r>
              <a:rPr lang="tr-TR" sz="2400" dirty="0" smtClean="0"/>
              <a:t> </a:t>
            </a:r>
          </a:p>
          <a:p>
            <a:pPr marL="0" indent="0">
              <a:buFont typeface="Wingdings" pitchFamily="2" charset="2"/>
              <a:buChar char="q"/>
            </a:pPr>
            <a:r>
              <a:rPr lang="tr-TR" sz="2400" dirty="0" smtClean="0"/>
              <a:t>Bu teoriye göre okumak için kelimenin her harfini fark etmek, harfleri birleştirerek hece ve kelimeye ulaşmak, kelimenin zihinde görüntüsünü oluşturmak ve bir anlamla birleştirmek gerekir. </a:t>
            </a:r>
          </a:p>
          <a:p>
            <a:pPr marL="0" indent="0">
              <a:buFont typeface="Wingdings" pitchFamily="2" charset="2"/>
              <a:buChar char="q"/>
            </a:pPr>
            <a:r>
              <a:rPr lang="tr-TR" sz="2400" dirty="0" smtClean="0"/>
              <a:t>Şifreyi Çözme Teorisinde harfler sesli birleştirilirken bu teoride harflerin birleştirilmesi görsel olarak yapılır. </a:t>
            </a:r>
          </a:p>
          <a:p>
            <a:pPr marL="0" indent="0">
              <a:buFont typeface="Wingdings" pitchFamily="2" charset="2"/>
              <a:buChar char="q"/>
            </a:pPr>
            <a:r>
              <a:rPr lang="tr-TR" sz="2400" dirty="0" smtClean="0"/>
              <a:t>Kelimenin yazılı görüntüsü, zihinde depolanmış görüntüler içinde aranır, bulunur ve bu görüntüyle anlam birleştirilerek kelime tanınır.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188721" y="958334"/>
            <a:ext cx="59151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Kelime Tanıma Teorileri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4348825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874</TotalTime>
  <Words>1493</Words>
  <Application>Microsoft Office PowerPoint</Application>
  <PresentationFormat>Özel</PresentationFormat>
  <Paragraphs>161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Kristal</vt:lpstr>
      <vt:lpstr>İlkokuma Yazma Öğretiminde Kelime Tanıma Teorileri </vt:lpstr>
      <vt:lpstr>  Giriş                       </vt:lpstr>
      <vt:lpstr>Giriş</vt:lpstr>
      <vt:lpstr>  Giriş  </vt:lpstr>
      <vt:lpstr>Giriş</vt:lpstr>
      <vt:lpstr>   Kelime Tanıma Teorileri</vt:lpstr>
      <vt:lpstr>Kelime Tanıma Teorileri</vt:lpstr>
      <vt:lpstr>Kelime Tanıma Teorileri</vt:lpstr>
      <vt:lpstr>    </vt:lpstr>
      <vt:lpstr>Kelime Tanıma Teorileri</vt:lpstr>
      <vt:lpstr>Kelime Tanıma Teorileri</vt:lpstr>
      <vt:lpstr>Kelime Tanıma Teorileri</vt:lpstr>
      <vt:lpstr>Kelime Tanıma Teorileri</vt:lpstr>
      <vt:lpstr>Kelime Tanıma Teorileri</vt:lpstr>
      <vt:lpstr>Kelime Tanıma Teorileri</vt:lpstr>
      <vt:lpstr>  Kelime Tanıma Teorileri</vt:lpstr>
      <vt:lpstr>  Kelime Tanıma Teorileri</vt:lpstr>
      <vt:lpstr>  Kelime Tanıma Teorileri</vt:lpstr>
      <vt:lpstr>Kelime Tanıma Teorileri</vt:lpstr>
      <vt:lpstr> Kelime Tanıma Teorileri</vt:lpstr>
      <vt:lpstr>  Kelime Tanıma Teorileri</vt:lpstr>
      <vt:lpstr>Slayt 22</vt:lpstr>
      <vt:lpstr>   İkili Yol Modeli</vt:lpstr>
      <vt:lpstr>  İkili Yol Modeli</vt:lpstr>
      <vt:lpstr>Slayt 25</vt:lpstr>
      <vt:lpstr>Slayt 26</vt:lpstr>
      <vt:lpstr>   Günümüz Uygulamaları </vt:lpstr>
      <vt:lpstr>  SONUÇ</vt:lpstr>
      <vt:lpstr>Slayt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Bartın Üniversitesi  Eğitim Fakültesi</dc:title>
  <dc:creator>Egitim_Fakultesi</dc:creator>
  <cp:lastModifiedBy>lenovo</cp:lastModifiedBy>
  <cp:revision>153</cp:revision>
  <dcterms:created xsi:type="dcterms:W3CDTF">2015-09-29T18:59:44Z</dcterms:created>
  <dcterms:modified xsi:type="dcterms:W3CDTF">2019-04-18T05:25:25Z</dcterms:modified>
</cp:coreProperties>
</file>