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2" r:id="rId2"/>
    <p:sldId id="258" r:id="rId3"/>
    <p:sldId id="259" r:id="rId4"/>
    <p:sldId id="263" r:id="rId5"/>
    <p:sldId id="265" r:id="rId6"/>
    <p:sldId id="266" r:id="rId7"/>
    <p:sldId id="269" r:id="rId8"/>
    <p:sldId id="267" r:id="rId9"/>
    <p:sldId id="268" r:id="rId10"/>
    <p:sldId id="270" r:id="rId11"/>
    <p:sldId id="272" r:id="rId12"/>
    <p:sldId id="273" r:id="rId13"/>
    <p:sldId id="274" r:id="rId14"/>
    <p:sldId id="275" r:id="rId15"/>
    <p:sldId id="276" r:id="rId16"/>
    <p:sldId id="277" r:id="rId17"/>
    <p:sldId id="278" r:id="rId18"/>
    <p:sldId id="279" r:id="rId19"/>
    <p:sldId id="281" r:id="rId20"/>
    <p:sldId id="282" r:id="rId21"/>
    <p:sldId id="283" r:id="rId22"/>
    <p:sldId id="284" r:id="rId23"/>
    <p:sldId id="285" r:id="rId24"/>
    <p:sldId id="286" r:id="rId25"/>
    <p:sldId id="288" r:id="rId26"/>
    <p:sldId id="290" r:id="rId27"/>
    <p:sldId id="293" r:id="rId28"/>
    <p:sldId id="295" r:id="rId29"/>
    <p:sldId id="292" r:id="rId30"/>
    <p:sldId id="313" r:id="rId31"/>
    <p:sldId id="314" r:id="rId32"/>
    <p:sldId id="297" r:id="rId33"/>
    <p:sldId id="294" r:id="rId34"/>
    <p:sldId id="296" r:id="rId35"/>
    <p:sldId id="298" r:id="rId36"/>
    <p:sldId id="299" r:id="rId37"/>
    <p:sldId id="300" r:id="rId38"/>
    <p:sldId id="301" r:id="rId39"/>
    <p:sldId id="302" r:id="rId40"/>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5D4B"/>
    <a:srgbClr val="90330A"/>
    <a:srgbClr val="E47D16"/>
    <a:srgbClr val="F3AFDC"/>
    <a:srgbClr val="EA0000"/>
    <a:srgbClr val="8C0E5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97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20 Dikdörtgen"/>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21 Dikdörtgen"/>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Başlık"/>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tr-TR" smtClean="0"/>
              <a:t>Asıl başlık stili için tıklatın</a:t>
            </a:r>
            <a:endParaRPr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10" name="27 Veri Yer Tutucusu"/>
          <p:cNvSpPr>
            <a:spLocks noGrp="1"/>
          </p:cNvSpPr>
          <p:nvPr>
            <p:ph type="dt" sz="half" idx="10"/>
          </p:nvPr>
        </p:nvSpPr>
        <p:spPr>
          <a:xfrm>
            <a:off x="6400800" y="6354763"/>
            <a:ext cx="2286000" cy="366712"/>
          </a:xfrm>
        </p:spPr>
        <p:txBody>
          <a:bodyPr/>
          <a:lstStyle>
            <a:lvl1pPr>
              <a:defRPr sz="1400" smtClean="0"/>
            </a:lvl1pPr>
          </a:lstStyle>
          <a:p>
            <a:pPr>
              <a:defRPr/>
            </a:pPr>
            <a:fld id="{90C2BF68-8FF5-4CA6-842B-4DB344D1B072}" type="datetimeFigureOut">
              <a:rPr lang="tr-TR"/>
              <a:pPr>
                <a:defRPr/>
              </a:pPr>
              <a:t>1.08.2018</a:t>
            </a:fld>
            <a:endParaRPr lang="tr-TR"/>
          </a:p>
        </p:txBody>
      </p:sp>
      <p:sp>
        <p:nvSpPr>
          <p:cNvPr id="11" name="16 Altbilgi Yer Tutucusu"/>
          <p:cNvSpPr>
            <a:spLocks noGrp="1"/>
          </p:cNvSpPr>
          <p:nvPr>
            <p:ph type="ftr" sz="quarter" idx="11"/>
          </p:nvPr>
        </p:nvSpPr>
        <p:spPr>
          <a:xfrm>
            <a:off x="2898775" y="6354763"/>
            <a:ext cx="3475038" cy="366712"/>
          </a:xfrm>
        </p:spPr>
        <p:txBody>
          <a:bodyPr/>
          <a:lstStyle>
            <a:lvl1pPr>
              <a:defRPr/>
            </a:lvl1pPr>
          </a:lstStyle>
          <a:p>
            <a:pPr>
              <a:defRPr/>
            </a:pPr>
            <a:endParaRPr lang="tr-TR"/>
          </a:p>
        </p:txBody>
      </p:sp>
      <p:sp>
        <p:nvSpPr>
          <p:cNvPr id="12" name="28 Slayt Numarası Yer Tutucusu"/>
          <p:cNvSpPr>
            <a:spLocks noGrp="1"/>
          </p:cNvSpPr>
          <p:nvPr>
            <p:ph type="sldNum" sz="quarter" idx="12"/>
          </p:nvPr>
        </p:nvSpPr>
        <p:spPr>
          <a:xfrm>
            <a:off x="1216025" y="6354763"/>
            <a:ext cx="1219200" cy="366712"/>
          </a:xfrm>
        </p:spPr>
        <p:txBody>
          <a:bodyPr/>
          <a:lstStyle>
            <a:lvl1pPr>
              <a:defRPr/>
            </a:lvl1pPr>
          </a:lstStyle>
          <a:p>
            <a:pPr>
              <a:defRPr/>
            </a:pPr>
            <a:fld id="{34909DD9-35FC-4A7F-B99E-51890350DC00}"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EDADA895-EE7D-4939-B6CE-637A9DC24C89}" type="datetimeFigureOut">
              <a:rPr lang="tr-TR"/>
              <a:pPr>
                <a:defRPr/>
              </a:pPr>
              <a:t>1.08.2018</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6B4977B8-E750-476C-A7E0-31A2A9311ECA}"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4"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5" name="7 İkizkenar Üçgen"/>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8 Düz Bağlayıcı"/>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3 Veri Yer Tutucusu"/>
          <p:cNvSpPr>
            <a:spLocks noGrp="1"/>
          </p:cNvSpPr>
          <p:nvPr>
            <p:ph type="dt" sz="half" idx="10"/>
          </p:nvPr>
        </p:nvSpPr>
        <p:spPr/>
        <p:txBody>
          <a:bodyPr/>
          <a:lstStyle>
            <a:lvl1pPr>
              <a:defRPr/>
            </a:lvl1pPr>
          </a:lstStyle>
          <a:p>
            <a:pPr>
              <a:defRPr/>
            </a:pPr>
            <a:fld id="{FD27B65C-BB88-4DC1-90A3-CB5A9CC365F8}" type="datetimeFigureOut">
              <a:rPr lang="tr-TR"/>
              <a:pPr>
                <a:defRPr/>
              </a:pPr>
              <a:t>1.08.2018</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6A8EFF6F-0A0E-4D06-AE7A-29138CBF65C2}"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8" name="7 İçerik Yer Tutucusu"/>
          <p:cNvSpPr>
            <a:spLocks noGrp="1"/>
          </p:cNvSpPr>
          <p:nvPr>
            <p:ph sz="quarter" idx="1"/>
          </p:nvPr>
        </p:nvSpPr>
        <p:spPr>
          <a:xfrm>
            <a:off x="457200" y="1219200"/>
            <a:ext cx="8229600" cy="4937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48889291-0746-41C2-84D3-A68E37C82EEA}" type="datetimeFigureOut">
              <a:rPr lang="tr-TR"/>
              <a:pPr>
                <a:defRPr/>
              </a:pPr>
              <a:t>1.08.2018</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B5CDE1D9-51AB-45A7-AA88-4B9DF0A36006}"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4" name="6 Dikdörtgen"/>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7 Dikdörtgen"/>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Başlık"/>
          <p:cNvSpPr>
            <a:spLocks noGrp="1"/>
          </p:cNvSpPr>
          <p:nvPr>
            <p:ph type="title"/>
          </p:nvPr>
        </p:nvSpPr>
        <p:spPr>
          <a:xfrm>
            <a:off x="1219200" y="2971800"/>
            <a:ext cx="6858000" cy="1066800"/>
          </a:xfrm>
        </p:spPr>
        <p:txBody>
          <a:bodyPr anchor="t"/>
          <a:lstStyle>
            <a:lvl1pPr algn="r">
              <a:buNone/>
              <a:defRPr sz="3200" b="0" cap="none" baseline="0"/>
            </a:lvl1pPr>
          </a:lstStyle>
          <a:p>
            <a:r>
              <a:rPr lang="tr-TR" smtClean="0"/>
              <a:t>Asıl başlık stili için tıklatın</a:t>
            </a:r>
            <a:endParaRPr lang="en-US"/>
          </a:p>
        </p:txBody>
      </p:sp>
      <p:sp>
        <p:nvSpPr>
          <p:cNvPr id="3" name="2 Metin Yer Tutucusu"/>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6" name="3 Veri Yer Tutucusu"/>
          <p:cNvSpPr>
            <a:spLocks noGrp="1"/>
          </p:cNvSpPr>
          <p:nvPr>
            <p:ph type="dt" sz="half" idx="10"/>
          </p:nvPr>
        </p:nvSpPr>
        <p:spPr>
          <a:xfrm>
            <a:off x="6400800" y="6354763"/>
            <a:ext cx="2286000" cy="366712"/>
          </a:xfrm>
        </p:spPr>
        <p:txBody>
          <a:bodyPr/>
          <a:lstStyle>
            <a:lvl1pPr>
              <a:defRPr/>
            </a:lvl1pPr>
          </a:lstStyle>
          <a:p>
            <a:pPr>
              <a:defRPr/>
            </a:pPr>
            <a:fld id="{04C61093-008D-41C2-AD2C-F5E890979642}" type="datetimeFigureOut">
              <a:rPr lang="tr-TR"/>
              <a:pPr>
                <a:defRPr/>
              </a:pPr>
              <a:t>1.08.2018</a:t>
            </a:fld>
            <a:endParaRPr lang="tr-TR"/>
          </a:p>
        </p:txBody>
      </p:sp>
      <p:sp>
        <p:nvSpPr>
          <p:cNvPr id="7" name="4 Altbilgi Yer Tutucusu"/>
          <p:cNvSpPr>
            <a:spLocks noGrp="1"/>
          </p:cNvSpPr>
          <p:nvPr>
            <p:ph type="ftr" sz="quarter" idx="11"/>
          </p:nvPr>
        </p:nvSpPr>
        <p:spPr>
          <a:xfrm>
            <a:off x="2898775" y="6354763"/>
            <a:ext cx="3475038" cy="366712"/>
          </a:xfrm>
        </p:spPr>
        <p:txBody>
          <a:bodyPr/>
          <a:lstStyle>
            <a:lvl1pPr>
              <a:defRPr/>
            </a:lvl1pPr>
          </a:lstStyle>
          <a:p>
            <a:pPr>
              <a:defRPr/>
            </a:pPr>
            <a:endParaRPr lang="tr-TR"/>
          </a:p>
        </p:txBody>
      </p:sp>
      <p:sp>
        <p:nvSpPr>
          <p:cNvPr id="8" name="5 Slayt Numarası Yer Tutucusu"/>
          <p:cNvSpPr>
            <a:spLocks noGrp="1"/>
          </p:cNvSpPr>
          <p:nvPr>
            <p:ph type="sldNum" sz="quarter" idx="12"/>
          </p:nvPr>
        </p:nvSpPr>
        <p:spPr>
          <a:xfrm>
            <a:off x="1069975" y="6354763"/>
            <a:ext cx="1520825" cy="366712"/>
          </a:xfrm>
        </p:spPr>
        <p:txBody>
          <a:bodyPr/>
          <a:lstStyle>
            <a:lvl1pPr>
              <a:defRPr/>
            </a:lvl1pPr>
          </a:lstStyle>
          <a:p>
            <a:pPr>
              <a:defRPr/>
            </a:pPr>
            <a:fld id="{93FDA313-C011-40AC-81C0-2C71D2ED2024}"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lang="tr-TR" smtClean="0"/>
              <a:t>Asıl başlık stili için tıklatın</a:t>
            </a:r>
            <a:endParaRPr lang="en-US"/>
          </a:p>
        </p:txBody>
      </p:sp>
      <p:sp>
        <p:nvSpPr>
          <p:cNvPr id="9" name="8 İçerik Yer Tutucusu"/>
          <p:cNvSpPr>
            <a:spLocks noGrp="1"/>
          </p:cNvSpPr>
          <p:nvPr>
            <p:ph sz="quarter" idx="1"/>
          </p:nvPr>
        </p:nvSpPr>
        <p:spPr>
          <a:xfrm>
            <a:off x="457200" y="1219200"/>
            <a:ext cx="4041648" cy="4937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10 İçerik Yer Tutucusu"/>
          <p:cNvSpPr>
            <a:spLocks noGrp="1"/>
          </p:cNvSpPr>
          <p:nvPr>
            <p:ph sz="quarter" idx="2"/>
          </p:nvPr>
        </p:nvSpPr>
        <p:spPr>
          <a:xfrm>
            <a:off x="4632198" y="1216152"/>
            <a:ext cx="4041648" cy="4937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E153217C-EEC5-4877-B8D6-ED20DEECFBE1}" type="datetimeFigureOut">
              <a:rPr lang="tr-TR"/>
              <a:pPr>
                <a:defRPr/>
              </a:pPr>
              <a:t>1.08.2018</a:t>
            </a:fld>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E272C96F-24DE-4353-964C-7937859C231B}"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11" name="10 İçerik Yer Tutucusu"/>
          <p:cNvSpPr>
            <a:spLocks noGrp="1"/>
          </p:cNvSpPr>
          <p:nvPr>
            <p:ph sz="quarter" idx="2"/>
          </p:nvPr>
        </p:nvSpPr>
        <p:spPr>
          <a:xfrm>
            <a:off x="457200" y="2133600"/>
            <a:ext cx="4038600" cy="4038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quarter" idx="4"/>
          </p:nvPr>
        </p:nvSpPr>
        <p:spPr>
          <a:xfrm>
            <a:off x="4648200" y="2133600"/>
            <a:ext cx="4038600" cy="4038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13 Veri Yer Tutucusu"/>
          <p:cNvSpPr>
            <a:spLocks noGrp="1"/>
          </p:cNvSpPr>
          <p:nvPr>
            <p:ph type="dt" sz="half" idx="10"/>
          </p:nvPr>
        </p:nvSpPr>
        <p:spPr/>
        <p:txBody>
          <a:bodyPr/>
          <a:lstStyle>
            <a:lvl1pPr>
              <a:defRPr/>
            </a:lvl1pPr>
          </a:lstStyle>
          <a:p>
            <a:pPr>
              <a:defRPr/>
            </a:pPr>
            <a:fld id="{42BF170F-37F8-4072-848E-EA9ADE907F24}" type="datetimeFigureOut">
              <a:rPr lang="tr-TR"/>
              <a:pPr>
                <a:defRPr/>
              </a:pPr>
              <a:t>1.08.2018</a:t>
            </a:fld>
            <a:endParaRPr lang="tr-TR"/>
          </a:p>
        </p:txBody>
      </p:sp>
      <p:sp>
        <p:nvSpPr>
          <p:cNvPr id="8" name="2 Altbilgi Yer Tutucusu"/>
          <p:cNvSpPr>
            <a:spLocks noGrp="1"/>
          </p:cNvSpPr>
          <p:nvPr>
            <p:ph type="ftr" sz="quarter" idx="11"/>
          </p:nvPr>
        </p:nvSpPr>
        <p:spPr/>
        <p:txBody>
          <a:bodyPr/>
          <a:lstStyle>
            <a:lvl1pPr>
              <a:defRPr/>
            </a:lvl1pPr>
          </a:lstStyle>
          <a:p>
            <a:pPr>
              <a:defRPr/>
            </a:pPr>
            <a:endParaRPr lang="tr-TR"/>
          </a:p>
        </p:txBody>
      </p:sp>
      <p:sp>
        <p:nvSpPr>
          <p:cNvPr id="9" name="22 Slayt Numarası Yer Tutucusu"/>
          <p:cNvSpPr>
            <a:spLocks noGrp="1"/>
          </p:cNvSpPr>
          <p:nvPr>
            <p:ph type="sldNum" sz="quarter" idx="12"/>
          </p:nvPr>
        </p:nvSpPr>
        <p:spPr/>
        <p:txBody>
          <a:bodyPr/>
          <a:lstStyle>
            <a:lvl1pPr>
              <a:defRPr/>
            </a:lvl1pPr>
          </a:lstStyle>
          <a:p>
            <a:pPr>
              <a:defRPr/>
            </a:pPr>
            <a:fld id="{E2FFDDAA-F19D-440B-B7CC-2DA78A582760}"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5 İkizkenar Üçgen"/>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Başlık"/>
          <p:cNvSpPr>
            <a:spLocks noGrp="1"/>
          </p:cNvSpPr>
          <p:nvPr>
            <p:ph type="title"/>
          </p:nvPr>
        </p:nvSpPr>
        <p:spPr>
          <a:xfrm>
            <a:off x="457200" y="228600"/>
            <a:ext cx="8229600" cy="914400"/>
          </a:xfrm>
        </p:spPr>
        <p:txBody>
          <a:bodyPr/>
          <a:lstStyle/>
          <a:p>
            <a:r>
              <a:rPr lang="tr-TR" smtClean="0"/>
              <a:t>Asıl başlık stili için tıklatın</a:t>
            </a:r>
            <a:endParaRPr lang="en-US"/>
          </a:p>
        </p:txBody>
      </p:sp>
      <p:sp>
        <p:nvSpPr>
          <p:cNvPr id="4" name="2 Veri Yer Tutucusu"/>
          <p:cNvSpPr>
            <a:spLocks noGrp="1"/>
          </p:cNvSpPr>
          <p:nvPr>
            <p:ph type="dt" sz="half" idx="10"/>
          </p:nvPr>
        </p:nvSpPr>
        <p:spPr/>
        <p:txBody>
          <a:bodyPr/>
          <a:lstStyle>
            <a:lvl1pPr>
              <a:defRPr/>
            </a:lvl1pPr>
          </a:lstStyle>
          <a:p>
            <a:pPr>
              <a:defRPr/>
            </a:pPr>
            <a:fld id="{C7841946-AE4A-4533-8CA0-69852AB6FBC0}" type="datetimeFigureOut">
              <a:rPr lang="tr-TR"/>
              <a:pPr>
                <a:defRPr/>
              </a:pPr>
              <a:t>1.08.2018</a:t>
            </a:fld>
            <a:endParaRPr lang="tr-TR"/>
          </a:p>
        </p:txBody>
      </p:sp>
      <p:sp>
        <p:nvSpPr>
          <p:cNvPr id="5" name="3 Altbilgi Yer Tutucusu"/>
          <p:cNvSpPr>
            <a:spLocks noGrp="1"/>
          </p:cNvSpPr>
          <p:nvPr>
            <p:ph type="ftr" sz="quarter" idx="11"/>
          </p:nvPr>
        </p:nvSpPr>
        <p:spPr/>
        <p:txBody>
          <a:bodyPr/>
          <a:lstStyle>
            <a:lvl1pPr>
              <a:defRPr/>
            </a:lvl1pPr>
          </a:lstStyle>
          <a:p>
            <a:pPr>
              <a:defRPr/>
            </a:pPr>
            <a:endParaRPr lang="tr-TR"/>
          </a:p>
        </p:txBody>
      </p:sp>
      <p:sp>
        <p:nvSpPr>
          <p:cNvPr id="6" name="4 Slayt Numarası Yer Tutucusu"/>
          <p:cNvSpPr>
            <a:spLocks noGrp="1"/>
          </p:cNvSpPr>
          <p:nvPr>
            <p:ph type="sldNum" sz="quarter" idx="12"/>
          </p:nvPr>
        </p:nvSpPr>
        <p:spPr/>
        <p:txBody>
          <a:bodyPr/>
          <a:lstStyle>
            <a:lvl1pPr>
              <a:defRPr/>
            </a:lvl1pPr>
          </a:lstStyle>
          <a:p>
            <a:pPr>
              <a:defRPr/>
            </a:pPr>
            <a:fld id="{64AE55EE-7EC2-4C07-8500-5C41F3301186}"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3" name="5 İkizkenar Üçgen"/>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1 Veri Yer Tutucusu"/>
          <p:cNvSpPr>
            <a:spLocks noGrp="1"/>
          </p:cNvSpPr>
          <p:nvPr>
            <p:ph type="dt" sz="half" idx="10"/>
          </p:nvPr>
        </p:nvSpPr>
        <p:spPr/>
        <p:txBody>
          <a:bodyPr/>
          <a:lstStyle>
            <a:lvl1pPr>
              <a:defRPr/>
            </a:lvl1pPr>
          </a:lstStyle>
          <a:p>
            <a:pPr>
              <a:defRPr/>
            </a:pPr>
            <a:fld id="{E048E507-39C4-44AF-B9C8-3B6A3BF48D6F}" type="datetimeFigureOut">
              <a:rPr lang="tr-TR"/>
              <a:pPr>
                <a:defRPr/>
              </a:pPr>
              <a:t>1.08.2018</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3 Slayt Numarası Yer Tutucusu"/>
          <p:cNvSpPr>
            <a:spLocks noGrp="1"/>
          </p:cNvSpPr>
          <p:nvPr>
            <p:ph type="sldNum" sz="quarter" idx="12"/>
          </p:nvPr>
        </p:nvSpPr>
        <p:spPr/>
        <p:txBody>
          <a:bodyPr/>
          <a:lstStyle>
            <a:lvl1pPr>
              <a:defRPr/>
            </a:lvl1pPr>
          </a:lstStyle>
          <a:p>
            <a:pPr>
              <a:defRPr/>
            </a:pPr>
            <a:fld id="{8563FD36-51D0-47FF-9732-C6415B6FE0B1}"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9 Düz Bağlayıcı"/>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8 İkizkenar Üçgen"/>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Başlık"/>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tr-TR" smtClean="0"/>
              <a:t>Asıl başlık stili için tıklatın</a:t>
            </a:r>
            <a:endParaRPr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2" name="11 İçerik Yer Tutucusu"/>
          <p:cNvSpPr>
            <a:spLocks noGrp="1"/>
          </p:cNvSpPr>
          <p:nvPr>
            <p:ph sz="quarter" idx="1"/>
          </p:nvPr>
        </p:nvSpPr>
        <p:spPr>
          <a:xfrm>
            <a:off x="304800" y="304800"/>
            <a:ext cx="5715000" cy="5715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8" name="4 Veri Yer Tutucusu"/>
          <p:cNvSpPr>
            <a:spLocks noGrp="1"/>
          </p:cNvSpPr>
          <p:nvPr>
            <p:ph type="dt" sz="half" idx="10"/>
          </p:nvPr>
        </p:nvSpPr>
        <p:spPr/>
        <p:txBody>
          <a:bodyPr/>
          <a:lstStyle>
            <a:lvl1pPr>
              <a:defRPr/>
            </a:lvl1pPr>
          </a:lstStyle>
          <a:p>
            <a:pPr>
              <a:defRPr/>
            </a:pPr>
            <a:fld id="{47EA1892-B6AE-40CE-8F3A-DC8FB0141A9C}" type="datetimeFigureOut">
              <a:rPr lang="tr-TR"/>
              <a:pPr>
                <a:defRPr/>
              </a:pPr>
              <a:t>1.08.2018</a:t>
            </a:fld>
            <a:endParaRPr lang="tr-TR"/>
          </a:p>
        </p:txBody>
      </p:sp>
      <p:sp>
        <p:nvSpPr>
          <p:cNvPr id="9" name="5 Altbilgi Yer Tutucusu"/>
          <p:cNvSpPr>
            <a:spLocks noGrp="1"/>
          </p:cNvSpPr>
          <p:nvPr>
            <p:ph type="ftr" sz="quarter" idx="11"/>
          </p:nvPr>
        </p:nvSpPr>
        <p:spPr/>
        <p:txBody>
          <a:bodyPr/>
          <a:lstStyle>
            <a:lvl1pPr>
              <a:defRPr/>
            </a:lvl1pPr>
          </a:lstStyle>
          <a:p>
            <a:pPr>
              <a:defRPr/>
            </a:pPr>
            <a:endParaRPr lang="tr-TR"/>
          </a:p>
        </p:txBody>
      </p:sp>
      <p:sp>
        <p:nvSpPr>
          <p:cNvPr id="10" name="6 Slayt Numarası Yer Tutucusu"/>
          <p:cNvSpPr>
            <a:spLocks noGrp="1"/>
          </p:cNvSpPr>
          <p:nvPr>
            <p:ph type="sldNum" sz="quarter" idx="12"/>
          </p:nvPr>
        </p:nvSpPr>
        <p:spPr/>
        <p:txBody>
          <a:bodyPr/>
          <a:lstStyle>
            <a:lvl1pPr>
              <a:defRPr/>
            </a:lvl1pPr>
          </a:lstStyle>
          <a:p>
            <a:pPr>
              <a:defRPr/>
            </a:pPr>
            <a:fld id="{9665F60D-A45D-49E6-9314-B293443B5B7E}"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5"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8 İkizkenar Üçgen"/>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9 Dikdörtgen"/>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tr-TR" smtClean="0"/>
              <a:t>Asıl başlık stili için tıklatın</a:t>
            </a:r>
            <a:endParaRPr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8" name="4 Veri Yer Tutucusu"/>
          <p:cNvSpPr>
            <a:spLocks noGrp="1"/>
          </p:cNvSpPr>
          <p:nvPr>
            <p:ph type="dt" sz="half" idx="10"/>
          </p:nvPr>
        </p:nvSpPr>
        <p:spPr/>
        <p:txBody>
          <a:bodyPr/>
          <a:lstStyle>
            <a:lvl1pPr>
              <a:defRPr/>
            </a:lvl1pPr>
          </a:lstStyle>
          <a:p>
            <a:pPr>
              <a:defRPr/>
            </a:pPr>
            <a:fld id="{62EC3CC0-2C20-4025-823F-C4433B816C19}" type="datetimeFigureOut">
              <a:rPr lang="tr-TR"/>
              <a:pPr>
                <a:defRPr/>
              </a:pPr>
              <a:t>1.08.2018</a:t>
            </a:fld>
            <a:endParaRPr lang="tr-TR"/>
          </a:p>
        </p:txBody>
      </p:sp>
      <p:sp>
        <p:nvSpPr>
          <p:cNvPr id="9" name="5 Altbilgi Yer Tutucusu"/>
          <p:cNvSpPr>
            <a:spLocks noGrp="1"/>
          </p:cNvSpPr>
          <p:nvPr>
            <p:ph type="ftr" sz="quarter" idx="11"/>
          </p:nvPr>
        </p:nvSpPr>
        <p:spPr/>
        <p:txBody>
          <a:bodyPr/>
          <a:lstStyle>
            <a:lvl1pPr>
              <a:defRPr/>
            </a:lvl1pPr>
          </a:lstStyle>
          <a:p>
            <a:pPr>
              <a:defRPr/>
            </a:pPr>
            <a:endParaRPr lang="tr-TR"/>
          </a:p>
        </p:txBody>
      </p:sp>
      <p:sp>
        <p:nvSpPr>
          <p:cNvPr id="10" name="6 Slayt Numarası Yer Tutucusu"/>
          <p:cNvSpPr>
            <a:spLocks noGrp="1"/>
          </p:cNvSpPr>
          <p:nvPr>
            <p:ph type="sldNum" sz="quarter" idx="12"/>
          </p:nvPr>
        </p:nvSpPr>
        <p:spPr/>
        <p:txBody>
          <a:bodyPr/>
          <a:lstStyle>
            <a:lvl1pPr>
              <a:defRPr/>
            </a:lvl1pPr>
          </a:lstStyle>
          <a:p>
            <a:pPr>
              <a:defRPr/>
            </a:pPr>
            <a:fld id="{6B503AFB-B155-4C0D-93BB-652029732A64}"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21 Başlık Yer Tutucusu"/>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smtClean="0"/>
              <a:t>Asıl başlık stili için tıklatın</a:t>
            </a:r>
            <a:endParaRPr lang="en-US" smtClean="0"/>
          </a:p>
        </p:txBody>
      </p:sp>
      <p:sp>
        <p:nvSpPr>
          <p:cNvPr id="1027" name="12 Metin Yer Tutucusu"/>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0F65A1C5-2060-46AB-8CB6-36F2DA293F14}" type="datetimeFigureOut">
              <a:rPr lang="tr-TR"/>
              <a:pPr>
                <a:defRPr/>
              </a:pPr>
              <a:t>1.08.2018</a:t>
            </a:fld>
            <a:endParaRPr lang="tr-TR"/>
          </a:p>
        </p:txBody>
      </p:sp>
      <p:sp>
        <p:nvSpPr>
          <p:cNvPr id="3" name="2 Altbilgi Yer Tutucusu"/>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tr-TR"/>
          </a:p>
        </p:txBody>
      </p:sp>
      <p:sp>
        <p:nvSpPr>
          <p:cNvPr id="23" name="22 Slayt Numarası Yer Tutucusu"/>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ADA98993-F326-4F4A-BB90-B6CE0C799CC2}" type="slidenum">
              <a:rPr lang="tr-TR"/>
              <a:pPr>
                <a:defRPr/>
              </a:pPr>
              <a:t>‹#›</a:t>
            </a:fld>
            <a:endParaRPr lang="tr-TR"/>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9 İkizkenar Üçgen"/>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74" r:id="rId6"/>
    <p:sldLayoutId id="2147483675" r:id="rId7"/>
    <p:sldLayoutId id="2147483676" r:id="rId8"/>
    <p:sldLayoutId id="2147483677" r:id="rId9"/>
    <p:sldLayoutId id="2147483668" r:id="rId10"/>
    <p:sldLayoutId id="2147483678" r:id="rId11"/>
  </p:sldLayoutIdLst>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Başlık"/>
          <p:cNvSpPr txBox="1">
            <a:spLocks/>
          </p:cNvSpPr>
          <p:nvPr/>
        </p:nvSpPr>
        <p:spPr>
          <a:xfrm>
            <a:off x="1403350" y="2276475"/>
            <a:ext cx="7521575" cy="1470025"/>
          </a:xfrm>
          <a:prstGeom prst="rect">
            <a:avLst/>
          </a:prstGeom>
        </p:spPr>
        <p:txBody>
          <a:bodyPr anchor="b">
            <a:normAutofit/>
          </a:bodyPr>
          <a:lstStyle/>
          <a:p>
            <a:pPr fontAlgn="auto">
              <a:spcAft>
                <a:spcPts val="0"/>
              </a:spcAft>
              <a:defRPr/>
            </a:pPr>
            <a:r>
              <a:rPr lang="tr-TR" sz="3200" dirty="0">
                <a:solidFill>
                  <a:srgbClr val="FF0000"/>
                </a:solidFill>
                <a:latin typeface="Bodoni MT Black" pitchFamily="18" charset="0"/>
                <a:ea typeface="+mj-ea"/>
                <a:cs typeface="+mj-cs"/>
              </a:rPr>
              <a:t>AMBULANS İÇİ EKİPMANLARI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Başlık"/>
          <p:cNvSpPr>
            <a:spLocks noGrp="1"/>
          </p:cNvSpPr>
          <p:nvPr>
            <p:ph type="title"/>
          </p:nvPr>
        </p:nvSpPr>
        <p:spPr/>
        <p:txBody>
          <a:bodyPr/>
          <a:lstStyle/>
          <a:p>
            <a:endParaRPr lang="tr-TR" smtClean="0"/>
          </a:p>
        </p:txBody>
      </p:sp>
      <p:sp>
        <p:nvSpPr>
          <p:cNvPr id="23554" name="AutoShape 2" descr="faraş sedye kullanımı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latin typeface="Gill Sans MT"/>
            </a:endParaRPr>
          </a:p>
        </p:txBody>
      </p:sp>
      <p:sp>
        <p:nvSpPr>
          <p:cNvPr id="23555" name="AutoShape 4" descr="faraş sedye kullanımı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latin typeface="Gill Sans MT"/>
            </a:endParaRPr>
          </a:p>
        </p:txBody>
      </p:sp>
      <p:sp>
        <p:nvSpPr>
          <p:cNvPr id="23556" name="AutoShape 6" descr="faraş sedye kullanımı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latin typeface="Gill Sans MT"/>
            </a:endParaRPr>
          </a:p>
        </p:txBody>
      </p:sp>
      <p:sp>
        <p:nvSpPr>
          <p:cNvPr id="23557" name="AutoShape 8" descr="faraş sedye kullanımı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latin typeface="Gill Sans MT"/>
            </a:endParaRPr>
          </a:p>
        </p:txBody>
      </p:sp>
      <p:pic>
        <p:nvPicPr>
          <p:cNvPr id="23558" name="Picture 12" descr="faraş sedye kullanımı ile ilgili görsel sonucu"/>
          <p:cNvPicPr>
            <a:picLocks noChangeAspect="1" noChangeArrowheads="1"/>
          </p:cNvPicPr>
          <p:nvPr/>
        </p:nvPicPr>
        <p:blipFill>
          <a:blip r:embed="rId2"/>
          <a:srcRect/>
          <a:stretch>
            <a:fillRect/>
          </a:stretch>
        </p:blipFill>
        <p:spPr bwMode="auto">
          <a:xfrm>
            <a:off x="1116013" y="188913"/>
            <a:ext cx="6667500" cy="5976937"/>
          </a:xfrm>
          <a:prstGeom prst="rect">
            <a:avLst/>
          </a:prstGeom>
          <a:noFill/>
          <a:ln w="76200">
            <a:solidFill>
              <a:srgbClr val="FFC000"/>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Başlık"/>
          <p:cNvSpPr>
            <a:spLocks noGrp="1"/>
          </p:cNvSpPr>
          <p:nvPr>
            <p:ph type="title"/>
          </p:nvPr>
        </p:nvSpPr>
        <p:spPr/>
        <p:txBody>
          <a:bodyPr/>
          <a:lstStyle/>
          <a:p>
            <a:r>
              <a:rPr lang="tr-TR" sz="4400" smtClean="0">
                <a:solidFill>
                  <a:srgbClr val="00B050"/>
                </a:solidFill>
                <a:latin typeface="Comic Sans MS" pitchFamily="66" charset="0"/>
              </a:rPr>
              <a:t>Kombinasyon (sandalye) Sedye</a:t>
            </a:r>
          </a:p>
        </p:txBody>
      </p:sp>
      <p:sp>
        <p:nvSpPr>
          <p:cNvPr id="25602" name="2 İçerik Yer Tutucusu"/>
          <p:cNvSpPr>
            <a:spLocks noGrp="1"/>
          </p:cNvSpPr>
          <p:nvPr>
            <p:ph sz="quarter" idx="1"/>
          </p:nvPr>
        </p:nvSpPr>
        <p:spPr>
          <a:xfrm>
            <a:off x="323850" y="1341438"/>
            <a:ext cx="8218488" cy="1560512"/>
          </a:xfrm>
          <a:solidFill>
            <a:srgbClr val="FFFF99"/>
          </a:solidFill>
          <a:ln w="76200">
            <a:solidFill>
              <a:srgbClr val="002060"/>
            </a:solidFill>
          </a:ln>
        </p:spPr>
        <p:txBody>
          <a:bodyPr/>
          <a:lstStyle/>
          <a:p>
            <a:r>
              <a:rPr lang="tr-TR" smtClean="0"/>
              <a:t>Kullanılmadığı zamanlarda genellikle ambulansın sağ ya da sol panelinde ambulansa monte edilmiş ve katlanmış şekilde durur.</a:t>
            </a:r>
          </a:p>
        </p:txBody>
      </p:sp>
      <p:pic>
        <p:nvPicPr>
          <p:cNvPr id="25603" name="Picture 2" descr="kombinasyon sedye ile ilgili görsel sonucu"/>
          <p:cNvPicPr>
            <a:picLocks noChangeAspect="1" noChangeArrowheads="1"/>
          </p:cNvPicPr>
          <p:nvPr/>
        </p:nvPicPr>
        <p:blipFill>
          <a:blip r:embed="rId2"/>
          <a:srcRect/>
          <a:stretch>
            <a:fillRect/>
          </a:stretch>
        </p:blipFill>
        <p:spPr bwMode="auto">
          <a:xfrm>
            <a:off x="468313" y="3068638"/>
            <a:ext cx="3346450" cy="3219450"/>
          </a:xfrm>
          <a:prstGeom prst="rect">
            <a:avLst/>
          </a:prstGeom>
          <a:noFill/>
          <a:ln w="76200">
            <a:solidFill>
              <a:srgbClr val="00B050"/>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Başlık"/>
          <p:cNvSpPr>
            <a:spLocks noGrp="1"/>
          </p:cNvSpPr>
          <p:nvPr>
            <p:ph type="title"/>
          </p:nvPr>
        </p:nvSpPr>
        <p:spPr/>
        <p:txBody>
          <a:bodyPr/>
          <a:lstStyle/>
          <a:p>
            <a:r>
              <a:rPr lang="tr-TR" sz="6000" b="1" smtClean="0">
                <a:solidFill>
                  <a:srgbClr val="7030A0"/>
                </a:solidFill>
                <a:latin typeface="Comic Sans MS" pitchFamily="66" charset="0"/>
              </a:rPr>
              <a:t>Vakum Sedye</a:t>
            </a:r>
          </a:p>
        </p:txBody>
      </p:sp>
      <p:sp>
        <p:nvSpPr>
          <p:cNvPr id="3" name="2 İçerik Yer Tutucusu"/>
          <p:cNvSpPr>
            <a:spLocks noGrp="1"/>
          </p:cNvSpPr>
          <p:nvPr>
            <p:ph sz="quarter" idx="1"/>
          </p:nvPr>
        </p:nvSpPr>
        <p:spPr>
          <a:xfrm>
            <a:off x="323850" y="1412875"/>
            <a:ext cx="8291513" cy="2138363"/>
          </a:xfrm>
          <a:solidFill>
            <a:srgbClr val="F3AFDC"/>
          </a:solidFill>
          <a:ln w="76200">
            <a:solidFill>
              <a:schemeClr val="tx1">
                <a:lumMod val="65000"/>
                <a:lumOff val="35000"/>
              </a:schemeClr>
            </a:solidFill>
          </a:ln>
        </p:spPr>
        <p:txBody>
          <a:bodyPr>
            <a:normAutofit/>
          </a:bodyPr>
          <a:lstStyle/>
          <a:p>
            <a:pPr marL="274320" indent="-274320" fontAlgn="auto">
              <a:spcAft>
                <a:spcPts val="0"/>
              </a:spcAft>
              <a:buFont typeface="Wingdings 3"/>
              <a:buChar char=""/>
              <a:defRPr/>
            </a:pPr>
            <a:r>
              <a:rPr lang="tr-TR" dirty="0" smtClean="0"/>
              <a:t>Bir pompa sayesinde vakumlanarak şişirilerek yaralının vücuduna uygun şekil alır. Ambulans içerisinde vakumlanmamış halde, çantası ile birlikte istasyonda görevli tüm ekip üyelerinin yerini bildiği bir yede durur.</a:t>
            </a:r>
            <a:endParaRPr lang="tr-TR" dirty="0"/>
          </a:p>
        </p:txBody>
      </p:sp>
      <p:pic>
        <p:nvPicPr>
          <p:cNvPr id="26627" name="Picture 2" descr="vakum sedye ile ilgili görsel sonucu"/>
          <p:cNvPicPr>
            <a:picLocks noChangeAspect="1" noChangeArrowheads="1"/>
          </p:cNvPicPr>
          <p:nvPr/>
        </p:nvPicPr>
        <p:blipFill>
          <a:blip r:embed="rId2"/>
          <a:srcRect/>
          <a:stretch>
            <a:fillRect/>
          </a:stretch>
        </p:blipFill>
        <p:spPr bwMode="auto">
          <a:xfrm>
            <a:off x="1116013" y="3789363"/>
            <a:ext cx="6480175" cy="245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76375" y="188913"/>
            <a:ext cx="4833938" cy="990600"/>
          </a:xfrm>
          <a:solidFill>
            <a:schemeClr val="bg1"/>
          </a:solidFill>
        </p:spPr>
        <p:txBody>
          <a:bodyPr>
            <a:noAutofit/>
          </a:bodyPr>
          <a:lstStyle/>
          <a:p>
            <a:pPr fontAlgn="auto">
              <a:spcAft>
                <a:spcPts val="0"/>
              </a:spcAft>
              <a:defRPr/>
            </a:pPr>
            <a:r>
              <a:rPr lang="tr-TR" sz="6000" b="1" dirty="0" smtClean="0">
                <a:solidFill>
                  <a:schemeClr val="accent5">
                    <a:lumMod val="75000"/>
                  </a:schemeClr>
                </a:solidFill>
                <a:latin typeface="Comic Sans MS" pitchFamily="66" charset="0"/>
              </a:rPr>
              <a:t>Sırt Tahtası</a:t>
            </a:r>
            <a:endParaRPr lang="tr-TR" sz="6000" b="1" dirty="0">
              <a:solidFill>
                <a:schemeClr val="accent5">
                  <a:lumMod val="75000"/>
                </a:schemeClr>
              </a:solidFill>
              <a:latin typeface="Comic Sans MS" pitchFamily="66" charset="0"/>
            </a:endParaRPr>
          </a:p>
        </p:txBody>
      </p:sp>
      <p:sp>
        <p:nvSpPr>
          <p:cNvPr id="3" name="2 İçerik Yer Tutucusu"/>
          <p:cNvSpPr>
            <a:spLocks noGrp="1"/>
          </p:cNvSpPr>
          <p:nvPr>
            <p:ph sz="quarter" idx="1"/>
          </p:nvPr>
        </p:nvSpPr>
        <p:spPr>
          <a:xfrm>
            <a:off x="457200" y="1219200"/>
            <a:ext cx="8229600" cy="2138363"/>
          </a:xfrm>
          <a:solidFill>
            <a:schemeClr val="accent5">
              <a:lumMod val="40000"/>
              <a:lumOff val="60000"/>
            </a:schemeClr>
          </a:solidFill>
          <a:ln w="76200">
            <a:solidFill>
              <a:schemeClr val="tx1"/>
            </a:solidFill>
          </a:ln>
        </p:spPr>
        <p:txBody>
          <a:bodyPr>
            <a:normAutofit/>
          </a:bodyPr>
          <a:lstStyle/>
          <a:p>
            <a:pPr marL="274320" indent="-274320" fontAlgn="auto">
              <a:spcAft>
                <a:spcPts val="0"/>
              </a:spcAft>
              <a:buFont typeface="Wingdings 3"/>
              <a:buChar char=""/>
              <a:defRPr/>
            </a:pPr>
            <a:r>
              <a:rPr lang="nb-NO" sz="4000" dirty="0" smtClean="0"/>
              <a:t>Ambulans içerisinde genellikle sağ ya da sol üst duvara monte edilmi</a:t>
            </a:r>
            <a:r>
              <a:rPr lang="tr-TR" sz="4000" dirty="0" smtClean="0"/>
              <a:t>ş</a:t>
            </a:r>
            <a:r>
              <a:rPr lang="nb-NO" sz="4000" dirty="0" smtClean="0"/>
              <a:t> </a:t>
            </a:r>
            <a:r>
              <a:rPr lang="tr-TR" sz="4000" dirty="0" smtClean="0"/>
              <a:t>ş</a:t>
            </a:r>
            <a:r>
              <a:rPr lang="nb-NO" sz="4000" dirty="0" smtClean="0"/>
              <a:t>ekilde bulunur</a:t>
            </a:r>
            <a:endParaRPr lang="tr-TR" sz="4000" dirty="0"/>
          </a:p>
        </p:txBody>
      </p:sp>
      <p:sp>
        <p:nvSpPr>
          <p:cNvPr id="27651" name="AutoShape 2" descr="omurga tahtası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latin typeface="Gill Sans MT"/>
            </a:endParaRPr>
          </a:p>
        </p:txBody>
      </p:sp>
      <p:sp>
        <p:nvSpPr>
          <p:cNvPr id="27652" name="AutoShape 4" descr="omurga tahtası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latin typeface="Gill Sans MT"/>
            </a:endParaRPr>
          </a:p>
        </p:txBody>
      </p:sp>
      <p:pic>
        <p:nvPicPr>
          <p:cNvPr id="27653" name="Picture 6" descr="İlgili resim"/>
          <p:cNvPicPr>
            <a:picLocks noChangeAspect="1" noChangeArrowheads="1"/>
          </p:cNvPicPr>
          <p:nvPr/>
        </p:nvPicPr>
        <p:blipFill>
          <a:blip r:embed="rId2"/>
          <a:srcRect/>
          <a:stretch>
            <a:fillRect/>
          </a:stretch>
        </p:blipFill>
        <p:spPr bwMode="auto">
          <a:xfrm>
            <a:off x="1476375" y="3644900"/>
            <a:ext cx="5715000" cy="266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Başlık"/>
          <p:cNvSpPr>
            <a:spLocks noGrp="1"/>
          </p:cNvSpPr>
          <p:nvPr>
            <p:ph type="title"/>
          </p:nvPr>
        </p:nvSpPr>
        <p:spPr>
          <a:xfrm>
            <a:off x="900113" y="0"/>
            <a:ext cx="7488237" cy="1062038"/>
          </a:xfrm>
          <a:ln w="76200">
            <a:solidFill>
              <a:srgbClr val="8C0E56"/>
            </a:solidFill>
          </a:ln>
        </p:spPr>
        <p:txBody>
          <a:bodyPr/>
          <a:lstStyle/>
          <a:p>
            <a:r>
              <a:rPr lang="tr-TR" sz="6600" b="1" smtClean="0">
                <a:solidFill>
                  <a:srgbClr val="8C0E56"/>
                </a:solidFill>
                <a:latin typeface="Comic Sans MS" pitchFamily="66" charset="0"/>
              </a:rPr>
              <a:t>SABİTLEYİCİLER</a:t>
            </a:r>
          </a:p>
        </p:txBody>
      </p:sp>
      <p:pic>
        <p:nvPicPr>
          <p:cNvPr id="29698" name="Picture 2" descr="İlgili resim"/>
          <p:cNvPicPr>
            <a:picLocks noChangeAspect="1" noChangeArrowheads="1"/>
          </p:cNvPicPr>
          <p:nvPr/>
        </p:nvPicPr>
        <p:blipFill>
          <a:blip r:embed="rId2"/>
          <a:srcRect/>
          <a:stretch>
            <a:fillRect/>
          </a:stretch>
        </p:blipFill>
        <p:spPr bwMode="auto">
          <a:xfrm>
            <a:off x="179388" y="1412875"/>
            <a:ext cx="5616575" cy="2520950"/>
          </a:xfrm>
          <a:prstGeom prst="rect">
            <a:avLst/>
          </a:prstGeom>
          <a:noFill/>
          <a:ln w="76200">
            <a:solidFill>
              <a:schemeClr val="tx1"/>
            </a:solidFill>
            <a:miter lim="800000"/>
            <a:headEnd/>
            <a:tailEnd/>
          </a:ln>
        </p:spPr>
      </p:pic>
      <p:pic>
        <p:nvPicPr>
          <p:cNvPr id="29699" name="Picture 6" descr="ked yeleği ile ilgili görsel sonucu"/>
          <p:cNvPicPr>
            <a:picLocks noChangeAspect="1" noChangeArrowheads="1"/>
          </p:cNvPicPr>
          <p:nvPr/>
        </p:nvPicPr>
        <p:blipFill>
          <a:blip r:embed="rId3"/>
          <a:srcRect/>
          <a:stretch>
            <a:fillRect/>
          </a:stretch>
        </p:blipFill>
        <p:spPr bwMode="auto">
          <a:xfrm>
            <a:off x="250825" y="4076700"/>
            <a:ext cx="3168650" cy="2592388"/>
          </a:xfrm>
          <a:prstGeom prst="rect">
            <a:avLst/>
          </a:prstGeom>
          <a:noFill/>
          <a:ln w="76200">
            <a:solidFill>
              <a:srgbClr val="F3AFDC"/>
            </a:solidFill>
            <a:miter lim="800000"/>
            <a:headEnd/>
            <a:tailEnd/>
          </a:ln>
        </p:spPr>
      </p:pic>
      <p:pic>
        <p:nvPicPr>
          <p:cNvPr id="29700" name="Picture 8" descr="traksiyon ateli ile ilgili görsel sonucu"/>
          <p:cNvPicPr>
            <a:picLocks noChangeAspect="1" noChangeArrowheads="1"/>
          </p:cNvPicPr>
          <p:nvPr/>
        </p:nvPicPr>
        <p:blipFill>
          <a:blip r:embed="rId4"/>
          <a:srcRect/>
          <a:stretch>
            <a:fillRect/>
          </a:stretch>
        </p:blipFill>
        <p:spPr bwMode="auto">
          <a:xfrm>
            <a:off x="6156325" y="1557338"/>
            <a:ext cx="2663825" cy="2474912"/>
          </a:xfrm>
          <a:prstGeom prst="rect">
            <a:avLst/>
          </a:prstGeom>
          <a:noFill/>
          <a:ln w="76200">
            <a:solidFill>
              <a:srgbClr val="8C0E56"/>
            </a:solidFill>
            <a:miter lim="800000"/>
            <a:headEnd/>
            <a:tailEnd/>
          </a:ln>
        </p:spPr>
      </p:pic>
      <p:pic>
        <p:nvPicPr>
          <p:cNvPr id="29701" name="Picture 10" descr="şişme atel ile ilgili görsel sonucu"/>
          <p:cNvPicPr>
            <a:picLocks noChangeAspect="1" noChangeArrowheads="1"/>
          </p:cNvPicPr>
          <p:nvPr/>
        </p:nvPicPr>
        <p:blipFill>
          <a:blip r:embed="rId5"/>
          <a:srcRect/>
          <a:stretch>
            <a:fillRect/>
          </a:stretch>
        </p:blipFill>
        <p:spPr bwMode="auto">
          <a:xfrm>
            <a:off x="3771900" y="4292600"/>
            <a:ext cx="4976813" cy="234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Başlık"/>
          <p:cNvSpPr>
            <a:spLocks noGrp="1"/>
          </p:cNvSpPr>
          <p:nvPr>
            <p:ph type="title"/>
          </p:nvPr>
        </p:nvSpPr>
        <p:spPr/>
        <p:txBody>
          <a:bodyPr/>
          <a:lstStyle/>
          <a:p>
            <a:r>
              <a:rPr lang="tr-TR" sz="4400" smtClean="0">
                <a:solidFill>
                  <a:srgbClr val="3D5D4B"/>
                </a:solidFill>
                <a:latin typeface="Comic Sans MS" pitchFamily="66" charset="0"/>
              </a:rPr>
              <a:t>Boyunluk(cervical coller)</a:t>
            </a:r>
          </a:p>
        </p:txBody>
      </p:sp>
      <p:sp>
        <p:nvSpPr>
          <p:cNvPr id="3" name="2 İçerik Yer Tutucusu"/>
          <p:cNvSpPr>
            <a:spLocks noGrp="1"/>
          </p:cNvSpPr>
          <p:nvPr>
            <p:ph sz="quarter" idx="1"/>
          </p:nvPr>
        </p:nvSpPr>
        <p:spPr>
          <a:xfrm>
            <a:off x="323850" y="1557338"/>
            <a:ext cx="8229600" cy="1849437"/>
          </a:xfrm>
          <a:solidFill>
            <a:schemeClr val="bg1">
              <a:lumMod val="75000"/>
            </a:schemeClr>
          </a:solidFill>
          <a:ln w="76200">
            <a:solidFill>
              <a:schemeClr val="accent6">
                <a:lumMod val="50000"/>
              </a:schemeClr>
            </a:solidFill>
          </a:ln>
        </p:spPr>
        <p:txBody>
          <a:bodyPr>
            <a:normAutofit/>
          </a:bodyPr>
          <a:lstStyle/>
          <a:p>
            <a:pPr marL="274320" indent="-274320" fontAlgn="auto">
              <a:spcAft>
                <a:spcPts val="0"/>
              </a:spcAft>
              <a:buFont typeface="Wingdings 3"/>
              <a:buNone/>
              <a:defRPr/>
            </a:pPr>
            <a:r>
              <a:rPr lang="tr-TR" dirty="0" smtClean="0">
                <a:latin typeface="Comic Sans MS" pitchFamily="66" charset="0"/>
              </a:rPr>
              <a:t>   Travma şüpheli durumlarda kullanılır. Boyun omurlarını sabitlemek amacıyla tercih edilir. Tek başına tamamen </a:t>
            </a:r>
            <a:r>
              <a:rPr lang="tr-TR" dirty="0" err="1" smtClean="0">
                <a:latin typeface="Comic Sans MS" pitchFamily="66" charset="0"/>
              </a:rPr>
              <a:t>immobilizasyon</a:t>
            </a:r>
            <a:r>
              <a:rPr lang="tr-TR" dirty="0" smtClean="0">
                <a:latin typeface="Comic Sans MS" pitchFamily="66" charset="0"/>
              </a:rPr>
              <a:t> sağlamaz, KED yeleği veya sırt tahtasıyla kullanılmalıdır</a:t>
            </a:r>
            <a:r>
              <a:rPr lang="tr-TR" dirty="0" smtClean="0"/>
              <a:t>.</a:t>
            </a:r>
            <a:endParaRPr lang="tr-TR" dirty="0"/>
          </a:p>
        </p:txBody>
      </p:sp>
      <p:pic>
        <p:nvPicPr>
          <p:cNvPr id="31746" name="Picture 2" descr="boyunluk seti ile ilgili görsel sonucu"/>
          <p:cNvPicPr>
            <a:picLocks noChangeAspect="1" noChangeArrowheads="1"/>
          </p:cNvPicPr>
          <p:nvPr/>
        </p:nvPicPr>
        <p:blipFill>
          <a:blip r:embed="rId2"/>
          <a:srcRect/>
          <a:stretch>
            <a:fillRect/>
          </a:stretch>
        </p:blipFill>
        <p:spPr bwMode="auto">
          <a:xfrm>
            <a:off x="2771775" y="3573463"/>
            <a:ext cx="3024188" cy="2701925"/>
          </a:xfrm>
          <a:prstGeom prst="rect">
            <a:avLst/>
          </a:prstGeom>
          <a:solidFill>
            <a:schemeClr val="bg1">
              <a:lumMod val="75000"/>
            </a:schemeClr>
          </a:solidFill>
          <a:ln w="76200">
            <a:solidFill>
              <a:srgbClr val="3D5D4B"/>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Başlık"/>
          <p:cNvSpPr>
            <a:spLocks noGrp="1"/>
          </p:cNvSpPr>
          <p:nvPr>
            <p:ph type="title"/>
          </p:nvPr>
        </p:nvSpPr>
        <p:spPr/>
        <p:txBody>
          <a:bodyPr/>
          <a:lstStyle/>
          <a:p>
            <a:r>
              <a:rPr lang="tr-TR" sz="4800" b="1" smtClean="0">
                <a:solidFill>
                  <a:srgbClr val="EA0000"/>
                </a:solidFill>
                <a:latin typeface="Comic Sans MS" pitchFamily="66" charset="0"/>
              </a:rPr>
              <a:t>Şişme (Vakum) Atel</a:t>
            </a:r>
          </a:p>
        </p:txBody>
      </p:sp>
      <p:sp>
        <p:nvSpPr>
          <p:cNvPr id="3" name="2 İçerik Yer Tutucusu"/>
          <p:cNvSpPr>
            <a:spLocks noGrp="1"/>
          </p:cNvSpPr>
          <p:nvPr>
            <p:ph sz="quarter" idx="1"/>
          </p:nvPr>
        </p:nvSpPr>
        <p:spPr>
          <a:xfrm>
            <a:off x="457200" y="1219200"/>
            <a:ext cx="8229600" cy="1057275"/>
          </a:xfrm>
          <a:solidFill>
            <a:schemeClr val="bg1">
              <a:lumMod val="75000"/>
            </a:schemeClr>
          </a:solidFill>
          <a:ln w="76200">
            <a:solidFill>
              <a:schemeClr val="tx1"/>
            </a:solidFill>
          </a:ln>
        </p:spPr>
        <p:txBody>
          <a:bodyPr>
            <a:normAutofit/>
          </a:bodyPr>
          <a:lstStyle/>
          <a:p>
            <a:pPr marL="274320" indent="-274320" fontAlgn="auto">
              <a:spcAft>
                <a:spcPts val="0"/>
              </a:spcAft>
              <a:buFont typeface="Wingdings 3"/>
              <a:buChar char=""/>
              <a:defRPr/>
            </a:pPr>
            <a:r>
              <a:rPr lang="tr-TR" i="1" dirty="0" smtClean="0"/>
              <a:t>Kırık bölgenin alçı gibi tam stabilizasyonunu sağlar içinde ayak, bacak, el, kol ve baldırı kapsar.</a:t>
            </a:r>
            <a:endParaRPr lang="tr-TR" dirty="0"/>
          </a:p>
        </p:txBody>
      </p:sp>
      <p:pic>
        <p:nvPicPr>
          <p:cNvPr id="31747" name="Picture 2" descr="http://www.ayanambulans.com/Utility/Handlers/ThumbnailHandler.ashx?img=8128374c16b5472ebcfe94222c0143e8.jpg"/>
          <p:cNvPicPr>
            <a:picLocks noChangeAspect="1" noChangeArrowheads="1"/>
          </p:cNvPicPr>
          <p:nvPr/>
        </p:nvPicPr>
        <p:blipFill>
          <a:blip r:embed="rId2"/>
          <a:srcRect/>
          <a:stretch>
            <a:fillRect/>
          </a:stretch>
        </p:blipFill>
        <p:spPr bwMode="auto">
          <a:xfrm>
            <a:off x="1403350" y="2636838"/>
            <a:ext cx="5905500" cy="2879725"/>
          </a:xfrm>
          <a:prstGeom prst="rect">
            <a:avLst/>
          </a:prstGeom>
          <a:noFill/>
          <a:ln w="76200">
            <a:solidFill>
              <a:schemeClr val="tx1"/>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Başlık"/>
          <p:cNvSpPr>
            <a:spLocks noGrp="1"/>
          </p:cNvSpPr>
          <p:nvPr>
            <p:ph type="title"/>
          </p:nvPr>
        </p:nvSpPr>
        <p:spPr/>
        <p:txBody>
          <a:bodyPr/>
          <a:lstStyle/>
          <a:p>
            <a:r>
              <a:rPr lang="tr-TR" sz="3600" b="1" smtClean="0">
                <a:solidFill>
                  <a:schemeClr val="tx1"/>
                </a:solidFill>
                <a:latin typeface="Comic Sans MS" pitchFamily="66" charset="0"/>
              </a:rPr>
              <a:t>Traksiyon Atel Seti (Thomas Ateli)</a:t>
            </a:r>
          </a:p>
        </p:txBody>
      </p:sp>
      <p:sp>
        <p:nvSpPr>
          <p:cNvPr id="32770" name="2 İçerik Yer Tutucusu"/>
          <p:cNvSpPr>
            <a:spLocks noGrp="1"/>
          </p:cNvSpPr>
          <p:nvPr>
            <p:ph sz="quarter" idx="1"/>
          </p:nvPr>
        </p:nvSpPr>
        <p:spPr>
          <a:xfrm>
            <a:off x="468313" y="1916113"/>
            <a:ext cx="8229600" cy="2282825"/>
          </a:xfrm>
          <a:ln w="76200">
            <a:solidFill>
              <a:srgbClr val="C00000"/>
            </a:solidFill>
          </a:ln>
        </p:spPr>
        <p:txBody>
          <a:bodyPr/>
          <a:lstStyle/>
          <a:p>
            <a:r>
              <a:rPr lang="tr-TR" smtClean="0">
                <a:latin typeface="Comic Sans MS" pitchFamily="66" charset="0"/>
              </a:rPr>
              <a:t>Uzun ve kısa boy olmak üzere iki set içinde iki adet atel mevcuttur. Bazı ambulanslarda torba içerisinde katlanabilir çubuk ve makara sisteminden oluşan ergonomik formları bulunmaktadır.</a:t>
            </a:r>
          </a:p>
        </p:txBody>
      </p:sp>
      <p:pic>
        <p:nvPicPr>
          <p:cNvPr id="32771" name="Picture 2" descr="traksiyon ateli ile ilgili görsel sonucu"/>
          <p:cNvPicPr>
            <a:picLocks noChangeAspect="1" noChangeArrowheads="1"/>
          </p:cNvPicPr>
          <p:nvPr/>
        </p:nvPicPr>
        <p:blipFill>
          <a:blip r:embed="rId2"/>
          <a:srcRect/>
          <a:stretch>
            <a:fillRect/>
          </a:stretch>
        </p:blipFill>
        <p:spPr bwMode="auto">
          <a:xfrm>
            <a:off x="755650" y="4365625"/>
            <a:ext cx="5903913"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Başlık"/>
          <p:cNvSpPr>
            <a:spLocks noGrp="1"/>
          </p:cNvSpPr>
          <p:nvPr>
            <p:ph type="title"/>
          </p:nvPr>
        </p:nvSpPr>
        <p:spPr/>
        <p:txBody>
          <a:bodyPr/>
          <a:lstStyle/>
          <a:p>
            <a:r>
              <a:rPr lang="tr-TR" sz="4400" b="1" smtClean="0">
                <a:solidFill>
                  <a:srgbClr val="F3AFDC"/>
                </a:solidFill>
              </a:rPr>
              <a:t>K.E.D. Yeleği</a:t>
            </a:r>
          </a:p>
        </p:txBody>
      </p:sp>
      <p:sp>
        <p:nvSpPr>
          <p:cNvPr id="3" name="2 İçerik Yer Tutucusu"/>
          <p:cNvSpPr>
            <a:spLocks noGrp="1"/>
          </p:cNvSpPr>
          <p:nvPr>
            <p:ph sz="quarter" idx="1"/>
          </p:nvPr>
        </p:nvSpPr>
        <p:spPr>
          <a:xfrm>
            <a:off x="457200" y="1219200"/>
            <a:ext cx="8229600" cy="1417638"/>
          </a:xfrm>
          <a:solidFill>
            <a:schemeClr val="accent1">
              <a:lumMod val="20000"/>
              <a:lumOff val="80000"/>
            </a:schemeClr>
          </a:solidFill>
          <a:ln w="38100">
            <a:solidFill>
              <a:srgbClr val="7030A0"/>
            </a:solidFill>
          </a:ln>
        </p:spPr>
        <p:txBody>
          <a:bodyPr>
            <a:normAutofit/>
          </a:bodyPr>
          <a:lstStyle/>
          <a:p>
            <a:pPr marL="274320" indent="-274320" fontAlgn="auto">
              <a:spcAft>
                <a:spcPts val="0"/>
              </a:spcAft>
              <a:buFont typeface="Wingdings 3"/>
              <a:buChar char=""/>
              <a:defRPr/>
            </a:pPr>
            <a:r>
              <a:rPr lang="tr-TR" i="1" dirty="0" smtClean="0"/>
              <a:t>Omurgayı sabitlemek için kullanılan bu yelek, baş tespit bantları, özel yastığı ve özel taşıma çantasıyla beraber ile beraber bir set halindedir.</a:t>
            </a:r>
            <a:endParaRPr lang="tr-TR" dirty="0"/>
          </a:p>
        </p:txBody>
      </p:sp>
      <p:sp>
        <p:nvSpPr>
          <p:cNvPr id="33795" name="AutoShape 2" descr="ked yeleği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latin typeface="Gill Sans MT"/>
            </a:endParaRPr>
          </a:p>
        </p:txBody>
      </p:sp>
      <p:pic>
        <p:nvPicPr>
          <p:cNvPr id="33796" name="Picture 4" descr="İlgili resim"/>
          <p:cNvPicPr>
            <a:picLocks noChangeAspect="1" noChangeArrowheads="1"/>
          </p:cNvPicPr>
          <p:nvPr/>
        </p:nvPicPr>
        <p:blipFill>
          <a:blip r:embed="rId2"/>
          <a:srcRect/>
          <a:stretch>
            <a:fillRect/>
          </a:stretch>
        </p:blipFill>
        <p:spPr bwMode="auto">
          <a:xfrm>
            <a:off x="971550" y="2924175"/>
            <a:ext cx="4314825" cy="2633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Başlık"/>
          <p:cNvSpPr>
            <a:spLocks noGrp="1"/>
          </p:cNvSpPr>
          <p:nvPr>
            <p:ph type="title"/>
          </p:nvPr>
        </p:nvSpPr>
        <p:spPr>
          <a:xfrm>
            <a:off x="457200" y="152400"/>
            <a:ext cx="8229600" cy="1547813"/>
          </a:xfrm>
          <a:ln w="57150">
            <a:solidFill>
              <a:srgbClr val="0070C0"/>
            </a:solidFill>
          </a:ln>
        </p:spPr>
        <p:txBody>
          <a:bodyPr/>
          <a:lstStyle/>
          <a:p>
            <a:r>
              <a:rPr lang="tr-TR" sz="4400" b="1" smtClean="0">
                <a:solidFill>
                  <a:srgbClr val="FF0000"/>
                </a:solidFill>
              </a:rPr>
              <a:t>RESÜSİTASTON EKİPMAN VE MALZEMELERİ</a:t>
            </a:r>
          </a:p>
        </p:txBody>
      </p:sp>
      <p:pic>
        <p:nvPicPr>
          <p:cNvPr id="34818" name="Picture 2" descr="oksijen ekipmanları ile ilgili görsel sonucu"/>
          <p:cNvPicPr>
            <a:picLocks noChangeAspect="1" noChangeArrowheads="1"/>
          </p:cNvPicPr>
          <p:nvPr/>
        </p:nvPicPr>
        <p:blipFill>
          <a:blip r:embed="rId2"/>
          <a:srcRect/>
          <a:stretch>
            <a:fillRect/>
          </a:stretch>
        </p:blipFill>
        <p:spPr bwMode="auto">
          <a:xfrm>
            <a:off x="395288" y="1989138"/>
            <a:ext cx="2160587" cy="3562350"/>
          </a:xfrm>
          <a:prstGeom prst="rect">
            <a:avLst/>
          </a:prstGeom>
          <a:noFill/>
          <a:ln w="57150">
            <a:solidFill>
              <a:schemeClr val="tx1"/>
            </a:solidFill>
            <a:miter lim="800000"/>
            <a:headEnd/>
            <a:tailEnd/>
          </a:ln>
        </p:spPr>
      </p:pic>
      <p:pic>
        <p:nvPicPr>
          <p:cNvPr id="34819" name="Picture 4" descr="oksijen ekipmanları ile ilgili görsel sonucu"/>
          <p:cNvPicPr>
            <a:picLocks noChangeAspect="1" noChangeArrowheads="1"/>
          </p:cNvPicPr>
          <p:nvPr/>
        </p:nvPicPr>
        <p:blipFill>
          <a:blip r:embed="rId3"/>
          <a:srcRect/>
          <a:stretch>
            <a:fillRect/>
          </a:stretch>
        </p:blipFill>
        <p:spPr bwMode="auto">
          <a:xfrm>
            <a:off x="2916238" y="2708275"/>
            <a:ext cx="2054225" cy="3606800"/>
          </a:xfrm>
          <a:prstGeom prst="rect">
            <a:avLst/>
          </a:prstGeom>
          <a:noFill/>
          <a:ln w="57150">
            <a:solidFill>
              <a:schemeClr val="tx1"/>
            </a:solidFill>
            <a:miter lim="800000"/>
            <a:headEnd/>
            <a:tailEnd/>
          </a:ln>
        </p:spPr>
      </p:pic>
      <p:pic>
        <p:nvPicPr>
          <p:cNvPr id="34820" name="Picture 6" descr="defibrilatör ile ilgili görsel sonucu"/>
          <p:cNvPicPr>
            <a:picLocks noChangeAspect="1" noChangeArrowheads="1"/>
          </p:cNvPicPr>
          <p:nvPr/>
        </p:nvPicPr>
        <p:blipFill>
          <a:blip r:embed="rId4"/>
          <a:srcRect/>
          <a:stretch>
            <a:fillRect/>
          </a:stretch>
        </p:blipFill>
        <p:spPr bwMode="auto">
          <a:xfrm>
            <a:off x="5292725" y="2133600"/>
            <a:ext cx="3327400" cy="3325813"/>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2 İçerik Yer Tutucusu"/>
          <p:cNvSpPr>
            <a:spLocks noGrp="1"/>
          </p:cNvSpPr>
          <p:nvPr>
            <p:ph sz="quarter" idx="1"/>
          </p:nvPr>
        </p:nvSpPr>
        <p:spPr>
          <a:xfrm>
            <a:off x="457200" y="1219200"/>
            <a:ext cx="8229600" cy="4937125"/>
          </a:xfrm>
          <a:ln w="76200">
            <a:solidFill>
              <a:srgbClr val="92D050"/>
            </a:solidFill>
          </a:ln>
        </p:spPr>
        <p:txBody>
          <a:bodyPr/>
          <a:lstStyle/>
          <a:p>
            <a:r>
              <a:rPr lang="tr-TR" sz="3600" smtClean="0">
                <a:latin typeface="Comic Sans MS" pitchFamily="66" charset="0"/>
              </a:rPr>
              <a:t>Ambulans içerisinde yer alan malzemeler, nöbetçi olan personel tarafından her gün düzenli olarak kontrol edilir; eksik malzemeler tamamlanır; tarihi geçmiş malzemeler için tutanak tutulur ve bozuk malzemelerin onarımı için teknik destek ekibinden yardım alınır.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Başlık"/>
          <p:cNvSpPr>
            <a:spLocks noGrp="1"/>
          </p:cNvSpPr>
          <p:nvPr>
            <p:ph type="title"/>
          </p:nvPr>
        </p:nvSpPr>
        <p:spPr/>
        <p:txBody>
          <a:bodyPr/>
          <a:lstStyle/>
          <a:p>
            <a:r>
              <a:rPr lang="tr-TR" sz="4000" smtClean="0">
                <a:solidFill>
                  <a:srgbClr val="7030A0"/>
                </a:solidFill>
              </a:rPr>
              <a:t>Sabit ve Portatif Oksijen Tüpü</a:t>
            </a:r>
          </a:p>
        </p:txBody>
      </p:sp>
      <p:sp>
        <p:nvSpPr>
          <p:cNvPr id="3" name="2 İçerik Yer Tutucusu"/>
          <p:cNvSpPr>
            <a:spLocks noGrp="1"/>
          </p:cNvSpPr>
          <p:nvPr>
            <p:ph sz="quarter" idx="1"/>
          </p:nvPr>
        </p:nvSpPr>
        <p:spPr>
          <a:xfrm>
            <a:off x="457200" y="1219200"/>
            <a:ext cx="8229600" cy="2641600"/>
          </a:xfrm>
          <a:solidFill>
            <a:schemeClr val="accent1">
              <a:lumMod val="20000"/>
              <a:lumOff val="80000"/>
            </a:schemeClr>
          </a:solidFill>
          <a:ln w="76200">
            <a:solidFill>
              <a:srgbClr val="7030A0"/>
            </a:solidFill>
          </a:ln>
        </p:spPr>
        <p:txBody>
          <a:bodyPr>
            <a:normAutofit lnSpcReduction="10000"/>
          </a:bodyPr>
          <a:lstStyle/>
          <a:p>
            <a:pPr marL="274320" indent="-274320" fontAlgn="auto">
              <a:spcAft>
                <a:spcPts val="0"/>
              </a:spcAft>
              <a:buFont typeface="Wingdings 3"/>
              <a:buChar char=""/>
              <a:defRPr/>
            </a:pPr>
            <a:r>
              <a:rPr lang="tr-TR" dirty="0" smtClean="0"/>
              <a:t>Nakil, acil yardım ve yoğun bakım ambulanslarında birer adet sabit ve portatif oksijen tüpü bulunur. Ambulans içerisindeki oksijen tüpleri, sabitlenmiş bir şekilde bulunur. Portatif oksijen tüpü  oksijen tedavisi yapılmadan hayati tehlikesi olabilecek hastaların naklinde kullanılmaktadır. Sabit oksijen tüpü ise ambulans içinde oksijen tedavisinde kullanılmaktadır.</a:t>
            </a:r>
          </a:p>
          <a:p>
            <a:pPr marL="274320" indent="-274320" fontAlgn="auto">
              <a:spcAft>
                <a:spcPts val="0"/>
              </a:spcAft>
              <a:buFont typeface="Wingdings 3"/>
              <a:buChar char=""/>
              <a:defRPr/>
            </a:pPr>
            <a:endParaRPr lang="tr-TR" dirty="0"/>
          </a:p>
        </p:txBody>
      </p:sp>
      <p:pic>
        <p:nvPicPr>
          <p:cNvPr id="35843" name="Picture 2" descr="ambulansSabit ve portatif oksijen tüpleri ile ilgili görsel sonucu"/>
          <p:cNvPicPr>
            <a:picLocks noChangeAspect="1" noChangeArrowheads="1"/>
          </p:cNvPicPr>
          <p:nvPr/>
        </p:nvPicPr>
        <p:blipFill>
          <a:blip r:embed="rId2"/>
          <a:srcRect/>
          <a:stretch>
            <a:fillRect/>
          </a:stretch>
        </p:blipFill>
        <p:spPr bwMode="auto">
          <a:xfrm>
            <a:off x="395288" y="4238625"/>
            <a:ext cx="3240087" cy="2619375"/>
          </a:xfrm>
          <a:prstGeom prst="rect">
            <a:avLst/>
          </a:prstGeom>
          <a:noFill/>
          <a:ln w="9525">
            <a:noFill/>
            <a:miter lim="800000"/>
            <a:headEnd/>
            <a:tailEnd/>
          </a:ln>
        </p:spPr>
      </p:pic>
      <p:pic>
        <p:nvPicPr>
          <p:cNvPr id="35844" name="Picture 4" descr="portatif oksijen tüpleri ile ilgili görsel sonucu"/>
          <p:cNvPicPr>
            <a:picLocks noChangeAspect="1" noChangeArrowheads="1"/>
          </p:cNvPicPr>
          <p:nvPr/>
        </p:nvPicPr>
        <p:blipFill>
          <a:blip r:embed="rId3"/>
          <a:srcRect/>
          <a:stretch>
            <a:fillRect/>
          </a:stretch>
        </p:blipFill>
        <p:spPr bwMode="auto">
          <a:xfrm>
            <a:off x="4787900" y="4076700"/>
            <a:ext cx="2736850"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Başlık"/>
          <p:cNvSpPr>
            <a:spLocks noGrp="1"/>
          </p:cNvSpPr>
          <p:nvPr>
            <p:ph type="title"/>
          </p:nvPr>
        </p:nvSpPr>
        <p:spPr/>
        <p:txBody>
          <a:bodyPr/>
          <a:lstStyle/>
          <a:p>
            <a:r>
              <a:rPr lang="tr-TR" sz="3600" b="1" smtClean="0">
                <a:solidFill>
                  <a:srgbClr val="00B0F0"/>
                </a:solidFill>
                <a:latin typeface="Comic Sans MS" pitchFamily="66" charset="0"/>
              </a:rPr>
              <a:t>Sabit Vakum ve Portatif Aspiratör</a:t>
            </a:r>
          </a:p>
        </p:txBody>
      </p:sp>
      <p:sp>
        <p:nvSpPr>
          <p:cNvPr id="3" name="2 İçerik Yer Tutucusu"/>
          <p:cNvSpPr>
            <a:spLocks noGrp="1"/>
          </p:cNvSpPr>
          <p:nvPr>
            <p:ph sz="quarter" idx="1"/>
          </p:nvPr>
        </p:nvSpPr>
        <p:spPr>
          <a:xfrm>
            <a:off x="457200" y="1219200"/>
            <a:ext cx="8229600" cy="4873625"/>
          </a:xfrm>
          <a:solidFill>
            <a:schemeClr val="accent1">
              <a:lumMod val="20000"/>
              <a:lumOff val="80000"/>
            </a:schemeClr>
          </a:solidFill>
          <a:ln w="76200">
            <a:solidFill>
              <a:srgbClr val="FFFF00"/>
            </a:solidFill>
          </a:ln>
        </p:spPr>
        <p:txBody>
          <a:bodyPr>
            <a:normAutofit/>
          </a:bodyPr>
          <a:lstStyle/>
          <a:p>
            <a:pPr marL="274320" indent="-274320" fontAlgn="auto">
              <a:spcAft>
                <a:spcPts val="0"/>
              </a:spcAft>
              <a:buFont typeface="Wingdings 3"/>
              <a:buChar char=""/>
              <a:defRPr/>
            </a:pPr>
            <a:r>
              <a:rPr lang="tr-TR" dirty="0" smtClean="0"/>
              <a:t>Acil yardım, nakil ve yoğun bakım ambulanslarında birer adet sabit vakum ve portatif aspiratör bulunur. </a:t>
            </a:r>
          </a:p>
          <a:p>
            <a:pPr marL="274320" indent="-274320" fontAlgn="auto">
              <a:spcAft>
                <a:spcPts val="0"/>
              </a:spcAft>
              <a:buFont typeface="Wingdings 3"/>
              <a:buChar char=""/>
              <a:defRPr/>
            </a:pPr>
            <a:endParaRPr lang="tr-TR" dirty="0" smtClean="0"/>
          </a:p>
          <a:p>
            <a:pPr marL="274320" indent="-274320" fontAlgn="auto">
              <a:spcAft>
                <a:spcPts val="0"/>
              </a:spcAft>
              <a:buFont typeface="Wingdings 3"/>
              <a:buChar char=""/>
              <a:defRPr/>
            </a:pPr>
            <a:endParaRPr lang="tr-TR" dirty="0" smtClean="0"/>
          </a:p>
          <a:p>
            <a:pPr marL="274320" indent="-274320" fontAlgn="auto">
              <a:spcAft>
                <a:spcPts val="0"/>
              </a:spcAft>
              <a:buFont typeface="Wingdings 3"/>
              <a:buChar char=""/>
              <a:defRPr/>
            </a:pPr>
            <a:r>
              <a:rPr lang="tr-TR" dirty="0" smtClean="0"/>
              <a:t>Vakumla sıvı veya partikül çekme) gerektiren tüm cerrahi işlemlerde kullanılan hava pompası yardımıyla sıvı/partikül çekmeye yarayan vakum / emiş cihazı olarak tanımlanabilir.</a:t>
            </a:r>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692150"/>
            <a:ext cx="8229600" cy="2160588"/>
          </a:xfrm>
          <a:solidFill>
            <a:schemeClr val="accent1">
              <a:lumMod val="20000"/>
              <a:lumOff val="80000"/>
            </a:schemeClr>
          </a:solidFill>
          <a:ln w="76200">
            <a:solidFill>
              <a:srgbClr val="FFFF00"/>
            </a:solidFill>
          </a:ln>
        </p:spPr>
        <p:txBody>
          <a:bodyPr>
            <a:normAutofit/>
          </a:bodyPr>
          <a:lstStyle/>
          <a:p>
            <a:pPr marL="274320" indent="-274320" fontAlgn="auto">
              <a:spcAft>
                <a:spcPts val="0"/>
              </a:spcAft>
              <a:buFont typeface="Wingdings 3"/>
              <a:buChar char=""/>
              <a:defRPr/>
            </a:pPr>
            <a:r>
              <a:rPr lang="tr-TR" dirty="0" smtClean="0"/>
              <a:t>Portatif aspiratörler ambulansta kullanılabilecek şekilde tasarlanmış kesintisiz güç kaynağı ile çalışabilen dakikada 10-20 litre kan ya da sıvı emebilen 2 litrelik toplama kavanozuna sahip oldukça hafif taşıma kolaylığı veren cihazlardır.</a:t>
            </a:r>
            <a:endParaRPr lang="tr-TR" dirty="0"/>
          </a:p>
        </p:txBody>
      </p:sp>
      <p:pic>
        <p:nvPicPr>
          <p:cNvPr id="37890" name="Picture 2" descr="Sabit Vakum ve Portatif Aspiratör ile ilgili görsel sonucu"/>
          <p:cNvPicPr>
            <a:picLocks noChangeAspect="1" noChangeArrowheads="1"/>
          </p:cNvPicPr>
          <p:nvPr/>
        </p:nvPicPr>
        <p:blipFill>
          <a:blip r:embed="rId2"/>
          <a:srcRect/>
          <a:stretch>
            <a:fillRect/>
          </a:stretch>
        </p:blipFill>
        <p:spPr bwMode="auto">
          <a:xfrm>
            <a:off x="971550" y="2997200"/>
            <a:ext cx="6696075" cy="3024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Başlık"/>
          <p:cNvSpPr>
            <a:spLocks noGrp="1"/>
          </p:cNvSpPr>
          <p:nvPr>
            <p:ph type="title"/>
          </p:nvPr>
        </p:nvSpPr>
        <p:spPr/>
        <p:txBody>
          <a:bodyPr/>
          <a:lstStyle/>
          <a:p>
            <a:r>
              <a:rPr lang="tr-TR" sz="4800" smtClean="0">
                <a:latin typeface="Comic Sans MS" pitchFamily="66" charset="0"/>
              </a:rPr>
              <a:t>Transport Ventilatör Cihazı</a:t>
            </a:r>
          </a:p>
        </p:txBody>
      </p:sp>
      <p:sp>
        <p:nvSpPr>
          <p:cNvPr id="3" name="2 İçerik Yer Tutucusu"/>
          <p:cNvSpPr>
            <a:spLocks noGrp="1"/>
          </p:cNvSpPr>
          <p:nvPr>
            <p:ph sz="quarter" idx="1"/>
          </p:nvPr>
        </p:nvSpPr>
        <p:spPr>
          <a:xfrm>
            <a:off x="395288" y="1628775"/>
            <a:ext cx="8229600" cy="2425700"/>
          </a:xfrm>
          <a:solidFill>
            <a:schemeClr val="accent5">
              <a:lumMod val="60000"/>
              <a:lumOff val="40000"/>
            </a:schemeClr>
          </a:solidFill>
          <a:ln w="76200">
            <a:solidFill>
              <a:schemeClr val="tx1"/>
            </a:solidFill>
          </a:ln>
        </p:spPr>
        <p:txBody>
          <a:bodyPr>
            <a:normAutofit lnSpcReduction="10000"/>
          </a:bodyPr>
          <a:lstStyle/>
          <a:p>
            <a:pPr marL="274320" indent="-274320" fontAlgn="auto">
              <a:spcAft>
                <a:spcPts val="0"/>
              </a:spcAft>
              <a:buFont typeface="Wingdings 3"/>
              <a:buChar char=""/>
              <a:defRPr/>
            </a:pPr>
            <a:r>
              <a:rPr lang="tr-TR" dirty="0" smtClean="0">
                <a:latin typeface="Comic Sans MS" pitchFamily="66" charset="0"/>
              </a:rPr>
              <a:t>Acil yardım ve yoğun bakım ambulanslarında birer adet transport </a:t>
            </a:r>
            <a:r>
              <a:rPr lang="tr-TR" dirty="0" err="1" smtClean="0">
                <a:latin typeface="Comic Sans MS" pitchFamily="66" charset="0"/>
              </a:rPr>
              <a:t>ventilatör</a:t>
            </a:r>
            <a:r>
              <a:rPr lang="tr-TR" dirty="0" smtClean="0">
                <a:latin typeface="Comic Sans MS" pitchFamily="66" charset="0"/>
              </a:rPr>
              <a:t> cihazı bulunur, erişkin pediatrik kullanıma uygun basınca ayarlanabilir.Solunumu olmayan,solunum için çaba harcayan hastalarda,solunum desteklemek amacıyla kullanılır</a:t>
            </a:r>
            <a:r>
              <a:rPr lang="tr-TR" dirty="0" smtClean="0"/>
              <a:t>.</a:t>
            </a:r>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Başlık"/>
          <p:cNvSpPr>
            <a:spLocks noGrp="1"/>
          </p:cNvSpPr>
          <p:nvPr>
            <p:ph type="title"/>
          </p:nvPr>
        </p:nvSpPr>
        <p:spPr/>
        <p:txBody>
          <a:bodyPr/>
          <a:lstStyle/>
          <a:p>
            <a:endParaRPr lang="tr-TR" smtClean="0"/>
          </a:p>
        </p:txBody>
      </p:sp>
      <p:sp>
        <p:nvSpPr>
          <p:cNvPr id="39938" name="2 İçerik Yer Tutucusu"/>
          <p:cNvSpPr>
            <a:spLocks noGrp="1"/>
          </p:cNvSpPr>
          <p:nvPr>
            <p:ph sz="quarter" idx="1"/>
          </p:nvPr>
        </p:nvSpPr>
        <p:spPr>
          <a:xfrm>
            <a:off x="457200" y="1219200"/>
            <a:ext cx="8229600" cy="4937125"/>
          </a:xfrm>
        </p:spPr>
        <p:txBody>
          <a:bodyPr/>
          <a:lstStyle/>
          <a:p>
            <a:endParaRPr lang="tr-TR" smtClean="0"/>
          </a:p>
        </p:txBody>
      </p:sp>
      <p:pic>
        <p:nvPicPr>
          <p:cNvPr id="39939" name="Picture 2" descr="transport ventilatör cihazı ile ilgili görsel sonucu"/>
          <p:cNvPicPr>
            <a:picLocks noChangeAspect="1" noChangeArrowheads="1"/>
          </p:cNvPicPr>
          <p:nvPr/>
        </p:nvPicPr>
        <p:blipFill>
          <a:blip r:embed="rId2"/>
          <a:srcRect/>
          <a:stretch>
            <a:fillRect/>
          </a:stretch>
        </p:blipFill>
        <p:spPr bwMode="auto">
          <a:xfrm>
            <a:off x="0" y="260350"/>
            <a:ext cx="10548938" cy="882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Başlık"/>
          <p:cNvSpPr>
            <a:spLocks noGrp="1"/>
          </p:cNvSpPr>
          <p:nvPr>
            <p:ph type="title"/>
          </p:nvPr>
        </p:nvSpPr>
        <p:spPr/>
        <p:txBody>
          <a:bodyPr/>
          <a:lstStyle/>
          <a:p>
            <a:r>
              <a:rPr lang="tr-TR" sz="5400" smtClean="0">
                <a:solidFill>
                  <a:srgbClr val="00B0F0"/>
                </a:solidFill>
                <a:latin typeface="Comic Sans MS" pitchFamily="66" charset="0"/>
              </a:rPr>
              <a:t>DEFİBRİLATÖR</a:t>
            </a:r>
          </a:p>
        </p:txBody>
      </p:sp>
      <p:sp>
        <p:nvSpPr>
          <p:cNvPr id="41986" name="2 İçerik Yer Tutucusu"/>
          <p:cNvSpPr>
            <a:spLocks noGrp="1"/>
          </p:cNvSpPr>
          <p:nvPr>
            <p:ph sz="quarter" idx="1"/>
          </p:nvPr>
        </p:nvSpPr>
        <p:spPr>
          <a:xfrm>
            <a:off x="457200" y="1219200"/>
            <a:ext cx="8229600" cy="4937125"/>
          </a:xfrm>
        </p:spPr>
        <p:txBody>
          <a:bodyPr/>
          <a:lstStyle/>
          <a:p>
            <a:r>
              <a:rPr lang="tr-TR" smtClean="0"/>
              <a:t>Kalbin normal dışı hızlı atımını durdurarak tekrar normal kalp ritmine dönmesini sağlayan sağlık cihazına defibrilatör denir.Bir diğer adı da kalp elektroşok aletidir</a:t>
            </a:r>
          </a:p>
        </p:txBody>
      </p:sp>
      <p:pic>
        <p:nvPicPr>
          <p:cNvPr id="41987" name="Picture 4" descr="primedic defibrilatör ile ilgili görsel sonucu"/>
          <p:cNvPicPr>
            <a:picLocks noChangeAspect="1" noChangeArrowheads="1"/>
          </p:cNvPicPr>
          <p:nvPr/>
        </p:nvPicPr>
        <p:blipFill>
          <a:blip r:embed="rId2"/>
          <a:srcRect/>
          <a:stretch>
            <a:fillRect/>
          </a:stretch>
        </p:blipFill>
        <p:spPr bwMode="auto">
          <a:xfrm>
            <a:off x="468313" y="1989138"/>
            <a:ext cx="7416800" cy="516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Başlık"/>
          <p:cNvSpPr>
            <a:spLocks noGrp="1"/>
          </p:cNvSpPr>
          <p:nvPr>
            <p:ph type="title"/>
          </p:nvPr>
        </p:nvSpPr>
        <p:spPr>
          <a:xfrm>
            <a:off x="457200" y="152400"/>
            <a:ext cx="6994525" cy="990600"/>
          </a:xfrm>
          <a:ln w="76200">
            <a:solidFill>
              <a:srgbClr val="C00000"/>
            </a:solidFill>
          </a:ln>
        </p:spPr>
        <p:txBody>
          <a:bodyPr/>
          <a:lstStyle/>
          <a:p>
            <a:r>
              <a:rPr lang="tr-TR" sz="4800" b="1" smtClean="0">
                <a:solidFill>
                  <a:srgbClr val="C00000"/>
                </a:solidFill>
                <a:latin typeface="Comic Sans MS" pitchFamily="66" charset="0"/>
              </a:rPr>
              <a:t>Hava Yolu Ekipmanları</a:t>
            </a:r>
          </a:p>
        </p:txBody>
      </p:sp>
      <p:sp>
        <p:nvSpPr>
          <p:cNvPr id="43010" name="2 İçerik Yer Tutucusu"/>
          <p:cNvSpPr>
            <a:spLocks noGrp="1"/>
          </p:cNvSpPr>
          <p:nvPr>
            <p:ph sz="quarter" idx="1"/>
          </p:nvPr>
        </p:nvSpPr>
        <p:spPr>
          <a:xfrm>
            <a:off x="457200" y="1219200"/>
            <a:ext cx="8229600" cy="4937125"/>
          </a:xfrm>
        </p:spPr>
        <p:txBody>
          <a:bodyPr/>
          <a:lstStyle/>
          <a:p>
            <a:r>
              <a:rPr lang="tr-TR" smtClean="0"/>
              <a:t>Balon valf maske seti,</a:t>
            </a:r>
          </a:p>
          <a:p>
            <a:r>
              <a:rPr lang="tr-TR" smtClean="0"/>
              <a:t>laringoskop seti</a:t>
            </a:r>
          </a:p>
          <a:p>
            <a:r>
              <a:rPr lang="tr-TR" smtClean="0"/>
              <a:t>entübasyon tüpleri</a:t>
            </a:r>
          </a:p>
          <a:p>
            <a:r>
              <a:rPr lang="tr-TR" smtClean="0"/>
              <a:t>havayolu tüpü(airway) </a:t>
            </a:r>
          </a:p>
          <a:p>
            <a:r>
              <a:rPr lang="tr-TR" smtClean="0"/>
              <a:t>oro/nazofaringeal kanüller  hava yolu ekipmanları olarak kullanılır.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Başlık"/>
          <p:cNvSpPr>
            <a:spLocks noGrp="1"/>
          </p:cNvSpPr>
          <p:nvPr>
            <p:ph type="title"/>
          </p:nvPr>
        </p:nvSpPr>
        <p:spPr/>
        <p:txBody>
          <a:bodyPr/>
          <a:lstStyle/>
          <a:p>
            <a:r>
              <a:rPr lang="tr-TR" sz="4800" b="1" smtClean="0">
                <a:solidFill>
                  <a:srgbClr val="90330A"/>
                </a:solidFill>
                <a:latin typeface="Comic Sans MS" pitchFamily="66" charset="0"/>
              </a:rPr>
              <a:t>Balon Valf Maske (BVM)</a:t>
            </a:r>
          </a:p>
        </p:txBody>
      </p:sp>
      <p:sp>
        <p:nvSpPr>
          <p:cNvPr id="3" name="2 İçerik Yer Tutucusu"/>
          <p:cNvSpPr>
            <a:spLocks noGrp="1"/>
          </p:cNvSpPr>
          <p:nvPr>
            <p:ph sz="quarter" idx="1"/>
          </p:nvPr>
        </p:nvSpPr>
        <p:spPr>
          <a:xfrm>
            <a:off x="457200" y="1219200"/>
            <a:ext cx="8362950" cy="3433763"/>
          </a:xfrm>
          <a:solidFill>
            <a:schemeClr val="tx2">
              <a:lumMod val="20000"/>
              <a:lumOff val="80000"/>
            </a:schemeClr>
          </a:solidFill>
          <a:ln w="76200">
            <a:solidFill>
              <a:srgbClr val="C00000"/>
            </a:solidFill>
          </a:ln>
        </p:spPr>
        <p:txBody>
          <a:bodyPr>
            <a:normAutofit fontScale="47500" lnSpcReduction="20000"/>
          </a:bodyPr>
          <a:lstStyle/>
          <a:p>
            <a:pPr marL="274320" indent="-274320" fontAlgn="auto">
              <a:spcAft>
                <a:spcPts val="0"/>
              </a:spcAft>
              <a:buFont typeface="Wingdings 3"/>
              <a:buChar char=""/>
              <a:defRPr/>
            </a:pPr>
            <a:endParaRPr lang="tr-TR" sz="4600" dirty="0" smtClean="0">
              <a:latin typeface="Comic Sans MS" pitchFamily="66" charset="0"/>
            </a:endParaRPr>
          </a:p>
          <a:p>
            <a:pPr marL="274320" indent="-274320" fontAlgn="auto">
              <a:spcAft>
                <a:spcPts val="0"/>
              </a:spcAft>
              <a:buFont typeface="Wingdings 3"/>
              <a:buChar char=""/>
              <a:defRPr/>
            </a:pPr>
            <a:r>
              <a:rPr lang="tr-TR" sz="4600" dirty="0" smtClean="0">
                <a:latin typeface="Comic Sans MS" pitchFamily="66" charset="0"/>
              </a:rPr>
              <a:t>Solunumu durmuş olan hasta/yaralılara kuvvetle hava vermek için kullanılırken ,  solunumu yetersiz  hastalarda solunumu desteklemek amacıyla kullanılır. Bir maske ve balon şeklindeki </a:t>
            </a:r>
            <a:r>
              <a:rPr lang="tr-TR" sz="4600" dirty="0" err="1" smtClean="0">
                <a:latin typeface="Comic Sans MS" pitchFamily="66" charset="0"/>
              </a:rPr>
              <a:t>ambudan</a:t>
            </a:r>
            <a:r>
              <a:rPr lang="tr-TR" sz="4600" dirty="0" smtClean="0">
                <a:latin typeface="Comic Sans MS" pitchFamily="66" charset="0"/>
              </a:rPr>
              <a:t> oluşur. </a:t>
            </a:r>
            <a:br>
              <a:rPr lang="tr-TR" sz="4600" dirty="0" smtClean="0">
                <a:latin typeface="Comic Sans MS" pitchFamily="66" charset="0"/>
              </a:rPr>
            </a:br>
            <a:r>
              <a:rPr lang="tr-TR" sz="4600" dirty="0" smtClean="0">
                <a:latin typeface="Comic Sans MS" pitchFamily="66" charset="0"/>
              </a:rPr>
              <a:t/>
            </a:r>
            <a:br>
              <a:rPr lang="tr-TR" sz="4600" dirty="0" smtClean="0">
                <a:latin typeface="Comic Sans MS" pitchFamily="66" charset="0"/>
              </a:rPr>
            </a:br>
            <a:r>
              <a:rPr lang="tr-TR" sz="4600" dirty="0" smtClean="0">
                <a:latin typeface="Comic Sans MS" pitchFamily="66" charset="0"/>
              </a:rPr>
              <a:t>Ayrıca ilave oksijen uygulamak için bir bağlantı yeri ve rezervuarı bulunur. Balon valf maske ile en etkili solutma yöntemi, </a:t>
            </a:r>
            <a:r>
              <a:rPr lang="tr-TR" sz="4600" dirty="0" err="1" smtClean="0">
                <a:latin typeface="Comic Sans MS" pitchFamily="66" charset="0"/>
              </a:rPr>
              <a:t>trakeal</a:t>
            </a:r>
            <a:r>
              <a:rPr lang="tr-TR" sz="4600" dirty="0" smtClean="0">
                <a:latin typeface="Comic Sans MS" pitchFamily="66" charset="0"/>
              </a:rPr>
              <a:t> tüp yoluna takılarak yapılır. </a:t>
            </a: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Başlık"/>
          <p:cNvSpPr>
            <a:spLocks noGrp="1"/>
          </p:cNvSpPr>
          <p:nvPr>
            <p:ph type="title"/>
          </p:nvPr>
        </p:nvSpPr>
        <p:spPr/>
        <p:txBody>
          <a:bodyPr/>
          <a:lstStyle/>
          <a:p>
            <a:endParaRPr lang="tr-TR" smtClean="0"/>
          </a:p>
        </p:txBody>
      </p:sp>
      <p:sp>
        <p:nvSpPr>
          <p:cNvPr id="45058" name="2 İçerik Yer Tutucusu"/>
          <p:cNvSpPr>
            <a:spLocks noGrp="1"/>
          </p:cNvSpPr>
          <p:nvPr>
            <p:ph sz="quarter" idx="1"/>
          </p:nvPr>
        </p:nvSpPr>
        <p:spPr>
          <a:xfrm>
            <a:off x="457200" y="1219200"/>
            <a:ext cx="8229600" cy="4937125"/>
          </a:xfrm>
        </p:spPr>
        <p:txBody>
          <a:bodyPr/>
          <a:lstStyle/>
          <a:p>
            <a:endParaRPr lang="tr-TR" smtClean="0"/>
          </a:p>
        </p:txBody>
      </p:sp>
      <p:pic>
        <p:nvPicPr>
          <p:cNvPr id="45059" name="Picture 2" descr="balon valf maske nedir ile ilgili görsel sonucu"/>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fontAlgn="auto">
              <a:spcAft>
                <a:spcPts val="0"/>
              </a:spcAft>
              <a:defRPr/>
            </a:pPr>
            <a:r>
              <a:rPr lang="tr-TR" sz="6000" dirty="0" err="1" smtClean="0">
                <a:solidFill>
                  <a:schemeClr val="bg2">
                    <a:lumMod val="50000"/>
                  </a:schemeClr>
                </a:solidFill>
                <a:latin typeface="Comic Sans MS" pitchFamily="66" charset="0"/>
              </a:rPr>
              <a:t>Laringoskop</a:t>
            </a:r>
            <a:endParaRPr lang="tr-TR" sz="6000" dirty="0">
              <a:solidFill>
                <a:schemeClr val="bg2">
                  <a:lumMod val="50000"/>
                </a:schemeClr>
              </a:solidFill>
              <a:latin typeface="Comic Sans MS" pitchFamily="66" charset="0"/>
            </a:endParaRPr>
          </a:p>
        </p:txBody>
      </p:sp>
      <p:sp>
        <p:nvSpPr>
          <p:cNvPr id="3" name="2 İçerik Yer Tutucusu"/>
          <p:cNvSpPr>
            <a:spLocks noGrp="1"/>
          </p:cNvSpPr>
          <p:nvPr>
            <p:ph sz="quarter" idx="1"/>
          </p:nvPr>
        </p:nvSpPr>
        <p:spPr>
          <a:xfrm>
            <a:off x="457200" y="1219200"/>
            <a:ext cx="8507413" cy="2065338"/>
          </a:xfrm>
          <a:ln w="76200">
            <a:solidFill>
              <a:schemeClr val="tx1"/>
            </a:solidFill>
          </a:ln>
        </p:spPr>
        <p:txBody>
          <a:bodyPr>
            <a:normAutofit fontScale="55000" lnSpcReduction="20000"/>
          </a:bodyPr>
          <a:lstStyle/>
          <a:p>
            <a:pPr marL="274320" indent="-274320" fontAlgn="auto">
              <a:spcAft>
                <a:spcPts val="0"/>
              </a:spcAft>
              <a:buFont typeface="Wingdings 3"/>
              <a:buChar char=""/>
              <a:defRPr/>
            </a:pPr>
            <a:endParaRPr lang="tr-TR" sz="2800" dirty="0" smtClean="0">
              <a:latin typeface="Comic Sans MS" pitchFamily="66" charset="0"/>
            </a:endParaRPr>
          </a:p>
          <a:p>
            <a:pPr marL="274320" indent="-274320" fontAlgn="auto">
              <a:spcAft>
                <a:spcPts val="0"/>
              </a:spcAft>
              <a:buFont typeface="Wingdings 3"/>
              <a:buChar char=""/>
              <a:defRPr/>
            </a:pPr>
            <a:r>
              <a:rPr lang="tr-TR" sz="3800" dirty="0" err="1" smtClean="0">
                <a:latin typeface="Comic Sans MS" pitchFamily="66" charset="0"/>
              </a:rPr>
              <a:t>Laringoskop</a:t>
            </a:r>
            <a:r>
              <a:rPr lang="tr-TR" sz="3800" dirty="0" smtClean="0">
                <a:latin typeface="Comic Sans MS" pitchFamily="66" charset="0"/>
              </a:rPr>
              <a:t> </a:t>
            </a:r>
            <a:r>
              <a:rPr lang="tr-TR" sz="3800" dirty="0" err="1" smtClean="0">
                <a:latin typeface="Comic Sans MS" pitchFamily="66" charset="0"/>
              </a:rPr>
              <a:t>entübasyon</a:t>
            </a:r>
            <a:r>
              <a:rPr lang="tr-TR" sz="3800" dirty="0" smtClean="0">
                <a:latin typeface="Comic Sans MS" pitchFamily="66" charset="0"/>
              </a:rPr>
              <a:t> için kullanılan bir alettir ve iki kısımdan oluşur, </a:t>
            </a:r>
            <a:r>
              <a:rPr lang="tr-TR" sz="3800" dirty="0" err="1" smtClean="0">
                <a:latin typeface="Comic Sans MS" pitchFamily="66" charset="0"/>
              </a:rPr>
              <a:t>handle</a:t>
            </a:r>
            <a:r>
              <a:rPr lang="tr-TR" sz="3800" dirty="0" smtClean="0">
                <a:latin typeface="Comic Sans MS" pitchFamily="66" charset="0"/>
              </a:rPr>
              <a:t>(sap) ve </a:t>
            </a:r>
            <a:r>
              <a:rPr lang="tr-TR" sz="3800" dirty="0" err="1" smtClean="0">
                <a:latin typeface="Comic Sans MS" pitchFamily="66" charset="0"/>
              </a:rPr>
              <a:t>blade</a:t>
            </a:r>
            <a:r>
              <a:rPr lang="tr-TR" sz="3800" dirty="0" smtClean="0">
                <a:latin typeface="Comic Sans MS" pitchFamily="66" charset="0"/>
              </a:rPr>
              <a:t>(bıçak). </a:t>
            </a:r>
            <a:r>
              <a:rPr lang="tr-TR" sz="3800" dirty="0" err="1" smtClean="0">
                <a:latin typeface="Comic Sans MS" pitchFamily="66" charset="0"/>
              </a:rPr>
              <a:t>Blade</a:t>
            </a:r>
            <a:r>
              <a:rPr lang="tr-TR" sz="3800" dirty="0" smtClean="0">
                <a:latin typeface="Comic Sans MS" pitchFamily="66" charset="0"/>
              </a:rPr>
              <a:t> </a:t>
            </a:r>
            <a:r>
              <a:rPr lang="tr-TR" sz="3800" dirty="0" err="1" smtClean="0">
                <a:latin typeface="Comic Sans MS" pitchFamily="66" charset="0"/>
              </a:rPr>
              <a:t>handle</a:t>
            </a:r>
            <a:r>
              <a:rPr lang="tr-TR" sz="3800" dirty="0" smtClean="0">
                <a:latin typeface="Comic Sans MS" pitchFamily="66" charset="0"/>
              </a:rPr>
              <a:t> kısmına takılıp çıkarılabilir. </a:t>
            </a:r>
            <a:r>
              <a:rPr lang="tr-TR" sz="3800" dirty="0" err="1" smtClean="0">
                <a:latin typeface="Comic Sans MS" pitchFamily="66" charset="0"/>
              </a:rPr>
              <a:t>Handle</a:t>
            </a:r>
            <a:r>
              <a:rPr lang="tr-TR" sz="3800" dirty="0" smtClean="0">
                <a:latin typeface="Comic Sans MS" pitchFamily="66" charset="0"/>
              </a:rPr>
              <a:t> kısmından tutulur ve bu kısım sabittir, </a:t>
            </a:r>
            <a:r>
              <a:rPr lang="tr-TR" sz="3800" dirty="0" err="1" smtClean="0">
                <a:latin typeface="Comic Sans MS" pitchFamily="66" charset="0"/>
              </a:rPr>
              <a:t>blade</a:t>
            </a:r>
            <a:r>
              <a:rPr lang="tr-TR" sz="3800" dirty="0" smtClean="0">
                <a:latin typeface="Comic Sans MS" pitchFamily="66" charset="0"/>
              </a:rPr>
              <a:t> kısmı farklı boyut ve şekillerde olur, hastaya uygun olan </a:t>
            </a:r>
            <a:r>
              <a:rPr lang="tr-TR" sz="3800" dirty="0" err="1" smtClean="0">
                <a:latin typeface="Comic Sans MS" pitchFamily="66" charset="0"/>
              </a:rPr>
              <a:t>blade</a:t>
            </a:r>
            <a:r>
              <a:rPr lang="tr-TR" sz="3800" dirty="0" smtClean="0">
                <a:latin typeface="Comic Sans MS" pitchFamily="66" charset="0"/>
              </a:rPr>
              <a:t> kullanılarak, </a:t>
            </a:r>
            <a:r>
              <a:rPr lang="tr-TR" sz="3800" dirty="0" err="1" smtClean="0">
                <a:latin typeface="Comic Sans MS" pitchFamily="66" charset="0"/>
              </a:rPr>
              <a:t>entübe</a:t>
            </a:r>
            <a:r>
              <a:rPr lang="tr-TR" sz="3800" dirty="0" smtClean="0">
                <a:latin typeface="Comic Sans MS" pitchFamily="66" charset="0"/>
              </a:rPr>
              <a:t> edilir</a:t>
            </a:r>
            <a:r>
              <a:rPr lang="tr-TR" sz="3800" dirty="0" smtClean="0"/>
              <a:t/>
            </a:r>
            <a:br>
              <a:rPr lang="tr-TR" sz="3800" dirty="0" smtClean="0"/>
            </a:br>
            <a:r>
              <a:rPr lang="tr-TR" dirty="0" smtClean="0"/>
              <a:t/>
            </a:r>
            <a:br>
              <a:rPr lang="tr-TR" dirty="0" smtClean="0"/>
            </a:br>
            <a:endParaRPr lang="tr-TR" dirty="0"/>
          </a:p>
        </p:txBody>
      </p:sp>
      <p:pic>
        <p:nvPicPr>
          <p:cNvPr id="46083" name="Picture 2" descr="http://www.tiplopedi.com/images/thumb/c/cd/Laringoskop_handle_ve_4_blade.jpeg/300px-Laringoskop_handle_ve_4_blade.jpeg"/>
          <p:cNvPicPr>
            <a:picLocks noChangeAspect="1" noChangeArrowheads="1"/>
          </p:cNvPicPr>
          <p:nvPr/>
        </p:nvPicPr>
        <p:blipFill>
          <a:blip r:embed="rId2"/>
          <a:srcRect/>
          <a:stretch>
            <a:fillRect/>
          </a:stretch>
        </p:blipFill>
        <p:spPr bwMode="auto">
          <a:xfrm>
            <a:off x="468313" y="3429000"/>
            <a:ext cx="3959225" cy="316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2 İçerik Yer Tutucusu"/>
          <p:cNvSpPr>
            <a:spLocks noGrp="1"/>
          </p:cNvSpPr>
          <p:nvPr>
            <p:ph sz="quarter" idx="1"/>
          </p:nvPr>
        </p:nvSpPr>
        <p:spPr>
          <a:xfrm>
            <a:off x="395288" y="1196975"/>
            <a:ext cx="8229600" cy="4937125"/>
          </a:xfrm>
          <a:ln w="76200">
            <a:solidFill>
              <a:srgbClr val="FF0000"/>
            </a:solidFill>
          </a:ln>
        </p:spPr>
        <p:txBody>
          <a:bodyPr/>
          <a:lstStyle/>
          <a:p>
            <a:r>
              <a:rPr lang="tr-TR" sz="3200" smtClean="0">
                <a:latin typeface="Comic Sans MS" pitchFamily="66" charset="0"/>
              </a:rPr>
              <a:t>Ambulans içerisinde vakaya müdahale eden sağlık personeli her zaman risk altındadır. Ambulans içerisindeki malzemeler ani hareketlerle sağlık personeli üzerine düşerek yaralayabilir. Bu nedenle hasta kabinindeki tüm ekipman ve malzemeler güvenli ve sağlam bir şekilde monte edilir.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fontAlgn="auto">
              <a:spcAft>
                <a:spcPts val="0"/>
              </a:spcAft>
              <a:defRPr/>
            </a:pPr>
            <a:r>
              <a:rPr lang="tr-TR" b="1" dirty="0" smtClean="0"/>
              <a:t/>
            </a:r>
            <a:br>
              <a:rPr lang="tr-TR" b="1" dirty="0" smtClean="0"/>
            </a:br>
            <a:r>
              <a:rPr lang="tr-TR" sz="4900" b="1" dirty="0" err="1" smtClean="0">
                <a:solidFill>
                  <a:srgbClr val="3D5D4B"/>
                </a:solidFill>
              </a:rPr>
              <a:t>Entübasyon</a:t>
            </a:r>
            <a:r>
              <a:rPr lang="tr-TR" sz="4900" b="1" dirty="0" smtClean="0">
                <a:solidFill>
                  <a:srgbClr val="3D5D4B"/>
                </a:solidFill>
              </a:rPr>
              <a:t> Tüpü </a:t>
            </a:r>
            <a:endParaRPr lang="tr-TR" sz="4900" dirty="0">
              <a:solidFill>
                <a:srgbClr val="3D5D4B"/>
              </a:solidFill>
            </a:endParaRPr>
          </a:p>
        </p:txBody>
      </p:sp>
      <p:sp>
        <p:nvSpPr>
          <p:cNvPr id="47106" name="2 İçerik Yer Tutucusu"/>
          <p:cNvSpPr>
            <a:spLocks noGrp="1"/>
          </p:cNvSpPr>
          <p:nvPr>
            <p:ph sz="quarter" idx="1"/>
          </p:nvPr>
        </p:nvSpPr>
        <p:spPr>
          <a:xfrm>
            <a:off x="457200" y="1219200"/>
            <a:ext cx="8229600" cy="2281238"/>
          </a:xfrm>
          <a:ln w="57150">
            <a:solidFill>
              <a:schemeClr val="tx1"/>
            </a:solidFill>
          </a:ln>
        </p:spPr>
        <p:txBody>
          <a:bodyPr/>
          <a:lstStyle/>
          <a:p>
            <a:r>
              <a:rPr lang="tr-TR" sz="2800" smtClean="0"/>
              <a:t>  Entübasyon işleminde kullanılan tüpe entübasyon tüpü denilmektedir. Bu tüpün genişliği ve uzunluğu önemlidir. Hastaya uygun olan en geniş tüpün seçilmesi gerekir. Yetişkinlerde kaf denilen balon gibi şişirilen bir yapısı olan entübasyon tüpü tercih edilir. </a:t>
            </a:r>
          </a:p>
        </p:txBody>
      </p:sp>
      <p:pic>
        <p:nvPicPr>
          <p:cNvPr id="47107" name="Picture 2" descr="https://2.bp.blogspot.com/-Ru4ZvUCoR4w/WaaDvK8P1mI/AAAAAAAABb4/BY5Wuou5AwQyXR1PpH4YjaOhwYnQ4WG8gCLcBGAs/s640/ENT%25C3%259CBASYON.jpg"/>
          <p:cNvPicPr>
            <a:picLocks noChangeAspect="1" noChangeArrowheads="1"/>
          </p:cNvPicPr>
          <p:nvPr/>
        </p:nvPicPr>
        <p:blipFill>
          <a:blip r:embed="rId2"/>
          <a:srcRect/>
          <a:stretch>
            <a:fillRect/>
          </a:stretch>
        </p:blipFill>
        <p:spPr bwMode="auto">
          <a:xfrm>
            <a:off x="395288" y="3644900"/>
            <a:ext cx="8353425"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Başlık"/>
          <p:cNvSpPr>
            <a:spLocks noGrp="1"/>
          </p:cNvSpPr>
          <p:nvPr>
            <p:ph type="title"/>
          </p:nvPr>
        </p:nvSpPr>
        <p:spPr/>
        <p:txBody>
          <a:bodyPr/>
          <a:lstStyle/>
          <a:p>
            <a:r>
              <a:rPr lang="tr-TR" sz="6000" b="1" i="1" smtClean="0">
                <a:solidFill>
                  <a:srgbClr val="FF0000"/>
                </a:solidFill>
              </a:rPr>
              <a:t>Airway</a:t>
            </a:r>
            <a:endParaRPr lang="tr-TR" sz="6000" b="1" smtClean="0">
              <a:solidFill>
                <a:srgbClr val="FF0000"/>
              </a:solidFill>
            </a:endParaRPr>
          </a:p>
        </p:txBody>
      </p:sp>
      <p:sp>
        <p:nvSpPr>
          <p:cNvPr id="48130" name="2 İçerik Yer Tutucusu"/>
          <p:cNvSpPr>
            <a:spLocks noGrp="1"/>
          </p:cNvSpPr>
          <p:nvPr>
            <p:ph sz="quarter" idx="1"/>
          </p:nvPr>
        </p:nvSpPr>
        <p:spPr>
          <a:xfrm>
            <a:off x="457200" y="1219200"/>
            <a:ext cx="8229600" cy="2570163"/>
          </a:xfrm>
          <a:ln w="57150">
            <a:solidFill>
              <a:schemeClr val="tx1"/>
            </a:solidFill>
          </a:ln>
        </p:spPr>
        <p:txBody>
          <a:bodyPr/>
          <a:lstStyle/>
          <a:p>
            <a:r>
              <a:rPr lang="tr-TR" sz="2800" i="1" smtClean="0"/>
              <a:t>Airway</a:t>
            </a:r>
            <a:r>
              <a:rPr lang="tr-TR" sz="2800" smtClean="0"/>
              <a:t> öğürme refleksi veya bilinci olmayan kişilerde kullanılır. Ayrıca entübasyon işleminden sonra hastanın bilinci yerine geldiğinde, entübasyon tüpünü ısırmaması için </a:t>
            </a:r>
            <a:r>
              <a:rPr lang="tr-TR" sz="2800" b="1" smtClean="0"/>
              <a:t>airway</a:t>
            </a:r>
            <a:r>
              <a:rPr lang="tr-TR" sz="2800" smtClean="0"/>
              <a:t> kullanılması tavsiye edilmektedir. Genellikle acil durumlarda kullanılan bir üründür.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1 Başlık"/>
          <p:cNvSpPr>
            <a:spLocks noGrp="1"/>
          </p:cNvSpPr>
          <p:nvPr>
            <p:ph type="title"/>
          </p:nvPr>
        </p:nvSpPr>
        <p:spPr>
          <a:xfrm>
            <a:off x="250825" y="2708275"/>
            <a:ext cx="8229600" cy="990600"/>
          </a:xfrm>
        </p:spPr>
        <p:txBody>
          <a:bodyPr/>
          <a:lstStyle/>
          <a:p>
            <a:r>
              <a:rPr lang="tr-TR" sz="3600" smtClean="0">
                <a:solidFill>
                  <a:srgbClr val="FF0000"/>
                </a:solidFill>
                <a:latin typeface="Comic Sans MS" pitchFamily="66" charset="0"/>
              </a:rPr>
              <a:t>AMBULANSTA KULLANILAN İLAÇ VE SERUMLAR</a:t>
            </a:r>
          </a:p>
        </p:txBody>
      </p:sp>
      <p:sp>
        <p:nvSpPr>
          <p:cNvPr id="50178" name="2 İçerik Yer Tutucusu"/>
          <p:cNvSpPr>
            <a:spLocks noGrp="1"/>
          </p:cNvSpPr>
          <p:nvPr>
            <p:ph sz="quarter" idx="1"/>
          </p:nvPr>
        </p:nvSpPr>
        <p:spPr>
          <a:xfrm>
            <a:off x="468313" y="1484313"/>
            <a:ext cx="8229600" cy="4938712"/>
          </a:xfrm>
        </p:spPr>
        <p:txBody>
          <a:bodyPr/>
          <a:lstStyle/>
          <a:p>
            <a:pPr>
              <a:buFont typeface="Wingdings 3" pitchFamily="18" charset="2"/>
              <a:buNone/>
            </a:pPr>
            <a:endParaRPr lang="tr-TR"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normAutofit fontScale="90000"/>
          </a:bodyPr>
          <a:lstStyle/>
          <a:p>
            <a:pPr fontAlgn="auto">
              <a:spcAft>
                <a:spcPts val="0"/>
              </a:spcAft>
              <a:defRPr/>
            </a:pPr>
            <a:r>
              <a:rPr lang="tr-TR" b="1" dirty="0" smtClean="0">
                <a:solidFill>
                  <a:srgbClr val="FF0000"/>
                </a:solidFill>
                <a:latin typeface="Comic Sans MS" pitchFamily="66" charset="0"/>
              </a:rPr>
              <a:t>AMBULANSTA BULUNAN İLAÇLAR VE SERUMLAR</a:t>
            </a:r>
            <a:endParaRPr lang="tr-TR" b="1" dirty="0">
              <a:solidFill>
                <a:srgbClr val="FF0000"/>
              </a:solidFill>
              <a:latin typeface="Comic Sans MS" pitchFamily="66" charset="0"/>
            </a:endParaRPr>
          </a:p>
        </p:txBody>
      </p:sp>
      <p:sp>
        <p:nvSpPr>
          <p:cNvPr id="51202" name="5 İçerik Yer Tutucusu"/>
          <p:cNvSpPr>
            <a:spLocks noGrp="1"/>
          </p:cNvSpPr>
          <p:nvPr>
            <p:ph sz="quarter" idx="1"/>
          </p:nvPr>
        </p:nvSpPr>
        <p:spPr>
          <a:xfrm>
            <a:off x="457200" y="1219200"/>
            <a:ext cx="8229600" cy="4937125"/>
          </a:xfrm>
        </p:spPr>
        <p:txBody>
          <a:bodyPr/>
          <a:lstStyle/>
          <a:p>
            <a:endParaRPr lang="tr-TR" smtClean="0"/>
          </a:p>
        </p:txBody>
      </p:sp>
      <p:pic>
        <p:nvPicPr>
          <p:cNvPr id="51203" name="Picture 2"/>
          <p:cNvPicPr>
            <a:picLocks noChangeAspect="1" noChangeArrowheads="1"/>
          </p:cNvPicPr>
          <p:nvPr/>
        </p:nvPicPr>
        <p:blipFill>
          <a:blip r:embed="rId2"/>
          <a:srcRect/>
          <a:stretch>
            <a:fillRect/>
          </a:stretch>
        </p:blipFill>
        <p:spPr bwMode="auto">
          <a:xfrm>
            <a:off x="-3276600" y="-2043113"/>
            <a:ext cx="16517938" cy="97631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Başlık"/>
          <p:cNvSpPr>
            <a:spLocks noGrp="1"/>
          </p:cNvSpPr>
          <p:nvPr>
            <p:ph type="title"/>
          </p:nvPr>
        </p:nvSpPr>
        <p:spPr/>
        <p:txBody>
          <a:bodyPr/>
          <a:lstStyle/>
          <a:p>
            <a:endParaRPr lang="tr-TR" smtClean="0"/>
          </a:p>
        </p:txBody>
      </p:sp>
      <p:sp>
        <p:nvSpPr>
          <p:cNvPr id="52226" name="2 İçerik Yer Tutucusu"/>
          <p:cNvSpPr>
            <a:spLocks noGrp="1"/>
          </p:cNvSpPr>
          <p:nvPr>
            <p:ph sz="quarter" idx="1"/>
          </p:nvPr>
        </p:nvSpPr>
        <p:spPr>
          <a:xfrm>
            <a:off x="457200" y="1219200"/>
            <a:ext cx="8229600" cy="4937125"/>
          </a:xfrm>
        </p:spPr>
        <p:txBody>
          <a:bodyPr/>
          <a:lstStyle/>
          <a:p>
            <a:endParaRPr lang="tr-TR" smtClean="0"/>
          </a:p>
        </p:txBody>
      </p:sp>
      <p:pic>
        <p:nvPicPr>
          <p:cNvPr id="52227" name="Picture 2"/>
          <p:cNvPicPr>
            <a:picLocks noChangeAspect="1" noChangeArrowheads="1"/>
          </p:cNvPicPr>
          <p:nvPr/>
        </p:nvPicPr>
        <p:blipFill>
          <a:blip r:embed="rId2"/>
          <a:srcRect/>
          <a:stretch>
            <a:fillRect/>
          </a:stretch>
        </p:blipFill>
        <p:spPr bwMode="auto">
          <a:xfrm>
            <a:off x="-4140200" y="-1900238"/>
            <a:ext cx="17238663" cy="97218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Başlık"/>
          <p:cNvSpPr>
            <a:spLocks noGrp="1"/>
          </p:cNvSpPr>
          <p:nvPr>
            <p:ph type="title"/>
          </p:nvPr>
        </p:nvSpPr>
        <p:spPr/>
        <p:txBody>
          <a:bodyPr/>
          <a:lstStyle/>
          <a:p>
            <a:endParaRPr lang="tr-TR" smtClean="0"/>
          </a:p>
        </p:txBody>
      </p:sp>
      <p:sp>
        <p:nvSpPr>
          <p:cNvPr id="53250" name="2 İçerik Yer Tutucusu"/>
          <p:cNvSpPr>
            <a:spLocks noGrp="1"/>
          </p:cNvSpPr>
          <p:nvPr>
            <p:ph sz="quarter" idx="1"/>
          </p:nvPr>
        </p:nvSpPr>
        <p:spPr>
          <a:xfrm>
            <a:off x="457200" y="1219200"/>
            <a:ext cx="8229600" cy="4937125"/>
          </a:xfrm>
        </p:spPr>
        <p:txBody>
          <a:bodyPr/>
          <a:lstStyle/>
          <a:p>
            <a:endParaRPr lang="tr-TR" smtClean="0"/>
          </a:p>
        </p:txBody>
      </p:sp>
      <p:pic>
        <p:nvPicPr>
          <p:cNvPr id="53251" name="Picture 2" descr="ambulansta bulunan ilaçlar ile ilgili görsel sonucu"/>
          <p:cNvPicPr>
            <a:picLocks noChangeAspect="1" noChangeArrowheads="1"/>
          </p:cNvPicPr>
          <p:nvPr/>
        </p:nvPicPr>
        <p:blipFill>
          <a:blip r:embed="rId2"/>
          <a:srcRect/>
          <a:stretch>
            <a:fillRect/>
          </a:stretch>
        </p:blipFill>
        <p:spPr bwMode="auto">
          <a:xfrm>
            <a:off x="0" y="-695325"/>
            <a:ext cx="9144000" cy="755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Başlık"/>
          <p:cNvSpPr>
            <a:spLocks noGrp="1"/>
          </p:cNvSpPr>
          <p:nvPr>
            <p:ph type="title"/>
          </p:nvPr>
        </p:nvSpPr>
        <p:spPr/>
        <p:txBody>
          <a:bodyPr/>
          <a:lstStyle/>
          <a:p>
            <a:r>
              <a:rPr lang="tr-TR" smtClean="0"/>
              <a:t>YANIK SETİ</a:t>
            </a:r>
          </a:p>
        </p:txBody>
      </p:sp>
      <p:sp>
        <p:nvSpPr>
          <p:cNvPr id="54274" name="2 İçerik Yer Tutucusu"/>
          <p:cNvSpPr>
            <a:spLocks noGrp="1"/>
          </p:cNvSpPr>
          <p:nvPr>
            <p:ph sz="quarter" idx="1"/>
          </p:nvPr>
        </p:nvSpPr>
        <p:spPr>
          <a:xfrm>
            <a:off x="457200" y="1219200"/>
            <a:ext cx="8229600" cy="4937125"/>
          </a:xfrm>
        </p:spPr>
        <p:txBody>
          <a:bodyPr/>
          <a:lstStyle/>
          <a:p>
            <a:r>
              <a:rPr lang="tr-TR" smtClean="0"/>
              <a:t>Yanık seti içerisinde, alüminyum yanık battaniyesi, yanık sargısı ve kompresler veya yanık jeli bulunur. Yanık seti içerisinde bulunan malzemeler, yanık dokunun enfeksiyon kapmasını önleyecek pansuman ve sargı bezleri içerir. Setin içerisinde ayrıca vücut ısısını koruyacak örtüler bulunur.</a:t>
            </a:r>
          </a:p>
        </p:txBody>
      </p:sp>
      <p:pic>
        <p:nvPicPr>
          <p:cNvPr id="54275" name="Picture 2" descr="ambulans yanık seti ile ilgili görsel sonucu"/>
          <p:cNvPicPr>
            <a:picLocks noChangeAspect="1" noChangeArrowheads="1"/>
          </p:cNvPicPr>
          <p:nvPr/>
        </p:nvPicPr>
        <p:blipFill>
          <a:blip r:embed="rId2"/>
          <a:srcRect/>
          <a:stretch>
            <a:fillRect/>
          </a:stretch>
        </p:blipFill>
        <p:spPr bwMode="auto">
          <a:xfrm>
            <a:off x="2484438" y="3789363"/>
            <a:ext cx="4464050" cy="3068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Başlık"/>
          <p:cNvSpPr>
            <a:spLocks noGrp="1"/>
          </p:cNvSpPr>
          <p:nvPr>
            <p:ph type="title"/>
          </p:nvPr>
        </p:nvSpPr>
        <p:spPr/>
        <p:txBody>
          <a:bodyPr/>
          <a:lstStyle/>
          <a:p>
            <a:r>
              <a:rPr lang="tr-TR" smtClean="0"/>
              <a:t>Acil Doğum Seti</a:t>
            </a:r>
          </a:p>
        </p:txBody>
      </p:sp>
      <p:sp>
        <p:nvSpPr>
          <p:cNvPr id="55298" name="2 İçerik Yer Tutucusu"/>
          <p:cNvSpPr>
            <a:spLocks noGrp="1"/>
          </p:cNvSpPr>
          <p:nvPr>
            <p:ph sz="quarter" idx="1"/>
          </p:nvPr>
        </p:nvSpPr>
        <p:spPr>
          <a:xfrm>
            <a:off x="457200" y="1219200"/>
            <a:ext cx="8229600" cy="4937125"/>
          </a:xfrm>
        </p:spPr>
        <p:txBody>
          <a:bodyPr/>
          <a:lstStyle/>
          <a:p>
            <a:r>
              <a:rPr lang="tr-TR" smtClean="0"/>
              <a:t>Doğum Seti içerisinde, steril gazlı bez-3 adet klemp, bebek örtüsü, puar, steril eldiven, steril havlu, plastik torba bulunur</a:t>
            </a:r>
          </a:p>
        </p:txBody>
      </p:sp>
      <p:pic>
        <p:nvPicPr>
          <p:cNvPr id="55299" name="Picture 4" descr="ambulans doğum seti ile ilgili görsel sonucu"/>
          <p:cNvPicPr>
            <a:picLocks noChangeAspect="1" noChangeArrowheads="1"/>
          </p:cNvPicPr>
          <p:nvPr/>
        </p:nvPicPr>
        <p:blipFill>
          <a:blip r:embed="rId2"/>
          <a:srcRect/>
          <a:stretch>
            <a:fillRect/>
          </a:stretch>
        </p:blipFill>
        <p:spPr bwMode="auto">
          <a:xfrm>
            <a:off x="900113" y="2636838"/>
            <a:ext cx="7270750"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Başlık"/>
          <p:cNvSpPr>
            <a:spLocks noGrp="1"/>
          </p:cNvSpPr>
          <p:nvPr>
            <p:ph type="title"/>
          </p:nvPr>
        </p:nvSpPr>
        <p:spPr/>
        <p:txBody>
          <a:bodyPr/>
          <a:lstStyle/>
          <a:p>
            <a:r>
              <a:rPr lang="tr-TR" smtClean="0"/>
              <a:t>Acil Müdahale Çantası</a:t>
            </a:r>
          </a:p>
        </p:txBody>
      </p:sp>
      <p:sp>
        <p:nvSpPr>
          <p:cNvPr id="56322" name="2 İçerik Yer Tutucusu"/>
          <p:cNvSpPr>
            <a:spLocks noGrp="1"/>
          </p:cNvSpPr>
          <p:nvPr>
            <p:ph sz="quarter" idx="1"/>
          </p:nvPr>
        </p:nvSpPr>
        <p:spPr>
          <a:xfrm>
            <a:off x="457200" y="1219200"/>
            <a:ext cx="8229600" cy="4937125"/>
          </a:xfrm>
        </p:spPr>
        <p:txBody>
          <a:bodyPr/>
          <a:lstStyle/>
          <a:p>
            <a:r>
              <a:rPr lang="tr-TR" smtClean="0"/>
              <a:t>Acil müdahale çantası, hasta yanına gidildiğinde gerekecek bütün malzemeleri içinde bulunduran çantadır. Araçta birden fazla çanta yerine tek müdahale çantasının olması akut geliĢen durumlara karĢı hazırlıklı olmak için önemlidir</a:t>
            </a:r>
          </a:p>
        </p:txBody>
      </p:sp>
      <p:pic>
        <p:nvPicPr>
          <p:cNvPr id="56323" name="Picture 2" descr="ambulans acil hasta çantası ile ilgili görsel sonucu"/>
          <p:cNvPicPr>
            <a:picLocks noChangeAspect="1" noChangeArrowheads="1"/>
          </p:cNvPicPr>
          <p:nvPr/>
        </p:nvPicPr>
        <p:blipFill>
          <a:blip r:embed="rId2"/>
          <a:srcRect/>
          <a:stretch>
            <a:fillRect/>
          </a:stretch>
        </p:blipFill>
        <p:spPr bwMode="auto">
          <a:xfrm>
            <a:off x="0" y="3573463"/>
            <a:ext cx="3402013" cy="3284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Başlık"/>
          <p:cNvSpPr>
            <a:spLocks noGrp="1"/>
          </p:cNvSpPr>
          <p:nvPr>
            <p:ph type="title"/>
          </p:nvPr>
        </p:nvSpPr>
        <p:spPr/>
        <p:txBody>
          <a:bodyPr/>
          <a:lstStyle/>
          <a:p>
            <a:endParaRPr lang="tr-TR" smtClean="0"/>
          </a:p>
        </p:txBody>
      </p:sp>
      <p:sp>
        <p:nvSpPr>
          <p:cNvPr id="57346" name="2 İçerik Yer Tutucusu"/>
          <p:cNvSpPr>
            <a:spLocks noGrp="1"/>
          </p:cNvSpPr>
          <p:nvPr>
            <p:ph sz="quarter" idx="1"/>
          </p:nvPr>
        </p:nvSpPr>
        <p:spPr>
          <a:xfrm>
            <a:off x="457200" y="1219200"/>
            <a:ext cx="8229600" cy="4937125"/>
          </a:xfrm>
        </p:spPr>
        <p:txBody>
          <a:bodyPr/>
          <a:lstStyle/>
          <a:p>
            <a:endParaRPr lang="tr-TR" smtClean="0"/>
          </a:p>
        </p:txBody>
      </p:sp>
      <p:pic>
        <p:nvPicPr>
          <p:cNvPr id="57347" name="Picture 4" descr="İlgili resim"/>
          <p:cNvPicPr>
            <a:picLocks noChangeAspect="1" noChangeArrowheads="1"/>
          </p:cNvPicPr>
          <p:nvPr/>
        </p:nvPicPr>
        <p:blipFill>
          <a:blip r:embed="rId2"/>
          <a:srcRect/>
          <a:stretch>
            <a:fillRect/>
          </a:stretch>
        </p:blipFill>
        <p:spPr bwMode="auto">
          <a:xfrm>
            <a:off x="0" y="0"/>
            <a:ext cx="8964613" cy="662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AutoShape 2" descr="sedyeler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latin typeface="Gill Sans MT"/>
            </a:endParaRPr>
          </a:p>
        </p:txBody>
      </p:sp>
      <p:sp>
        <p:nvSpPr>
          <p:cNvPr id="17410" name="AutoShape 4" descr="sedyeler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latin typeface="Gill Sans MT"/>
            </a:endParaRPr>
          </a:p>
        </p:txBody>
      </p:sp>
      <p:sp>
        <p:nvSpPr>
          <p:cNvPr id="17411" name="AutoShape 6" descr="sedyeler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latin typeface="Gill Sans MT"/>
            </a:endParaRPr>
          </a:p>
        </p:txBody>
      </p:sp>
      <p:sp>
        <p:nvSpPr>
          <p:cNvPr id="17412" name="AutoShape 8" descr="sedyeler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latin typeface="Gill Sans MT"/>
            </a:endParaRPr>
          </a:p>
        </p:txBody>
      </p:sp>
      <p:pic>
        <p:nvPicPr>
          <p:cNvPr id="17413" name="Picture 10" descr="ambulans sedyesi ile ilgili görsel sonucu"/>
          <p:cNvPicPr>
            <a:picLocks noChangeAspect="1" noChangeArrowheads="1"/>
          </p:cNvPicPr>
          <p:nvPr/>
        </p:nvPicPr>
        <p:blipFill>
          <a:blip r:embed="rId2"/>
          <a:srcRect/>
          <a:stretch>
            <a:fillRect/>
          </a:stretch>
        </p:blipFill>
        <p:spPr bwMode="auto">
          <a:xfrm>
            <a:off x="755650" y="1125538"/>
            <a:ext cx="7620000" cy="5048250"/>
          </a:xfrm>
          <a:prstGeom prst="rect">
            <a:avLst/>
          </a:prstGeom>
          <a:noFill/>
          <a:ln w="9525">
            <a:noFill/>
            <a:miter lim="800000"/>
            <a:headEnd/>
            <a:tailEnd/>
          </a:ln>
        </p:spPr>
      </p:pic>
      <p:sp>
        <p:nvSpPr>
          <p:cNvPr id="17414" name="8 Metin kutusu"/>
          <p:cNvSpPr txBox="1">
            <a:spLocks noChangeArrowheads="1"/>
          </p:cNvSpPr>
          <p:nvPr/>
        </p:nvSpPr>
        <p:spPr bwMode="auto">
          <a:xfrm>
            <a:off x="1619250" y="188913"/>
            <a:ext cx="5400675" cy="1322387"/>
          </a:xfrm>
          <a:prstGeom prst="rect">
            <a:avLst/>
          </a:prstGeom>
          <a:noFill/>
          <a:ln w="76200">
            <a:solidFill>
              <a:srgbClr val="00B0F0"/>
            </a:solidFill>
            <a:miter lim="800000"/>
            <a:headEnd/>
            <a:tailEnd/>
          </a:ln>
        </p:spPr>
        <p:txBody>
          <a:bodyPr>
            <a:spAutoFit/>
          </a:bodyPr>
          <a:lstStyle/>
          <a:p>
            <a:r>
              <a:rPr lang="tr-TR" sz="8000">
                <a:solidFill>
                  <a:srgbClr val="00B0F0"/>
                </a:solidFill>
                <a:latin typeface="Comic Sans MS" pitchFamily="66" charset="0"/>
              </a:rPr>
              <a:t>SEDYELER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2 İçerik Yer Tutucusu"/>
          <p:cNvSpPr>
            <a:spLocks noGrp="1"/>
          </p:cNvSpPr>
          <p:nvPr>
            <p:ph sz="quarter" idx="1"/>
          </p:nvPr>
        </p:nvSpPr>
        <p:spPr>
          <a:xfrm>
            <a:off x="457200" y="1219200"/>
            <a:ext cx="8229600" cy="4937125"/>
          </a:xfrm>
          <a:ln w="76200">
            <a:solidFill>
              <a:srgbClr val="00B050"/>
            </a:solidFill>
          </a:ln>
        </p:spPr>
        <p:txBody>
          <a:bodyPr/>
          <a:lstStyle/>
          <a:p>
            <a:r>
              <a:rPr lang="tr-TR" sz="3600" smtClean="0">
                <a:latin typeface="Comic Sans MS" pitchFamily="66" charset="0"/>
              </a:rPr>
              <a:t>Sedye, hasta veya yaralı taşımaya yarayan ambulans ekipmanıdır. Her ambulansta bir ana sedye ve platformu, bir kombinasyon sedye ve bir adet sırt tahtası bulunur. Acil yardım ve yoğun bakım ambulansında bunlara ek olarak vakum sedye ve faraş sedye vardır.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Başlık"/>
          <p:cNvSpPr>
            <a:spLocks noGrp="1"/>
          </p:cNvSpPr>
          <p:nvPr>
            <p:ph type="title"/>
          </p:nvPr>
        </p:nvSpPr>
        <p:spPr/>
        <p:txBody>
          <a:bodyPr/>
          <a:lstStyle/>
          <a:p>
            <a:r>
              <a:rPr lang="tr-TR" sz="3600" b="1" smtClean="0">
                <a:solidFill>
                  <a:srgbClr val="7030A0"/>
                </a:solidFill>
                <a:latin typeface="Comic Sans MS" pitchFamily="66" charset="0"/>
              </a:rPr>
              <a:t>Sedye Platformu</a:t>
            </a:r>
          </a:p>
        </p:txBody>
      </p:sp>
      <p:sp>
        <p:nvSpPr>
          <p:cNvPr id="19458" name="2 İçerik Yer Tutucusu"/>
          <p:cNvSpPr>
            <a:spLocks noGrp="1"/>
          </p:cNvSpPr>
          <p:nvPr>
            <p:ph sz="quarter" idx="1"/>
          </p:nvPr>
        </p:nvSpPr>
        <p:spPr>
          <a:xfrm>
            <a:off x="250825" y="1219200"/>
            <a:ext cx="8435975" cy="2065338"/>
          </a:xfrm>
          <a:ln w="76200">
            <a:solidFill>
              <a:srgbClr val="FFFF00"/>
            </a:solidFill>
          </a:ln>
        </p:spPr>
        <p:txBody>
          <a:bodyPr/>
          <a:lstStyle/>
          <a:p>
            <a:r>
              <a:rPr lang="tr-TR" smtClean="0">
                <a:latin typeface="Comic Sans MS" pitchFamily="66" charset="0"/>
              </a:rPr>
              <a:t>Sedye platformu sedyenin rahatlıkla indirilip bindirilmesini sağlar. Aynı zamanda kötü yol şartlarında ve sert vuruntularda hasta veya yaralının sarsılmadan taşınmasına yardım eder</a:t>
            </a:r>
          </a:p>
        </p:txBody>
      </p:sp>
      <p:sp>
        <p:nvSpPr>
          <p:cNvPr id="19459" name="AutoShape 2" descr="ana sedye platformu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latin typeface="Gill Sans MT"/>
            </a:endParaRPr>
          </a:p>
        </p:txBody>
      </p:sp>
      <p:sp>
        <p:nvSpPr>
          <p:cNvPr id="19460" name="AutoShape 4" descr="ana sedye platformu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latin typeface="Gill Sans MT"/>
            </a:endParaRPr>
          </a:p>
        </p:txBody>
      </p:sp>
      <p:pic>
        <p:nvPicPr>
          <p:cNvPr id="19461" name="Picture 6" descr="ana sedye platformu ile ilgili görsel sonucu"/>
          <p:cNvPicPr>
            <a:picLocks noChangeAspect="1" noChangeArrowheads="1"/>
          </p:cNvPicPr>
          <p:nvPr/>
        </p:nvPicPr>
        <p:blipFill>
          <a:blip r:embed="rId2"/>
          <a:srcRect/>
          <a:stretch>
            <a:fillRect/>
          </a:stretch>
        </p:blipFill>
        <p:spPr bwMode="auto">
          <a:xfrm>
            <a:off x="-684213" y="3573463"/>
            <a:ext cx="6048376" cy="2530475"/>
          </a:xfrm>
          <a:prstGeom prst="rect">
            <a:avLst/>
          </a:prstGeom>
          <a:noFill/>
          <a:ln w="76200">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Başlık"/>
          <p:cNvSpPr>
            <a:spLocks noGrp="1"/>
          </p:cNvSpPr>
          <p:nvPr>
            <p:ph type="title"/>
          </p:nvPr>
        </p:nvSpPr>
        <p:spPr/>
        <p:txBody>
          <a:bodyPr/>
          <a:lstStyle/>
          <a:p>
            <a:r>
              <a:rPr lang="tr-TR" sz="6600" b="1" smtClean="0">
                <a:solidFill>
                  <a:srgbClr val="00B0F0"/>
                </a:solidFill>
                <a:latin typeface="Comic Sans MS" pitchFamily="66" charset="0"/>
              </a:rPr>
              <a:t>Ana Sedye</a:t>
            </a:r>
            <a:endParaRPr lang="tr-TR" sz="6600" smtClean="0">
              <a:solidFill>
                <a:srgbClr val="00B0F0"/>
              </a:solidFill>
            </a:endParaRPr>
          </a:p>
        </p:txBody>
      </p:sp>
      <p:sp>
        <p:nvSpPr>
          <p:cNvPr id="3" name="2 İçerik Yer Tutucusu"/>
          <p:cNvSpPr>
            <a:spLocks noGrp="1"/>
          </p:cNvSpPr>
          <p:nvPr>
            <p:ph sz="quarter" idx="1"/>
          </p:nvPr>
        </p:nvSpPr>
        <p:spPr>
          <a:xfrm>
            <a:off x="250825" y="1557338"/>
            <a:ext cx="8229600" cy="1849437"/>
          </a:xfrm>
          <a:solidFill>
            <a:schemeClr val="accent6">
              <a:lumMod val="40000"/>
              <a:lumOff val="60000"/>
            </a:schemeClr>
          </a:solidFill>
          <a:ln w="76200">
            <a:solidFill>
              <a:srgbClr val="00B0F0"/>
            </a:solidFill>
          </a:ln>
        </p:spPr>
        <p:txBody>
          <a:bodyPr>
            <a:normAutofit/>
          </a:bodyPr>
          <a:lstStyle/>
          <a:p>
            <a:pPr marL="274320" indent="-274320" fontAlgn="auto">
              <a:spcAft>
                <a:spcPts val="0"/>
              </a:spcAft>
              <a:buFont typeface="Wingdings 3"/>
              <a:buChar char=""/>
              <a:defRPr/>
            </a:pPr>
            <a:r>
              <a:rPr lang="tr-TR" dirty="0" smtClean="0">
                <a:latin typeface="Comic Sans MS" pitchFamily="66" charset="0"/>
              </a:rPr>
              <a:t>Ana sedye, ambulans içerisinde sedye platformu üzerinde sabitlenmiş bir şekilde durur. Kullanım sırasında kilit sistemi açılarak platform sayesinde ambulans dışına çıkarılır.</a:t>
            </a:r>
            <a:endParaRPr lang="tr-TR" dirty="0"/>
          </a:p>
        </p:txBody>
      </p:sp>
      <p:pic>
        <p:nvPicPr>
          <p:cNvPr id="20483" name="Picture 2"/>
          <p:cNvPicPr>
            <a:picLocks noChangeAspect="1" noChangeArrowheads="1"/>
          </p:cNvPicPr>
          <p:nvPr/>
        </p:nvPicPr>
        <p:blipFill>
          <a:blip r:embed="rId2"/>
          <a:srcRect/>
          <a:stretch>
            <a:fillRect/>
          </a:stretch>
        </p:blipFill>
        <p:spPr bwMode="auto">
          <a:xfrm>
            <a:off x="5795963" y="3644900"/>
            <a:ext cx="2808287" cy="2808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219200"/>
            <a:ext cx="8229600" cy="3433763"/>
          </a:xfrm>
          <a:solidFill>
            <a:schemeClr val="accent4">
              <a:lumMod val="40000"/>
              <a:lumOff val="60000"/>
            </a:schemeClr>
          </a:solidFill>
          <a:ln w="76200">
            <a:solidFill>
              <a:srgbClr val="7030A0"/>
            </a:solidFill>
          </a:ln>
        </p:spPr>
        <p:txBody>
          <a:bodyPr>
            <a:noAutofit/>
          </a:bodyPr>
          <a:lstStyle/>
          <a:p>
            <a:pPr marL="274320" indent="-274320" fontAlgn="auto">
              <a:spcAft>
                <a:spcPts val="0"/>
              </a:spcAft>
              <a:buFont typeface="Wingdings 3"/>
              <a:buChar char=""/>
              <a:defRPr/>
            </a:pPr>
            <a:r>
              <a:rPr lang="tr-TR" sz="2800" dirty="0" smtClean="0">
                <a:latin typeface="Comic Sans MS" pitchFamily="66" charset="0"/>
              </a:rPr>
              <a:t>Kilit sisteminin nasıl açıldığı, sedyenin ambulans içerisinden nasıl çıkarıldığı, sedyenin ambulansa nasıl yüklendiği ile ilgili görevler sadece ambulans sürücüsünün değil ekibin tüm üyelerinin görevidir. Bu yüzden tüm ekip üyeleri ana sedyenin ambulanstan çıkarma ve tekrar yükleme ile ilgili becerileri mutlaka kazanmalıdır.</a:t>
            </a:r>
            <a:endParaRPr lang="tr-TR" sz="2800" dirty="0">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Başlık"/>
          <p:cNvSpPr>
            <a:spLocks noGrp="1"/>
          </p:cNvSpPr>
          <p:nvPr>
            <p:ph type="title"/>
          </p:nvPr>
        </p:nvSpPr>
        <p:spPr/>
        <p:txBody>
          <a:bodyPr/>
          <a:lstStyle/>
          <a:p>
            <a:r>
              <a:rPr lang="tr-TR" sz="4400" b="1" smtClean="0">
                <a:solidFill>
                  <a:srgbClr val="E47D16"/>
                </a:solidFill>
              </a:rPr>
              <a:t>Faraş (scoop, kepçe) Sedye</a:t>
            </a:r>
          </a:p>
        </p:txBody>
      </p:sp>
      <p:sp>
        <p:nvSpPr>
          <p:cNvPr id="3" name="2 İçerik Yer Tutucusu"/>
          <p:cNvSpPr>
            <a:spLocks noGrp="1"/>
          </p:cNvSpPr>
          <p:nvPr>
            <p:ph sz="quarter" idx="1"/>
          </p:nvPr>
        </p:nvSpPr>
        <p:spPr>
          <a:xfrm>
            <a:off x="395288" y="1557338"/>
            <a:ext cx="8229600" cy="3240087"/>
          </a:xfrm>
          <a:solidFill>
            <a:schemeClr val="accent4">
              <a:lumMod val="40000"/>
              <a:lumOff val="60000"/>
            </a:schemeClr>
          </a:solidFill>
          <a:ln w="76200">
            <a:solidFill>
              <a:srgbClr val="FFC000"/>
            </a:solidFill>
          </a:ln>
        </p:spPr>
        <p:txBody>
          <a:bodyPr>
            <a:normAutofit/>
          </a:bodyPr>
          <a:lstStyle/>
          <a:p>
            <a:pPr marL="274320" indent="-274320" fontAlgn="auto">
              <a:spcAft>
                <a:spcPts val="0"/>
              </a:spcAft>
              <a:buFont typeface="Wingdings 3"/>
              <a:buChar char=""/>
              <a:defRPr/>
            </a:pPr>
            <a:r>
              <a:rPr lang="tr-TR" sz="2800" dirty="0" smtClean="0">
                <a:latin typeface="Comic Sans MS" pitchFamily="66" charset="0"/>
              </a:rPr>
              <a:t>Faraş sedye, ambulans içerisinde genellikle, arka kapağın ön kısmına monte edilmiş olarak durur. Her nöbet devir tesliminde ve kullanımdan sonra özellikle bağlantı noktaları ve sabitleme kemerleri kontrol edilir. Faraş sedye kullanıldıktan sonra bulunduğu yere tekrar sabitlenir.</a:t>
            </a:r>
            <a:endParaRPr lang="tr-TR" sz="2800" dirty="0">
              <a:latin typeface="Comic Sans MS" pitchFamily="66"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Kayna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Override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687</TotalTime>
  <Words>866</Words>
  <Application>Microsoft Office PowerPoint</Application>
  <PresentationFormat>Ekran Gösterisi (4:3)</PresentationFormat>
  <Paragraphs>64</Paragraphs>
  <Slides>39</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39</vt:i4>
      </vt:variant>
    </vt:vector>
  </HeadingPairs>
  <TitlesOfParts>
    <vt:vector size="47" baseType="lpstr">
      <vt:lpstr>Arial</vt:lpstr>
      <vt:lpstr>Bodoni MT Black</vt:lpstr>
      <vt:lpstr>Bookman Old Style</vt:lpstr>
      <vt:lpstr>Comic Sans MS</vt:lpstr>
      <vt:lpstr>Gill Sans MT</vt:lpstr>
      <vt:lpstr>Wingdings</vt:lpstr>
      <vt:lpstr>Wingdings 3</vt:lpstr>
      <vt:lpstr>Kaynak</vt:lpstr>
      <vt:lpstr>PowerPoint Sunusu</vt:lpstr>
      <vt:lpstr>PowerPoint Sunusu</vt:lpstr>
      <vt:lpstr>PowerPoint Sunusu</vt:lpstr>
      <vt:lpstr>PowerPoint Sunusu</vt:lpstr>
      <vt:lpstr>PowerPoint Sunusu</vt:lpstr>
      <vt:lpstr>Sedye Platformu</vt:lpstr>
      <vt:lpstr>Ana Sedye</vt:lpstr>
      <vt:lpstr>PowerPoint Sunusu</vt:lpstr>
      <vt:lpstr>Faraş (scoop, kepçe) Sedye</vt:lpstr>
      <vt:lpstr>PowerPoint Sunusu</vt:lpstr>
      <vt:lpstr>Kombinasyon (sandalye) Sedye</vt:lpstr>
      <vt:lpstr>Vakum Sedye</vt:lpstr>
      <vt:lpstr>Sırt Tahtası</vt:lpstr>
      <vt:lpstr>SABİTLEYİCİLER</vt:lpstr>
      <vt:lpstr>Boyunluk(cervical coller)</vt:lpstr>
      <vt:lpstr>Şişme (Vakum) Atel</vt:lpstr>
      <vt:lpstr>Traksiyon Atel Seti (Thomas Ateli)</vt:lpstr>
      <vt:lpstr>K.E.D. Yeleği</vt:lpstr>
      <vt:lpstr>RESÜSİTASTON EKİPMAN VE MALZEMELERİ</vt:lpstr>
      <vt:lpstr>Sabit ve Portatif Oksijen Tüpü</vt:lpstr>
      <vt:lpstr>Sabit Vakum ve Portatif Aspiratör</vt:lpstr>
      <vt:lpstr>PowerPoint Sunusu</vt:lpstr>
      <vt:lpstr>Transport Ventilatör Cihazı</vt:lpstr>
      <vt:lpstr>PowerPoint Sunusu</vt:lpstr>
      <vt:lpstr>DEFİBRİLATÖR</vt:lpstr>
      <vt:lpstr>Hava Yolu Ekipmanları</vt:lpstr>
      <vt:lpstr>Balon Valf Maske (BVM)</vt:lpstr>
      <vt:lpstr>PowerPoint Sunusu</vt:lpstr>
      <vt:lpstr>Laringoskop</vt:lpstr>
      <vt:lpstr> Entübasyon Tüpü </vt:lpstr>
      <vt:lpstr>Airway</vt:lpstr>
      <vt:lpstr>AMBULANSTA KULLANILAN İLAÇ VE SERUMLAR</vt:lpstr>
      <vt:lpstr>AMBULANSTA BULUNAN İLAÇLAR VE SERUMLAR</vt:lpstr>
      <vt:lpstr>PowerPoint Sunusu</vt:lpstr>
      <vt:lpstr>PowerPoint Sunusu</vt:lpstr>
      <vt:lpstr>YANIK SETİ</vt:lpstr>
      <vt:lpstr>Acil Doğum Seti</vt:lpstr>
      <vt:lpstr>Acil Müdahale Çantası</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rumi</dc:creator>
  <cp:lastModifiedBy>HP</cp:lastModifiedBy>
  <cp:revision>54</cp:revision>
  <dcterms:created xsi:type="dcterms:W3CDTF">2017-11-14T11:55:52Z</dcterms:created>
  <dcterms:modified xsi:type="dcterms:W3CDTF">2018-07-31T22:16:58Z</dcterms:modified>
</cp:coreProperties>
</file>