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89" r:id="rId3"/>
  </p:sldMasterIdLst>
  <p:notesMasterIdLst>
    <p:notesMasterId r:id="rId11"/>
  </p:notesMasterIdLst>
  <p:handoutMasterIdLst>
    <p:handoutMasterId r:id="rId12"/>
  </p:handoutMasterIdLst>
  <p:sldIdLst>
    <p:sldId id="668" r:id="rId4"/>
    <p:sldId id="710" r:id="rId5"/>
    <p:sldId id="712" r:id="rId6"/>
    <p:sldId id="714" r:id="rId7"/>
    <p:sldId id="715" r:id="rId8"/>
    <p:sldId id="718" r:id="rId9"/>
    <p:sldId id="711" r:id="rId10"/>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57"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3FAE"/>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173" autoAdjust="0"/>
    <p:restoredTop sz="94660"/>
  </p:normalViewPr>
  <p:slideViewPr>
    <p:cSldViewPr snapToGrid="0">
      <p:cViewPr varScale="1">
        <p:scale>
          <a:sx n="86" d="100"/>
          <a:sy n="86" d="100"/>
        </p:scale>
        <p:origin x="1692" y="96"/>
      </p:cViewPr>
      <p:guideLst>
        <p:guide orient="horz" pos="2160"/>
        <p:guide pos="2857"/>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p:cViewPr varScale="1">
        <p:scale>
          <a:sx n="64" d="100"/>
          <a:sy n="64" d="100"/>
        </p:scale>
        <p:origin x="339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theme" Target="theme/theme1.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4DEB3403-51FA-4010-975A-92E4C2B0B2A1}" type="datetimeFigureOut">
              <a:rPr lang="tr-TR" smtClean="0"/>
              <a:t>28.02.2020</a:t>
            </a:fld>
            <a:endParaRPr lang="tr-TR"/>
          </a:p>
        </p:txBody>
      </p:sp>
      <p:sp>
        <p:nvSpPr>
          <p:cNvPr id="4" name="Altbilgi Yer Tutucusu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A025271F-2A3F-44CE-9661-3F380E12CB38}" type="slidenum">
              <a:rPr lang="tr-TR" smtClean="0"/>
              <a:t>‹#›</a:t>
            </a:fld>
            <a:endParaRPr lang="tr-TR"/>
          </a:p>
        </p:txBody>
      </p:sp>
    </p:spTree>
    <p:extLst>
      <p:ext uri="{BB962C8B-B14F-4D97-AF65-F5344CB8AC3E}">
        <p14:creationId xmlns:p14="http://schemas.microsoft.com/office/powerpoint/2010/main" val="1752078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2/28/2020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2/28/2020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2/28/2020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2/28/2020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2/28/2020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324808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2/28/2020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2/28/2020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6198684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2/28/2020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2/28/2020</a:t>
            </a:fld>
            <a:endParaRPr lang="tr-TR"/>
          </a:p>
        </p:txBody>
      </p:sp>
      <p:sp>
        <p:nvSpPr>
          <p:cNvPr id="8" name="Footer Placeholder 7"/>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2/28/2020</a:t>
            </a:fld>
            <a:endParaRPr lang="tr-TR"/>
          </a:p>
        </p:txBody>
      </p:sp>
      <p:sp>
        <p:nvSpPr>
          <p:cNvPr id="4" name="Footer Placeholder 3"/>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2/28/2020</a:t>
            </a:fld>
            <a:endParaRPr lang="tr-TR"/>
          </a:p>
        </p:txBody>
      </p:sp>
      <p:sp>
        <p:nvSpPr>
          <p:cNvPr id="3" name="Footer Placeholder 2"/>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2/28/2020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050348" y="213719"/>
            <a:ext cx="6781800" cy="1600200"/>
          </a:xfrm>
        </p:spPr>
        <p:txBody>
          <a:bodyPr>
            <a:normAutofit/>
          </a:bodyPr>
          <a:lstStyle>
            <a:lvl1pPr algn="ctr">
              <a:defRPr lang="tr-TR" sz="1800" b="1" kern="1200" dirty="0" smtClean="0">
                <a:solidFill>
                  <a:schemeClr val="tx1">
                    <a:lumMod val="95000"/>
                    <a:lumOff val="5000"/>
                  </a:schemeClr>
                </a:solidFill>
                <a:latin typeface="+mn-lt"/>
                <a:ea typeface="+mn-ea"/>
                <a:cs typeface="+mn-cs"/>
              </a:defRPr>
            </a:lvl1pPr>
          </a:lstStyle>
          <a:p>
            <a:r>
              <a:rPr lang="tr-TR" dirty="0" smtClean="0"/>
              <a:t>Asıl başlık stili için tıklatın</a:t>
            </a:r>
            <a:endParaRPr lang="en-US" dirty="0"/>
          </a:p>
        </p:txBody>
      </p:sp>
      <p:sp>
        <p:nvSpPr>
          <p:cNvPr id="3" name="Content Placeholder 2"/>
          <p:cNvSpPr>
            <a:spLocks noGrp="1"/>
          </p:cNvSpPr>
          <p:nvPr>
            <p:ph idx="1"/>
          </p:nvPr>
        </p:nvSpPr>
        <p:spPr>
          <a:xfrm>
            <a:off x="838200" y="2003703"/>
            <a:ext cx="7543800" cy="3886200"/>
          </a:xfrm>
        </p:spPr>
        <p:txBody>
          <a:bodyPr/>
          <a:lstStyle>
            <a:lvl1pPr marL="205740" indent="-205740">
              <a:buClrTx/>
              <a:buFont typeface="Wingdings" panose="05000000000000000000" pitchFamily="2" charset="2"/>
              <a:buChar char="Ø"/>
              <a:defRPr sz="1500">
                <a:solidFill>
                  <a:schemeClr val="tx1"/>
                </a:solidFill>
              </a:defRPr>
            </a:lvl1pPr>
            <a:lvl2pPr marL="445770" indent="-205740">
              <a:buClrTx/>
              <a:buFont typeface="Wingdings" panose="05000000000000000000" pitchFamily="2" charset="2"/>
              <a:buChar char="Ø"/>
              <a:defRPr>
                <a:solidFill>
                  <a:schemeClr val="tx1"/>
                </a:solidFill>
              </a:defRPr>
            </a:lvl2pPr>
            <a:lvl3pPr marL="651510" indent="-171450">
              <a:buClrTx/>
              <a:buFont typeface="Wingdings" panose="05000000000000000000" pitchFamily="2" charset="2"/>
              <a:buChar char="Ø"/>
              <a:defRPr>
                <a:solidFill>
                  <a:schemeClr val="tx1"/>
                </a:solidFill>
              </a:defRPr>
            </a:lvl3pPr>
            <a:lvl4pPr marL="857250" indent="-171450">
              <a:buClrTx/>
              <a:buFont typeface="Wingdings" panose="05000000000000000000" pitchFamily="2" charset="2"/>
              <a:buChar char="Ø"/>
              <a:defRPr>
                <a:solidFill>
                  <a:schemeClr val="tx1"/>
                </a:solidFill>
              </a:defRPr>
            </a:lvl4pPr>
            <a:lvl5pPr marL="1028700" indent="-171450">
              <a:buClrTx/>
              <a:buFont typeface="Wingdings" panose="05000000000000000000" pitchFamily="2" charset="2"/>
              <a:buChar char="Ø"/>
              <a:defRPr>
                <a:solidFill>
                  <a:schemeClr val="tx1"/>
                </a:solidFill>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2/28/2020</a:t>
            </a:fld>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2/28/2020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2/28/2020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2/28/2020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2/28/2020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457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2/28/2020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Tablo Yer Tutucusu 2"/>
          <p:cNvSpPr>
            <a:spLocks noGrp="1"/>
          </p:cNvSpPr>
          <p:nvPr>
            <p:ph type="tbl" idx="1"/>
          </p:nvPr>
        </p:nvSpPr>
        <p:spPr>
          <a:xfrm>
            <a:off x="457200" y="1600202"/>
            <a:ext cx="8229600" cy="4530725"/>
          </a:xfrm>
        </p:spPr>
        <p:txBody>
          <a:bodyPr/>
          <a:lstStyle/>
          <a:p>
            <a:pPr lvl="0"/>
            <a:r>
              <a:rPr lang="tr-TR" noProof="0" smtClean="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2/28/2020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smtClean="0"/>
              <a:t>Asıl başlık stili için tıklatın</a:t>
            </a:r>
            <a:endParaRPr lang="tr-TR"/>
          </a:p>
        </p:txBody>
      </p:sp>
      <p:sp>
        <p:nvSpPr>
          <p:cNvPr id="3" name="İçerik Yer Tutucusu 2"/>
          <p:cNvSpPr>
            <a:spLocks noGrp="1"/>
          </p:cNvSpPr>
          <p:nvPr>
            <p:ph sz="quarter" idx="1"/>
          </p:nvPr>
        </p:nvSpPr>
        <p:spPr>
          <a:xfrm>
            <a:off x="457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quarter" idx="2"/>
          </p:nvPr>
        </p:nvSpPr>
        <p:spPr>
          <a:xfrm>
            <a:off x="4648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İçerik Yer Tutucusu 4"/>
          <p:cNvSpPr>
            <a:spLocks noGrp="1"/>
          </p:cNvSpPr>
          <p:nvPr>
            <p:ph sz="quarter" idx="3"/>
          </p:nvPr>
        </p:nvSpPr>
        <p:spPr>
          <a:xfrm>
            <a:off x="457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İçerik Yer Tutucusu 5"/>
          <p:cNvSpPr>
            <a:spLocks noGrp="1"/>
          </p:cNvSpPr>
          <p:nvPr>
            <p:ph sz="quarter" idx="4"/>
          </p:nvPr>
        </p:nvSpPr>
        <p:spPr>
          <a:xfrm>
            <a:off x="4648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2/28/2020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dirty="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dirty="0" smtClean="0"/>
              <a:t>Asıl başlık stili için tıklatın</a:t>
            </a:r>
            <a:endParaRPr lang="tr-TR" dirty="0"/>
          </a:p>
        </p:txBody>
      </p:sp>
    </p:spTree>
    <p:extLst>
      <p:ext uri="{BB962C8B-B14F-4D97-AF65-F5344CB8AC3E}">
        <p14:creationId xmlns:p14="http://schemas.microsoft.com/office/powerpoint/2010/main" val="36181988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3722005629"/>
      </p:ext>
    </p:extLst>
  </p:cSld>
  <p:clrMapOvr>
    <a:masterClrMapping/>
  </p:clrMapOvr>
  <p:hf sldNum="0" hdr="0" dt="0"/>
</p:sldLayout>
</file>

<file path=ppt/slideLayouts/slideLayout29.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1714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5143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8572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2001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15430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fld id="{419913B4-353A-43F0-919E-C9E766A5124A}" type="datetime1">
              <a:rPr lang="en-US" smtClean="0"/>
              <a:t>2/28/2020</a:t>
            </a:fld>
            <a:endParaRPr lang="en-US"/>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fld id="{450E119D-8EDB-4D0A-AB54-479909DD9FBC}" type="slidenum">
              <a:rPr lang="en-US" smtClean="0"/>
              <a:t>‹#›</a:t>
            </a:fld>
            <a:endParaRPr lang="en-US"/>
          </a:p>
        </p:txBody>
      </p:sp>
    </p:spTree>
    <p:extLst>
      <p:ext uri="{BB962C8B-B14F-4D97-AF65-F5344CB8AC3E}">
        <p14:creationId xmlns:p14="http://schemas.microsoft.com/office/powerpoint/2010/main" val="25052684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2/28/2020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2/28/2020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8186513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2/28/2020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2/28/2020</a:t>
            </a:fld>
            <a:endParaRPr lang="en-US"/>
          </a:p>
        </p:txBody>
      </p:sp>
      <p:sp>
        <p:nvSpPr>
          <p:cNvPr id="8" name="Footer Placeholder 7"/>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2/28/2020</a:t>
            </a:fld>
            <a:endParaRPr lang="en-US"/>
          </a:p>
        </p:txBody>
      </p:sp>
      <p:sp>
        <p:nvSpPr>
          <p:cNvPr id="4" name="Footer Placeholder 3"/>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2/28/2020</a:t>
            </a:fld>
            <a:endParaRPr lang="en-US"/>
          </a:p>
        </p:txBody>
      </p:sp>
      <p:sp>
        <p:nvSpPr>
          <p:cNvPr id="3" name="Footer Placeholder 2"/>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2/28/2020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2/28/2020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theme" Target="../theme/theme2.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9.xml"/><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D5BA3AE7-9ECF-44E5-AA35-A658ADA8F751}" type="datetime1">
              <a:rPr lang="en-US" smtClean="0"/>
              <a:t>2/28/2020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39369955-C8A4-4023-9F6B-3A82C0FA9480}" type="datetime1">
              <a:rPr lang="en-US" smtClean="0"/>
              <a:t>2/28/2020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9112642"/>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Lst>
  <p:hf sldNum="0" hdr="0" dt="0"/>
  <p:txStyles>
    <p:titleStyle>
      <a:lvl1pPr algn="l" rtl="0" eaLnBrk="1" fontAlgn="base" hangingPunct="1">
        <a:lnSpc>
          <a:spcPct val="90000"/>
        </a:lnSpc>
        <a:spcBef>
          <a:spcPct val="0"/>
        </a:spcBef>
        <a:spcAft>
          <a:spcPct val="0"/>
        </a:spcAft>
        <a:defRPr lang="tr-TR" sz="15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3429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6858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0287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3716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171450" indent="-171450" algn="l" rtl="0" eaLnBrk="1" fontAlgn="base" hangingPunct="1">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rtl="0" eaLnBrk="1" fontAlgn="base" hangingPunct="1">
        <a:lnSpc>
          <a:spcPct val="90000"/>
        </a:lnSpc>
        <a:spcBef>
          <a:spcPts val="375"/>
        </a:spcBef>
        <a:spcAft>
          <a:spcPct val="0"/>
        </a:spcAft>
        <a:buFont typeface="Arial" panose="020B0604020202020204" pitchFamily="34" charset="0"/>
        <a:buChar char="•"/>
        <a:defRPr sz="1800" kern="1200">
          <a:solidFill>
            <a:schemeClr val="tx1"/>
          </a:solidFill>
          <a:latin typeface="+mn-lt"/>
          <a:ea typeface="+mn-ea"/>
          <a:cs typeface="+mn-cs"/>
        </a:defRPr>
      </a:lvl2pPr>
      <a:lvl3pPr marL="857250" indent="-171450" algn="l" rtl="0" eaLnBrk="1" fontAlgn="base" hangingPunct="1">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4pPr>
      <a:lvl5pPr marL="15430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1668149"/>
          </a:xfrm>
          <a:prstGeom prst="rect">
            <a:avLst/>
          </a:prstGeom>
        </p:spPr>
        <p:txBody>
          <a:bodyPr wrap="square">
            <a:spAutoFit/>
          </a:bodyPr>
          <a:lstStyle/>
          <a:p>
            <a:pPr marL="0" lvl="1" algn="ctr">
              <a:spcBef>
                <a:spcPct val="20000"/>
              </a:spcBef>
              <a:buClr>
                <a:schemeClr val="accent1"/>
              </a:buClr>
            </a:pPr>
            <a:r>
              <a:rPr lang="tr-TR" sz="3200" b="1" dirty="0">
                <a:latin typeface="Tahoma" panose="020B0604030504040204" pitchFamily="34" charset="0"/>
                <a:ea typeface="Tahoma" panose="020B0604030504040204" pitchFamily="34" charset="0"/>
                <a:cs typeface="Tahoma" panose="020B0604030504040204" pitchFamily="34" charset="0"/>
              </a:rPr>
              <a:t>GGY 107 </a:t>
            </a:r>
            <a:br>
              <a:rPr lang="tr-TR" sz="3200" b="1" dirty="0">
                <a:latin typeface="Tahoma" panose="020B0604030504040204" pitchFamily="34" charset="0"/>
                <a:ea typeface="Tahoma" panose="020B0604030504040204" pitchFamily="34" charset="0"/>
                <a:cs typeface="Tahoma" panose="020B0604030504040204" pitchFamily="34" charset="0"/>
              </a:rPr>
            </a:br>
            <a:r>
              <a:rPr lang="tr-TR" sz="3200" b="1" dirty="0" smtClean="0">
                <a:latin typeface="Tahoma" panose="020B0604030504040204" pitchFamily="34" charset="0"/>
                <a:ea typeface="Tahoma" panose="020B0604030504040204" pitchFamily="34" charset="0"/>
                <a:cs typeface="Tahoma" panose="020B0604030504040204" pitchFamily="34" charset="0"/>
              </a:rPr>
              <a:t>İŞLETME</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503198" y="4382651"/>
            <a:ext cx="8479708" cy="584775"/>
          </a:xfrm>
          <a:prstGeom prst="rect">
            <a:avLst/>
          </a:prstGeom>
        </p:spPr>
        <p:txBody>
          <a:bodyPr wrap="square">
            <a:spAutoFit/>
          </a:bodyPr>
          <a:lstStyle/>
          <a:p>
            <a:pPr algn="ctr">
              <a:spcAft>
                <a:spcPts val="0"/>
              </a:spcAft>
            </a:pPr>
            <a:r>
              <a:rPr lang="tr-TR" sz="1600" b="1" dirty="0" smtClean="0">
                <a:latin typeface="Arial" panose="020B0604020202020204" pitchFamily="34" charset="0"/>
                <a:ea typeface="Times New Roman" panose="02020603050405020304" pitchFamily="18" charset="0"/>
                <a:cs typeface="Arial" panose="020B0604020202020204" pitchFamily="34" charset="0"/>
              </a:rPr>
              <a:t>Doç</a:t>
            </a:r>
            <a:r>
              <a:rPr lang="tr-TR" sz="1600" b="1" dirty="0">
                <a:latin typeface="Arial" panose="020B0604020202020204" pitchFamily="34" charset="0"/>
                <a:ea typeface="Times New Roman" panose="02020603050405020304" pitchFamily="18" charset="0"/>
                <a:cs typeface="Arial" panose="020B0604020202020204" pitchFamily="34" charset="0"/>
              </a:rPr>
              <a:t>. Dr. Erol DEMİR</a:t>
            </a:r>
          </a:p>
          <a:p>
            <a:pPr algn="ctr">
              <a:spcAft>
                <a:spcPts val="0"/>
              </a:spcAft>
            </a:pPr>
            <a:r>
              <a:rPr lang="tr-TR" sz="1600" dirty="0" smtClean="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endParaRPr lang="tr-TR"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04451113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8" name="Dikdörtgen 7"/>
          <p:cNvSpPr/>
          <p:nvPr/>
        </p:nvSpPr>
        <p:spPr>
          <a:xfrm>
            <a:off x="457200" y="549561"/>
            <a:ext cx="8517837" cy="424732"/>
          </a:xfrm>
          <a:prstGeom prst="rect">
            <a:avLst/>
          </a:prstGeom>
        </p:spPr>
        <p:txBody>
          <a:bodyPr/>
          <a:lstStyle/>
          <a:p>
            <a:pPr fontAlgn="base">
              <a:lnSpc>
                <a:spcPct val="90000"/>
              </a:lnSpc>
              <a:spcBef>
                <a:spcPct val="0"/>
              </a:spcBef>
              <a:spcAft>
                <a:spcPct val="0"/>
              </a:spcAft>
            </a:pP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İşletmelerin hukuki yapıları	</a:t>
            </a:r>
          </a:p>
        </p:txBody>
      </p:sp>
      <p:sp>
        <p:nvSpPr>
          <p:cNvPr id="5" name="İçerik Yer Tutucusu 2"/>
          <p:cNvSpPr>
            <a:spLocks noGrp="1"/>
          </p:cNvSpPr>
          <p:nvPr>
            <p:ph idx="1"/>
          </p:nvPr>
        </p:nvSpPr>
        <p:spPr>
          <a:xfrm>
            <a:off x="457200" y="1313384"/>
            <a:ext cx="8077200" cy="5544616"/>
          </a:xfrm>
        </p:spPr>
        <p:txBody>
          <a:bodyPr/>
          <a:lstStyle/>
          <a:p>
            <a:pPr marL="0" indent="0" algn="just">
              <a:lnSpc>
                <a:spcPct val="100000"/>
              </a:lnSpc>
              <a:spcBef>
                <a:spcPts val="0"/>
              </a:spcBef>
              <a:buNone/>
            </a:pPr>
            <a:r>
              <a:rPr lang="tr-TR" sz="2000" dirty="0">
                <a:solidFill>
                  <a:schemeClr val="tx1"/>
                </a:solidFill>
                <a:latin typeface="Times New Roman" panose="02020603050405020304" pitchFamily="18" charset="0"/>
                <a:cs typeface="Times New Roman" panose="02020603050405020304" pitchFamily="18" charset="0"/>
              </a:rPr>
              <a:t>Belirli yasal işlemleri yerine getirmek ve formaliteleri tamamlamak işletmenin </a:t>
            </a:r>
            <a:r>
              <a:rPr lang="tr-TR" sz="2000" dirty="0">
                <a:solidFill>
                  <a:srgbClr val="FF0000"/>
                </a:solidFill>
                <a:latin typeface="Times New Roman" panose="02020603050405020304" pitchFamily="18" charset="0"/>
                <a:cs typeface="Times New Roman" panose="02020603050405020304" pitchFamily="18" charset="0"/>
              </a:rPr>
              <a:t>kuruluş aşamasındaki </a:t>
            </a:r>
            <a:r>
              <a:rPr lang="tr-TR" sz="2000" dirty="0">
                <a:solidFill>
                  <a:schemeClr val="tx1"/>
                </a:solidFill>
                <a:latin typeface="Times New Roman" panose="02020603050405020304" pitchFamily="18" charset="0"/>
                <a:cs typeface="Times New Roman" panose="02020603050405020304" pitchFamily="18" charset="0"/>
              </a:rPr>
              <a:t>ilk zorunluluktur.</a:t>
            </a:r>
          </a:p>
          <a:p>
            <a:pPr marL="0" indent="0" algn="just">
              <a:lnSpc>
                <a:spcPct val="100000"/>
              </a:lnSpc>
              <a:spcBef>
                <a:spcPts val="0"/>
              </a:spcBef>
              <a:buNone/>
            </a:pPr>
            <a:r>
              <a:rPr lang="tr-TR" sz="2000" dirty="0" smtClean="0">
                <a:solidFill>
                  <a:schemeClr val="tx1"/>
                </a:solidFill>
                <a:latin typeface="Times New Roman" panose="02020603050405020304" pitchFamily="18" charset="0"/>
                <a:cs typeface="Times New Roman" panose="02020603050405020304" pitchFamily="18" charset="0"/>
              </a:rPr>
              <a:t>Türkiye’de </a:t>
            </a:r>
            <a:r>
              <a:rPr lang="tr-TR" sz="2000" dirty="0">
                <a:solidFill>
                  <a:schemeClr val="tx1"/>
                </a:solidFill>
                <a:latin typeface="Times New Roman" panose="02020603050405020304" pitchFamily="18" charset="0"/>
                <a:cs typeface="Times New Roman" panose="02020603050405020304" pitchFamily="18" charset="0"/>
              </a:rPr>
              <a:t>işletme faaliyetlerinin yasal çerçevesini belirleyen çok sayıda kanun bulunmaktadır. Bunlar;</a:t>
            </a:r>
          </a:p>
          <a:p>
            <a:pPr marL="0" indent="0" algn="just">
              <a:lnSpc>
                <a:spcPct val="100000"/>
              </a:lnSpc>
              <a:spcBef>
                <a:spcPts val="0"/>
              </a:spcBef>
              <a:buNone/>
            </a:pPr>
            <a:r>
              <a:rPr lang="tr-TR" sz="2000" dirty="0" smtClean="0">
                <a:solidFill>
                  <a:schemeClr val="tx1"/>
                </a:solidFill>
                <a:latin typeface="Times New Roman" panose="02020603050405020304" pitchFamily="18" charset="0"/>
                <a:cs typeface="Times New Roman" panose="02020603050405020304" pitchFamily="18" charset="0"/>
              </a:rPr>
              <a:t>-</a:t>
            </a:r>
            <a:r>
              <a:rPr lang="tr-TR" sz="2000" dirty="0">
                <a:solidFill>
                  <a:schemeClr val="tx1"/>
                </a:solidFill>
                <a:latin typeface="Times New Roman" panose="02020603050405020304" pitchFamily="18" charset="0"/>
                <a:cs typeface="Times New Roman" panose="02020603050405020304" pitchFamily="18" charset="0"/>
              </a:rPr>
              <a:t>Türk Ticaret Kanunu</a:t>
            </a:r>
          </a:p>
          <a:p>
            <a:pPr marL="0" indent="0" algn="just">
              <a:lnSpc>
                <a:spcPct val="100000"/>
              </a:lnSpc>
              <a:spcBef>
                <a:spcPts val="0"/>
              </a:spcBef>
              <a:buNone/>
            </a:pPr>
            <a:r>
              <a:rPr lang="tr-TR" sz="2000" dirty="0">
                <a:solidFill>
                  <a:schemeClr val="tx1"/>
                </a:solidFill>
                <a:latin typeface="Times New Roman" panose="02020603050405020304" pitchFamily="18" charset="0"/>
                <a:cs typeface="Times New Roman" panose="02020603050405020304" pitchFamily="18" charset="0"/>
              </a:rPr>
              <a:t>-Medeni Kanun</a:t>
            </a:r>
          </a:p>
          <a:p>
            <a:pPr marL="0" indent="0" algn="just">
              <a:lnSpc>
                <a:spcPct val="100000"/>
              </a:lnSpc>
              <a:spcBef>
                <a:spcPts val="0"/>
              </a:spcBef>
              <a:buNone/>
            </a:pPr>
            <a:r>
              <a:rPr lang="tr-TR" sz="2000" dirty="0">
                <a:solidFill>
                  <a:schemeClr val="tx1"/>
                </a:solidFill>
                <a:latin typeface="Times New Roman" panose="02020603050405020304" pitchFamily="18" charset="0"/>
                <a:cs typeface="Times New Roman" panose="02020603050405020304" pitchFamily="18" charset="0"/>
              </a:rPr>
              <a:t>-Borçlar Kanunu</a:t>
            </a:r>
          </a:p>
          <a:p>
            <a:pPr marL="0" indent="0" algn="just">
              <a:lnSpc>
                <a:spcPct val="100000"/>
              </a:lnSpc>
              <a:spcBef>
                <a:spcPts val="0"/>
              </a:spcBef>
              <a:buNone/>
            </a:pPr>
            <a:r>
              <a:rPr lang="tr-TR" sz="2000" dirty="0">
                <a:solidFill>
                  <a:schemeClr val="tx1"/>
                </a:solidFill>
                <a:latin typeface="Times New Roman" panose="02020603050405020304" pitchFamily="18" charset="0"/>
                <a:cs typeface="Times New Roman" panose="02020603050405020304" pitchFamily="18" charset="0"/>
              </a:rPr>
              <a:t>-Sermaye Piyasası Kanunu</a:t>
            </a:r>
          </a:p>
          <a:p>
            <a:pPr marL="0" indent="0" algn="just">
              <a:lnSpc>
                <a:spcPct val="100000"/>
              </a:lnSpc>
              <a:spcBef>
                <a:spcPts val="0"/>
              </a:spcBef>
              <a:buNone/>
            </a:pPr>
            <a:r>
              <a:rPr lang="tr-TR" sz="2000" dirty="0">
                <a:solidFill>
                  <a:schemeClr val="tx1"/>
                </a:solidFill>
                <a:latin typeface="Times New Roman" panose="02020603050405020304" pitchFamily="18" charset="0"/>
                <a:cs typeface="Times New Roman" panose="02020603050405020304" pitchFamily="18" charset="0"/>
              </a:rPr>
              <a:t>-Ticari İşlemler </a:t>
            </a:r>
            <a:r>
              <a:rPr lang="tr-TR" sz="2000" dirty="0" err="1">
                <a:solidFill>
                  <a:schemeClr val="tx1"/>
                </a:solidFill>
                <a:latin typeface="Times New Roman" panose="02020603050405020304" pitchFamily="18" charset="0"/>
                <a:cs typeface="Times New Roman" panose="02020603050405020304" pitchFamily="18" charset="0"/>
              </a:rPr>
              <a:t>Rehni</a:t>
            </a:r>
            <a:r>
              <a:rPr lang="tr-TR" sz="2000" dirty="0">
                <a:solidFill>
                  <a:schemeClr val="tx1"/>
                </a:solidFill>
                <a:latin typeface="Times New Roman" panose="02020603050405020304" pitchFamily="18" charset="0"/>
                <a:cs typeface="Times New Roman" panose="02020603050405020304" pitchFamily="18" charset="0"/>
              </a:rPr>
              <a:t> Kanunu</a:t>
            </a:r>
          </a:p>
          <a:p>
            <a:pPr marL="0" indent="0" algn="just">
              <a:lnSpc>
                <a:spcPct val="100000"/>
              </a:lnSpc>
              <a:spcBef>
                <a:spcPts val="0"/>
              </a:spcBef>
              <a:buNone/>
            </a:pPr>
            <a:r>
              <a:rPr lang="tr-TR" sz="2000" dirty="0">
                <a:solidFill>
                  <a:schemeClr val="tx1"/>
                </a:solidFill>
                <a:latin typeface="Times New Roman" panose="02020603050405020304" pitchFamily="18" charset="0"/>
                <a:cs typeface="Times New Roman" panose="02020603050405020304" pitchFamily="18" charset="0"/>
              </a:rPr>
              <a:t>-Markalar Kanunu</a:t>
            </a:r>
          </a:p>
          <a:p>
            <a:pPr marL="0" indent="0" algn="just">
              <a:lnSpc>
                <a:spcPct val="100000"/>
              </a:lnSpc>
              <a:spcBef>
                <a:spcPts val="0"/>
              </a:spcBef>
              <a:buNone/>
            </a:pPr>
            <a:r>
              <a:rPr lang="tr-TR" sz="2000" dirty="0">
                <a:solidFill>
                  <a:schemeClr val="tx1"/>
                </a:solidFill>
                <a:latin typeface="Times New Roman" panose="02020603050405020304" pitchFamily="18" charset="0"/>
                <a:cs typeface="Times New Roman" panose="02020603050405020304" pitchFamily="18" charset="0"/>
              </a:rPr>
              <a:t>-Vergi Usul Kanunu</a:t>
            </a:r>
          </a:p>
          <a:p>
            <a:pPr marL="0" indent="0" algn="just">
              <a:lnSpc>
                <a:spcPct val="100000"/>
              </a:lnSpc>
              <a:spcBef>
                <a:spcPts val="0"/>
              </a:spcBef>
              <a:buNone/>
            </a:pPr>
            <a:r>
              <a:rPr lang="tr-TR" sz="2000" dirty="0">
                <a:solidFill>
                  <a:schemeClr val="tx1"/>
                </a:solidFill>
                <a:latin typeface="Times New Roman" panose="02020603050405020304" pitchFamily="18" charset="0"/>
                <a:cs typeface="Times New Roman" panose="02020603050405020304" pitchFamily="18" charset="0"/>
              </a:rPr>
              <a:t>-Bankalar Kanunu</a:t>
            </a:r>
          </a:p>
          <a:p>
            <a:pPr marL="0" indent="0" algn="just">
              <a:lnSpc>
                <a:spcPct val="100000"/>
              </a:lnSpc>
              <a:spcBef>
                <a:spcPts val="0"/>
              </a:spcBef>
              <a:buNone/>
            </a:pPr>
            <a:r>
              <a:rPr lang="tr-TR" sz="2000" dirty="0" smtClean="0">
                <a:solidFill>
                  <a:schemeClr val="tx1"/>
                </a:solidFill>
                <a:latin typeface="Times New Roman" panose="02020603050405020304" pitchFamily="18" charset="0"/>
                <a:cs typeface="Times New Roman" panose="02020603050405020304" pitchFamily="18" charset="0"/>
              </a:rPr>
              <a:t>Bunlara </a:t>
            </a:r>
            <a:r>
              <a:rPr lang="tr-TR" sz="2000" dirty="0">
                <a:solidFill>
                  <a:schemeClr val="tx1"/>
                </a:solidFill>
                <a:latin typeface="Times New Roman" panose="02020603050405020304" pitchFamily="18" charset="0"/>
                <a:cs typeface="Times New Roman" panose="02020603050405020304" pitchFamily="18" charset="0"/>
              </a:rPr>
              <a:t>ek olarak bu kanunların nasıl uygulanacağını gösteren kararname, tüzük ve yönetmelikler vardır.</a:t>
            </a:r>
          </a:p>
          <a:p>
            <a:pPr marL="0" indent="0" algn="just">
              <a:lnSpc>
                <a:spcPct val="100000"/>
              </a:lnSpc>
              <a:spcBef>
                <a:spcPts val="0"/>
              </a:spcBef>
              <a:buNone/>
            </a:pPr>
            <a:endParaRPr lang="tr-TR" sz="2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777365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8" name="Dikdörtgen 7"/>
          <p:cNvSpPr/>
          <p:nvPr/>
        </p:nvSpPr>
        <p:spPr>
          <a:xfrm>
            <a:off x="457200" y="549561"/>
            <a:ext cx="8517837" cy="424732"/>
          </a:xfrm>
          <a:prstGeom prst="rect">
            <a:avLst/>
          </a:prstGeom>
        </p:spPr>
        <p:txBody>
          <a:bodyPr/>
          <a:lstStyle/>
          <a:p>
            <a:pPr fontAlgn="base">
              <a:lnSpc>
                <a:spcPct val="90000"/>
              </a:lnSpc>
              <a:spcBef>
                <a:spcPct val="0"/>
              </a:spcBef>
              <a:spcAft>
                <a:spcPct val="0"/>
              </a:spcAft>
            </a:pP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H</a:t>
            </a: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ukuki yapı</a:t>
            </a: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	</a:t>
            </a:r>
          </a:p>
        </p:txBody>
      </p:sp>
      <p:sp>
        <p:nvSpPr>
          <p:cNvPr id="7" name="İçerik Yer Tutucusu 2"/>
          <p:cNvSpPr>
            <a:spLocks noGrp="1"/>
          </p:cNvSpPr>
          <p:nvPr>
            <p:ph idx="1"/>
          </p:nvPr>
        </p:nvSpPr>
        <p:spPr>
          <a:xfrm>
            <a:off x="278923" y="974293"/>
            <a:ext cx="8568952" cy="5328592"/>
          </a:xfrm>
        </p:spPr>
        <p:txBody>
          <a:bodyPr/>
          <a:lstStyle/>
          <a:p>
            <a:pPr marL="0" indent="0" algn="ctr">
              <a:lnSpc>
                <a:spcPct val="100000"/>
              </a:lnSpc>
              <a:spcBef>
                <a:spcPts val="0"/>
              </a:spcBef>
              <a:buNone/>
            </a:pPr>
            <a:r>
              <a:rPr lang="tr-TR" sz="2400" b="1" dirty="0">
                <a:solidFill>
                  <a:schemeClr val="accent1"/>
                </a:solidFill>
                <a:latin typeface="Times New Roman" panose="02020603050405020304" pitchFamily="18" charset="0"/>
                <a:cs typeface="Times New Roman" panose="02020603050405020304" pitchFamily="18" charset="0"/>
              </a:rPr>
              <a:t>Vergi Kanunları Tarafından Önerilen </a:t>
            </a:r>
          </a:p>
          <a:p>
            <a:pPr marL="0" indent="0" algn="ctr">
              <a:lnSpc>
                <a:spcPct val="100000"/>
              </a:lnSpc>
              <a:spcBef>
                <a:spcPts val="0"/>
              </a:spcBef>
              <a:buNone/>
            </a:pPr>
            <a:r>
              <a:rPr lang="tr-TR" sz="2400" b="1" dirty="0">
                <a:solidFill>
                  <a:schemeClr val="accent1"/>
                </a:solidFill>
                <a:latin typeface="Times New Roman" panose="02020603050405020304" pitchFamily="18" charset="0"/>
                <a:cs typeface="Times New Roman" panose="02020603050405020304" pitchFamily="18" charset="0"/>
              </a:rPr>
              <a:t>Enflasyonun Etkisini Kısmen Önleyen Düzenlemeler </a:t>
            </a:r>
          </a:p>
          <a:p>
            <a:pPr marL="0" indent="0" algn="ctr">
              <a:lnSpc>
                <a:spcPct val="100000"/>
              </a:lnSpc>
              <a:spcBef>
                <a:spcPts val="0"/>
              </a:spcBef>
              <a:buNone/>
            </a:pPr>
            <a:endParaRPr lang="tr-TR" sz="2400" b="1" dirty="0">
              <a:solidFill>
                <a:schemeClr val="accent2"/>
              </a:solidFill>
              <a:latin typeface="Times New Roman" panose="02020603050405020304" pitchFamily="18" charset="0"/>
              <a:cs typeface="Times New Roman" panose="02020603050405020304" pitchFamily="18" charset="0"/>
            </a:endParaRPr>
          </a:p>
          <a:p>
            <a:pPr marL="0" indent="0" algn="ctr">
              <a:lnSpc>
                <a:spcPct val="100000"/>
              </a:lnSpc>
              <a:spcBef>
                <a:spcPts val="0"/>
              </a:spcBef>
              <a:buNone/>
            </a:pPr>
            <a:r>
              <a:rPr lang="tr-TR" sz="2400" b="1" dirty="0">
                <a:solidFill>
                  <a:schemeClr val="accent2"/>
                </a:solidFill>
                <a:latin typeface="Times New Roman" panose="02020603050405020304" pitchFamily="18" charset="0"/>
                <a:cs typeface="Times New Roman" panose="02020603050405020304" pitchFamily="18" charset="0"/>
              </a:rPr>
              <a:t>(Oto finansman Yöntemleri)</a:t>
            </a:r>
          </a:p>
          <a:p>
            <a:pPr marL="0" indent="0" algn="ctr">
              <a:lnSpc>
                <a:spcPct val="100000"/>
              </a:lnSpc>
              <a:spcBef>
                <a:spcPts val="0"/>
              </a:spcBef>
              <a:buNone/>
            </a:pPr>
            <a:endParaRPr lang="tr-TR" sz="2400" b="1" dirty="0">
              <a:solidFill>
                <a:schemeClr val="accent2"/>
              </a:solidFill>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2000" dirty="0">
                <a:solidFill>
                  <a:schemeClr val="accent2"/>
                </a:solidFill>
                <a:latin typeface="Times New Roman" panose="02020603050405020304" pitchFamily="18" charset="0"/>
                <a:cs typeface="Times New Roman" panose="02020603050405020304" pitchFamily="18" charset="0"/>
              </a:rPr>
              <a:t>1- Kardan özel yedek ayırma</a:t>
            </a:r>
            <a:r>
              <a:rPr lang="tr-TR" sz="2000" dirty="0">
                <a:solidFill>
                  <a:schemeClr val="tx1"/>
                </a:solidFill>
                <a:latin typeface="Times New Roman" panose="02020603050405020304" pitchFamily="18" charset="0"/>
                <a:cs typeface="Times New Roman" panose="02020603050405020304" pitchFamily="18" charset="0"/>
              </a:rPr>
              <a:t>, </a:t>
            </a:r>
            <a:r>
              <a:rPr lang="tr-TR" sz="1200" i="1" dirty="0">
                <a:solidFill>
                  <a:schemeClr val="tx1"/>
                </a:solidFill>
                <a:latin typeface="Times New Roman" panose="02020603050405020304" pitchFamily="18" charset="0"/>
                <a:cs typeface="Times New Roman" panose="02020603050405020304" pitchFamily="18" charset="0"/>
              </a:rPr>
              <a:t>(enflasyonist dönemlerde işletme sermayesinin korunması amacıyla yapılır)</a:t>
            </a:r>
          </a:p>
          <a:p>
            <a:pPr marL="0" indent="0" algn="just">
              <a:lnSpc>
                <a:spcPct val="100000"/>
              </a:lnSpc>
              <a:spcBef>
                <a:spcPts val="0"/>
              </a:spcBef>
              <a:buNone/>
            </a:pPr>
            <a:r>
              <a:rPr lang="tr-TR" sz="2000" dirty="0">
                <a:solidFill>
                  <a:schemeClr val="accent2"/>
                </a:solidFill>
                <a:latin typeface="Times New Roman" panose="02020603050405020304" pitchFamily="18" charset="0"/>
                <a:cs typeface="Times New Roman" panose="02020603050405020304" pitchFamily="18" charset="0"/>
              </a:rPr>
              <a:t>2- Yeniden Değerleme Yöntemi</a:t>
            </a:r>
            <a:r>
              <a:rPr lang="tr-TR" sz="2000" dirty="0">
                <a:solidFill>
                  <a:schemeClr val="tx1"/>
                </a:solidFill>
                <a:latin typeface="Times New Roman" panose="02020603050405020304" pitchFamily="18" charset="0"/>
                <a:cs typeface="Times New Roman" panose="02020603050405020304" pitchFamily="18" charset="0"/>
              </a:rPr>
              <a:t>, </a:t>
            </a:r>
            <a:r>
              <a:rPr lang="tr-TR" sz="1200" i="1" dirty="0">
                <a:solidFill>
                  <a:schemeClr val="tx1"/>
                </a:solidFill>
                <a:latin typeface="Times New Roman" panose="02020603050405020304" pitchFamily="18" charset="0"/>
                <a:cs typeface="Times New Roman" panose="02020603050405020304" pitchFamily="18" charset="0"/>
              </a:rPr>
              <a:t>(sermayenin korunmasının sağlanması)</a:t>
            </a:r>
          </a:p>
          <a:p>
            <a:pPr marL="0" indent="0" algn="just">
              <a:lnSpc>
                <a:spcPct val="100000"/>
              </a:lnSpc>
              <a:spcBef>
                <a:spcPts val="0"/>
              </a:spcBef>
              <a:buNone/>
            </a:pPr>
            <a:r>
              <a:rPr lang="tr-TR" sz="2000" dirty="0">
                <a:solidFill>
                  <a:schemeClr val="accent2"/>
                </a:solidFill>
                <a:latin typeface="Times New Roman" panose="02020603050405020304" pitchFamily="18" charset="0"/>
                <a:cs typeface="Times New Roman" panose="02020603050405020304" pitchFamily="18" charset="0"/>
              </a:rPr>
              <a:t>3- Yenileme Fonu Uygulaması</a:t>
            </a:r>
            <a:r>
              <a:rPr lang="tr-TR" sz="2000" dirty="0">
                <a:solidFill>
                  <a:schemeClr val="tx1"/>
                </a:solidFill>
                <a:latin typeface="Times New Roman" panose="02020603050405020304" pitchFamily="18" charset="0"/>
                <a:cs typeface="Times New Roman" panose="02020603050405020304" pitchFamily="18" charset="0"/>
              </a:rPr>
              <a:t>, </a:t>
            </a:r>
            <a:r>
              <a:rPr lang="tr-TR" sz="1200" i="1" dirty="0">
                <a:solidFill>
                  <a:schemeClr val="tx1"/>
                </a:solidFill>
                <a:latin typeface="Times New Roman" panose="02020603050405020304" pitchFamily="18" charset="0"/>
                <a:cs typeface="Times New Roman" panose="02020603050405020304" pitchFamily="18" charset="0"/>
              </a:rPr>
              <a:t>(VUK Md: 328)</a:t>
            </a:r>
          </a:p>
          <a:p>
            <a:pPr marL="0" indent="0" algn="just">
              <a:lnSpc>
                <a:spcPct val="100000"/>
              </a:lnSpc>
              <a:spcBef>
                <a:spcPts val="0"/>
              </a:spcBef>
              <a:buNone/>
            </a:pPr>
            <a:r>
              <a:rPr lang="tr-TR" sz="2000" dirty="0">
                <a:solidFill>
                  <a:schemeClr val="accent2"/>
                </a:solidFill>
                <a:latin typeface="Times New Roman" panose="02020603050405020304" pitchFamily="18" charset="0"/>
                <a:cs typeface="Times New Roman" panose="02020603050405020304" pitchFamily="18" charset="0"/>
              </a:rPr>
              <a:t>4- Senetlere Reeskont Uygulaması</a:t>
            </a:r>
            <a:r>
              <a:rPr lang="tr-TR" sz="2000" dirty="0">
                <a:solidFill>
                  <a:schemeClr val="tx1"/>
                </a:solidFill>
                <a:latin typeface="Times New Roman" panose="02020603050405020304" pitchFamily="18" charset="0"/>
                <a:cs typeface="Times New Roman" panose="02020603050405020304" pitchFamily="18" charset="0"/>
              </a:rPr>
              <a:t>, </a:t>
            </a:r>
            <a:r>
              <a:rPr lang="tr-TR" sz="1200" i="1" dirty="0">
                <a:solidFill>
                  <a:schemeClr val="tx1"/>
                </a:solidFill>
                <a:latin typeface="Times New Roman" panose="02020603050405020304" pitchFamily="18" charset="0"/>
                <a:cs typeface="Times New Roman" panose="02020603050405020304" pitchFamily="18" charset="0"/>
              </a:rPr>
              <a:t>(VUK Md: 281) </a:t>
            </a:r>
          </a:p>
          <a:p>
            <a:pPr marL="0" indent="0" algn="just">
              <a:lnSpc>
                <a:spcPct val="100000"/>
              </a:lnSpc>
              <a:spcBef>
                <a:spcPts val="0"/>
              </a:spcBef>
              <a:buNone/>
            </a:pPr>
            <a:r>
              <a:rPr lang="tr-TR" sz="2000" dirty="0">
                <a:solidFill>
                  <a:schemeClr val="accent2"/>
                </a:solidFill>
                <a:latin typeface="Times New Roman" panose="02020603050405020304" pitchFamily="18" charset="0"/>
                <a:cs typeface="Times New Roman" panose="02020603050405020304" pitchFamily="18" charset="0"/>
              </a:rPr>
              <a:t>5- Hızlandırılmış Amortisman Yöntemi</a:t>
            </a:r>
            <a:r>
              <a:rPr lang="tr-TR" sz="2000" dirty="0">
                <a:solidFill>
                  <a:schemeClr val="tx1"/>
                </a:solidFill>
                <a:latin typeface="Times New Roman" panose="02020603050405020304" pitchFamily="18" charset="0"/>
                <a:cs typeface="Times New Roman" panose="02020603050405020304" pitchFamily="18" charset="0"/>
              </a:rPr>
              <a:t>, </a:t>
            </a:r>
            <a:r>
              <a:rPr lang="tr-TR" sz="1200" i="1" dirty="0">
                <a:solidFill>
                  <a:schemeClr val="tx1"/>
                </a:solidFill>
                <a:latin typeface="Times New Roman" panose="02020603050405020304" pitchFamily="18" charset="0"/>
                <a:cs typeface="Times New Roman" panose="02020603050405020304" pitchFamily="18" charset="0"/>
              </a:rPr>
              <a:t>(VUK Md: 313) </a:t>
            </a:r>
          </a:p>
          <a:p>
            <a:pPr marL="0" indent="0" algn="just">
              <a:lnSpc>
                <a:spcPct val="100000"/>
              </a:lnSpc>
              <a:spcBef>
                <a:spcPts val="0"/>
              </a:spcBef>
              <a:buNone/>
            </a:pPr>
            <a:r>
              <a:rPr lang="tr-TR" sz="2000" dirty="0">
                <a:solidFill>
                  <a:schemeClr val="accent2"/>
                </a:solidFill>
                <a:latin typeface="Times New Roman" panose="02020603050405020304" pitchFamily="18" charset="0"/>
                <a:cs typeface="Times New Roman" panose="02020603050405020304" pitchFamily="18" charset="0"/>
              </a:rPr>
              <a:t>6- Maliyet Bedeli Artırımı Uygulaması</a:t>
            </a:r>
            <a:r>
              <a:rPr lang="tr-TR" sz="2000" dirty="0">
                <a:solidFill>
                  <a:schemeClr val="tx1"/>
                </a:solidFill>
                <a:latin typeface="Times New Roman" panose="02020603050405020304" pitchFamily="18" charset="0"/>
                <a:cs typeface="Times New Roman" panose="02020603050405020304" pitchFamily="18" charset="0"/>
              </a:rPr>
              <a:t>, </a:t>
            </a:r>
            <a:r>
              <a:rPr lang="tr-TR" sz="1200" i="1" dirty="0">
                <a:solidFill>
                  <a:schemeClr val="tx1"/>
                </a:solidFill>
                <a:latin typeface="Times New Roman" panose="02020603050405020304" pitchFamily="18" charset="0"/>
                <a:cs typeface="Times New Roman" panose="02020603050405020304" pitchFamily="18" charset="0"/>
              </a:rPr>
              <a:t>(GVK Md: 38) </a:t>
            </a:r>
          </a:p>
          <a:p>
            <a:pPr marL="0" indent="0" algn="just">
              <a:lnSpc>
                <a:spcPct val="100000"/>
              </a:lnSpc>
              <a:spcBef>
                <a:spcPts val="0"/>
              </a:spcBef>
              <a:buNone/>
            </a:pPr>
            <a:r>
              <a:rPr lang="tr-TR" sz="2000" dirty="0">
                <a:solidFill>
                  <a:schemeClr val="accent2"/>
                </a:solidFill>
                <a:latin typeface="Times New Roman" panose="02020603050405020304" pitchFamily="18" charset="0"/>
                <a:cs typeface="Times New Roman" panose="02020603050405020304" pitchFamily="18" charset="0"/>
              </a:rPr>
              <a:t>7- Yatırım İndirimi Endeksleme Uygulaması,</a:t>
            </a:r>
          </a:p>
          <a:p>
            <a:pPr marL="0" indent="0" algn="just">
              <a:lnSpc>
                <a:spcPct val="100000"/>
              </a:lnSpc>
              <a:spcBef>
                <a:spcPts val="0"/>
              </a:spcBef>
              <a:buNone/>
            </a:pPr>
            <a:r>
              <a:rPr lang="tr-TR" sz="2000" dirty="0">
                <a:solidFill>
                  <a:schemeClr val="accent2"/>
                </a:solidFill>
                <a:latin typeface="Times New Roman" panose="02020603050405020304" pitchFamily="18" charset="0"/>
                <a:cs typeface="Times New Roman" panose="02020603050405020304" pitchFamily="18" charset="0"/>
              </a:rPr>
              <a:t>8- Gayrimenkul ve İştirak Satışlarından Doğan Karın, Sermayeye İlavesinde</a:t>
            </a:r>
          </a:p>
          <a:p>
            <a:pPr marL="0" indent="0" algn="just">
              <a:lnSpc>
                <a:spcPct val="100000"/>
              </a:lnSpc>
              <a:spcBef>
                <a:spcPts val="0"/>
              </a:spcBef>
              <a:buNone/>
            </a:pPr>
            <a:r>
              <a:rPr lang="tr-TR" sz="2000" dirty="0">
                <a:solidFill>
                  <a:schemeClr val="accent2"/>
                </a:solidFill>
                <a:latin typeface="Times New Roman" panose="02020603050405020304" pitchFamily="18" charset="0"/>
                <a:cs typeface="Times New Roman" panose="02020603050405020304" pitchFamily="18" charset="0"/>
              </a:rPr>
              <a:t>    Vergi İstisnası Uygulaması</a:t>
            </a:r>
            <a:r>
              <a:rPr lang="tr-TR" sz="2000" dirty="0">
                <a:solidFill>
                  <a:schemeClr val="tx1"/>
                </a:solidFill>
                <a:latin typeface="Times New Roman" panose="02020603050405020304" pitchFamily="18" charset="0"/>
                <a:cs typeface="Times New Roman" panose="02020603050405020304" pitchFamily="18" charset="0"/>
              </a:rPr>
              <a:t> </a:t>
            </a:r>
            <a:r>
              <a:rPr lang="tr-TR" sz="1200" i="1" dirty="0">
                <a:solidFill>
                  <a:schemeClr val="tx1"/>
                </a:solidFill>
                <a:latin typeface="Times New Roman" panose="02020603050405020304" pitchFamily="18" charset="0"/>
                <a:cs typeface="Times New Roman" panose="02020603050405020304" pitchFamily="18" charset="0"/>
              </a:rPr>
              <a:t>(KVK Geçici Md:8),</a:t>
            </a:r>
          </a:p>
          <a:p>
            <a:pPr marL="0" indent="0" algn="just">
              <a:lnSpc>
                <a:spcPct val="100000"/>
              </a:lnSpc>
              <a:spcBef>
                <a:spcPts val="0"/>
              </a:spcBef>
              <a:buNone/>
            </a:pPr>
            <a:r>
              <a:rPr lang="tr-TR" sz="2000" dirty="0">
                <a:solidFill>
                  <a:schemeClr val="accent2"/>
                </a:solidFill>
                <a:latin typeface="Times New Roman" panose="02020603050405020304" pitchFamily="18" charset="0"/>
                <a:cs typeface="Times New Roman" panose="02020603050405020304" pitchFamily="18" charset="0"/>
              </a:rPr>
              <a:t>9- Araştırma ve Geliştirme Fonu Uygulaması </a:t>
            </a:r>
            <a:r>
              <a:rPr lang="tr-TR" sz="1200" i="1" dirty="0">
                <a:solidFill>
                  <a:schemeClr val="tx1"/>
                </a:solidFill>
                <a:latin typeface="Times New Roman" panose="02020603050405020304" pitchFamily="18" charset="0"/>
                <a:cs typeface="Times New Roman" panose="02020603050405020304" pitchFamily="18" charset="0"/>
              </a:rPr>
              <a:t>(KVK Md:14/6 ve GVK Md: 89/2)</a:t>
            </a:r>
          </a:p>
        </p:txBody>
      </p:sp>
    </p:spTree>
    <p:extLst>
      <p:ext uri="{BB962C8B-B14F-4D97-AF65-F5344CB8AC3E}">
        <p14:creationId xmlns:p14="http://schemas.microsoft.com/office/powerpoint/2010/main" val="251384625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8" name="Dikdörtgen 7"/>
          <p:cNvSpPr/>
          <p:nvPr/>
        </p:nvSpPr>
        <p:spPr>
          <a:xfrm>
            <a:off x="457200" y="549561"/>
            <a:ext cx="8517837" cy="424732"/>
          </a:xfrm>
          <a:prstGeom prst="rect">
            <a:avLst/>
          </a:prstGeom>
        </p:spPr>
        <p:txBody>
          <a:bodyPr/>
          <a:lstStyle/>
          <a:p>
            <a:pPr fontAlgn="base">
              <a:lnSpc>
                <a:spcPct val="90000"/>
              </a:lnSpc>
              <a:spcBef>
                <a:spcPct val="0"/>
              </a:spcBef>
              <a:spcAft>
                <a:spcPct val="0"/>
              </a:spcAft>
            </a:pP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H</a:t>
            </a: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ukuki yapı</a:t>
            </a: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	</a:t>
            </a:r>
          </a:p>
        </p:txBody>
      </p:sp>
      <p:sp>
        <p:nvSpPr>
          <p:cNvPr id="6" name="İçerik Yer Tutucusu 2">
            <a:extLst>
              <a:ext uri="{FF2B5EF4-FFF2-40B4-BE49-F238E27FC236}">
                <a16:creationId xmlns:a16="http://schemas.microsoft.com/office/drawing/2014/main" id="{01C27A15-9F81-4FCF-853F-8A66C9B9F3F7}"/>
              </a:ext>
            </a:extLst>
          </p:cNvPr>
          <p:cNvSpPr>
            <a:spLocks noGrp="1"/>
          </p:cNvSpPr>
          <p:nvPr>
            <p:ph idx="1"/>
          </p:nvPr>
        </p:nvSpPr>
        <p:spPr>
          <a:xfrm>
            <a:off x="457200" y="1192002"/>
            <a:ext cx="8077200" cy="4483968"/>
          </a:xfrm>
        </p:spPr>
        <p:txBody>
          <a:bodyPr/>
          <a:lstStyle/>
          <a:p>
            <a:pPr marL="0" indent="0" algn="just">
              <a:lnSpc>
                <a:spcPct val="100000"/>
              </a:lnSpc>
              <a:spcBef>
                <a:spcPts val="0"/>
              </a:spcBef>
              <a:buNone/>
            </a:pPr>
            <a:r>
              <a:rPr lang="tr-TR" sz="2000" b="1" dirty="0">
                <a:solidFill>
                  <a:schemeClr val="tx1"/>
                </a:solidFill>
                <a:latin typeface="Times New Roman" panose="02020603050405020304" pitchFamily="18" charset="0"/>
                <a:cs typeface="Times New Roman" panose="02020603050405020304" pitchFamily="18" charset="0"/>
              </a:rPr>
              <a:t>Bütçe</a:t>
            </a:r>
            <a:r>
              <a:rPr lang="tr-TR" sz="2000" dirty="0">
                <a:solidFill>
                  <a:schemeClr val="tx1"/>
                </a:solidFill>
                <a:latin typeface="Times New Roman" panose="02020603050405020304" pitchFamily="18" charset="0"/>
                <a:cs typeface="Times New Roman" panose="02020603050405020304" pitchFamily="18" charset="0"/>
              </a:rPr>
              <a:t> bir kuruluşun, ailenin, ülkenin veya bireyin </a:t>
            </a:r>
            <a:r>
              <a:rPr lang="tr-TR" sz="2000" dirty="0">
                <a:solidFill>
                  <a:srgbClr val="FF0000"/>
                </a:solidFill>
                <a:latin typeface="Times New Roman" panose="02020603050405020304" pitchFamily="18" charset="0"/>
                <a:cs typeface="Times New Roman" panose="02020603050405020304" pitchFamily="18" charset="0"/>
              </a:rPr>
              <a:t>belli bir dönem </a:t>
            </a:r>
            <a:r>
              <a:rPr lang="tr-TR" sz="2000" dirty="0">
                <a:solidFill>
                  <a:schemeClr val="tx1"/>
                </a:solidFill>
                <a:latin typeface="Times New Roman" panose="02020603050405020304" pitchFamily="18" charset="0"/>
                <a:cs typeface="Times New Roman" panose="02020603050405020304" pitchFamily="18" charset="0"/>
              </a:rPr>
              <a:t>içinde elde edilecek </a:t>
            </a:r>
            <a:r>
              <a:rPr lang="tr-TR" sz="2000" dirty="0">
                <a:solidFill>
                  <a:srgbClr val="FF0000"/>
                </a:solidFill>
                <a:latin typeface="Times New Roman" panose="02020603050405020304" pitchFamily="18" charset="0"/>
                <a:cs typeface="Times New Roman" panose="02020603050405020304" pitchFamily="18" charset="0"/>
              </a:rPr>
              <a:t>gelirlerl</a:t>
            </a:r>
            <a:r>
              <a:rPr lang="tr-TR" sz="2000" dirty="0">
                <a:solidFill>
                  <a:schemeClr val="tx1"/>
                </a:solidFill>
                <a:latin typeface="Times New Roman" panose="02020603050405020304" pitchFamily="18" charset="0"/>
                <a:cs typeface="Times New Roman" panose="02020603050405020304" pitchFamily="18" charset="0"/>
              </a:rPr>
              <a:t>e yapılması planlanan </a:t>
            </a:r>
            <a:r>
              <a:rPr lang="tr-TR" sz="2000" dirty="0">
                <a:solidFill>
                  <a:srgbClr val="FF0000"/>
                </a:solidFill>
                <a:latin typeface="Times New Roman" panose="02020603050405020304" pitchFamily="18" charset="0"/>
                <a:cs typeface="Times New Roman" panose="02020603050405020304" pitchFamily="18" charset="0"/>
              </a:rPr>
              <a:t>giderleri</a:t>
            </a:r>
            <a:r>
              <a:rPr lang="tr-TR" sz="2000" dirty="0">
                <a:solidFill>
                  <a:schemeClr val="tx1"/>
                </a:solidFill>
                <a:latin typeface="Times New Roman" panose="02020603050405020304" pitchFamily="18" charset="0"/>
                <a:cs typeface="Times New Roman" panose="02020603050405020304" pitchFamily="18" charset="0"/>
              </a:rPr>
              <a:t> gösteren bir </a:t>
            </a:r>
            <a:r>
              <a:rPr lang="tr-TR" sz="2000" b="1" dirty="0">
                <a:solidFill>
                  <a:schemeClr val="tx1"/>
                </a:solidFill>
                <a:latin typeface="Times New Roman" panose="02020603050405020304" pitchFamily="18" charset="0"/>
                <a:cs typeface="Times New Roman" panose="02020603050405020304" pitchFamily="18" charset="0"/>
              </a:rPr>
              <a:t>tahmin cetveli</a:t>
            </a:r>
            <a:r>
              <a:rPr lang="tr-TR" sz="2000" dirty="0">
                <a:solidFill>
                  <a:schemeClr val="tx1"/>
                </a:solidFill>
                <a:latin typeface="Times New Roman" panose="02020603050405020304" pitchFamily="18" charset="0"/>
                <a:cs typeface="Times New Roman" panose="02020603050405020304" pitchFamily="18" charset="0"/>
              </a:rPr>
              <a:t>dir.</a:t>
            </a:r>
          </a:p>
          <a:p>
            <a:pPr marL="0" indent="0" algn="just">
              <a:lnSpc>
                <a:spcPct val="100000"/>
              </a:lnSpc>
              <a:spcBef>
                <a:spcPts val="0"/>
              </a:spcBef>
              <a:buNone/>
            </a:pPr>
            <a:endParaRPr lang="tr-TR" sz="2000"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2000" b="1" dirty="0">
                <a:solidFill>
                  <a:schemeClr val="tx1"/>
                </a:solidFill>
                <a:latin typeface="Times New Roman" panose="02020603050405020304" pitchFamily="18" charset="0"/>
                <a:cs typeface="Times New Roman" panose="02020603050405020304" pitchFamily="18" charset="0"/>
              </a:rPr>
              <a:t>Bütçe Kanunu</a:t>
            </a:r>
            <a:r>
              <a:rPr lang="tr-TR" sz="2000" dirty="0">
                <a:solidFill>
                  <a:schemeClr val="tx1"/>
                </a:solidFill>
                <a:latin typeface="Times New Roman" panose="02020603050405020304" pitchFamily="18" charset="0"/>
                <a:cs typeface="Times New Roman" panose="02020603050405020304" pitchFamily="18" charset="0"/>
              </a:rPr>
              <a:t>, devletin gelecek bir dönemdeki gelirlerini ve harcamalarını tahmin eden ve </a:t>
            </a:r>
            <a:r>
              <a:rPr lang="tr-TR" sz="2000" dirty="0">
                <a:solidFill>
                  <a:srgbClr val="FF0000"/>
                </a:solidFill>
                <a:latin typeface="Times New Roman" panose="02020603050405020304" pitchFamily="18" charset="0"/>
                <a:cs typeface="Times New Roman" panose="02020603050405020304" pitchFamily="18" charset="0"/>
              </a:rPr>
              <a:t>yürütme organına </a:t>
            </a:r>
            <a:r>
              <a:rPr lang="tr-TR" sz="2000" dirty="0">
                <a:solidFill>
                  <a:schemeClr val="tx1"/>
                </a:solidFill>
                <a:latin typeface="Times New Roman" panose="02020603050405020304" pitchFamily="18" charset="0"/>
                <a:cs typeface="Times New Roman" panose="02020603050405020304" pitchFamily="18" charset="0"/>
              </a:rPr>
              <a:t>harcamaların yapılması, gelirlerin toplanması konusunda </a:t>
            </a:r>
            <a:r>
              <a:rPr lang="tr-TR" sz="2000" dirty="0">
                <a:solidFill>
                  <a:srgbClr val="FF0000"/>
                </a:solidFill>
                <a:latin typeface="Times New Roman" panose="02020603050405020304" pitchFamily="18" charset="0"/>
                <a:cs typeface="Times New Roman" panose="02020603050405020304" pitchFamily="18" charset="0"/>
              </a:rPr>
              <a:t>yetki ve izin veren </a:t>
            </a:r>
            <a:r>
              <a:rPr lang="tr-TR" sz="2000" dirty="0">
                <a:solidFill>
                  <a:schemeClr val="tx1"/>
                </a:solidFill>
                <a:latin typeface="Times New Roman" panose="02020603050405020304" pitchFamily="18" charset="0"/>
                <a:cs typeface="Times New Roman" panose="02020603050405020304" pitchFamily="18" charset="0"/>
              </a:rPr>
              <a:t>bir kanundur.</a:t>
            </a:r>
          </a:p>
          <a:p>
            <a:pPr marL="0" indent="0" algn="just">
              <a:lnSpc>
                <a:spcPct val="100000"/>
              </a:lnSpc>
              <a:spcBef>
                <a:spcPts val="0"/>
              </a:spcBef>
              <a:buNone/>
            </a:pPr>
            <a:endParaRPr lang="tr-TR" sz="2000" dirty="0">
              <a:solidFill>
                <a:schemeClr val="tx1"/>
              </a:solidFill>
              <a:latin typeface="Times New Roman" panose="02020603050405020304" pitchFamily="18" charset="0"/>
              <a:cs typeface="Times New Roman" panose="02020603050405020304" pitchFamily="18" charset="0"/>
            </a:endParaRPr>
          </a:p>
          <a:p>
            <a:pPr algn="just">
              <a:lnSpc>
                <a:spcPct val="100000"/>
              </a:lnSpc>
              <a:spcBef>
                <a:spcPts val="0"/>
              </a:spcBef>
              <a:buFont typeface="Wingdings" panose="05000000000000000000" pitchFamily="2" charset="2"/>
              <a:buChar char="ü"/>
            </a:pPr>
            <a:r>
              <a:rPr lang="tr-TR" sz="2000" dirty="0">
                <a:solidFill>
                  <a:schemeClr val="tx1"/>
                </a:solidFill>
                <a:latin typeface="Times New Roman" panose="02020603050405020304" pitchFamily="18" charset="0"/>
                <a:cs typeface="Times New Roman" panose="02020603050405020304" pitchFamily="18" charset="0"/>
              </a:rPr>
              <a:t>Bütçe bir kanundur. </a:t>
            </a:r>
          </a:p>
          <a:p>
            <a:pPr algn="just">
              <a:lnSpc>
                <a:spcPct val="100000"/>
              </a:lnSpc>
              <a:spcBef>
                <a:spcPts val="0"/>
              </a:spcBef>
              <a:buFont typeface="Wingdings" panose="05000000000000000000" pitchFamily="2" charset="2"/>
              <a:buChar char="ü"/>
            </a:pPr>
            <a:r>
              <a:rPr lang="tr-TR" sz="2000" dirty="0">
                <a:solidFill>
                  <a:schemeClr val="tx1"/>
                </a:solidFill>
                <a:latin typeface="Times New Roman" panose="02020603050405020304" pitchFamily="18" charset="0"/>
                <a:cs typeface="Times New Roman" panose="02020603050405020304" pitchFamily="18" charset="0"/>
              </a:rPr>
              <a:t>Bütçe kanununda yer almayan hiçbir gider ya da gelir kamu kuruluşlarınca gerçekleştirilemez. </a:t>
            </a:r>
          </a:p>
          <a:p>
            <a:pPr algn="just">
              <a:lnSpc>
                <a:spcPct val="100000"/>
              </a:lnSpc>
              <a:spcBef>
                <a:spcPts val="0"/>
              </a:spcBef>
              <a:buFont typeface="Wingdings" panose="05000000000000000000" pitchFamily="2" charset="2"/>
              <a:buChar char="ü"/>
            </a:pPr>
            <a:r>
              <a:rPr lang="tr-TR" sz="2000" dirty="0">
                <a:solidFill>
                  <a:schemeClr val="tx1"/>
                </a:solidFill>
                <a:latin typeface="Times New Roman" panose="02020603050405020304" pitchFamily="18" charset="0"/>
                <a:cs typeface="Times New Roman" panose="02020603050405020304" pitchFamily="18" charset="0"/>
              </a:rPr>
              <a:t>Bütçe, yürütme organı tarafından hazırlanıp yasama organı tarafından onaylandıktan sonra yürürlüğe girer. </a:t>
            </a:r>
          </a:p>
          <a:p>
            <a:pPr algn="just">
              <a:lnSpc>
                <a:spcPct val="100000"/>
              </a:lnSpc>
              <a:spcBef>
                <a:spcPts val="0"/>
              </a:spcBef>
              <a:buFont typeface="Wingdings" panose="05000000000000000000" pitchFamily="2" charset="2"/>
              <a:buChar char="ü"/>
            </a:pPr>
            <a:r>
              <a:rPr lang="tr-TR" sz="2000" dirty="0">
                <a:solidFill>
                  <a:schemeClr val="tx1"/>
                </a:solidFill>
                <a:latin typeface="Times New Roman" panose="02020603050405020304" pitchFamily="18" charset="0"/>
                <a:cs typeface="Times New Roman" panose="02020603050405020304" pitchFamily="18" charset="0"/>
              </a:rPr>
              <a:t>Bütçe, kamusal harcamaları ve kamusal gelirleri gösterir. </a:t>
            </a:r>
          </a:p>
          <a:p>
            <a:pPr marL="0" indent="0" algn="just">
              <a:lnSpc>
                <a:spcPct val="100000"/>
              </a:lnSpc>
              <a:spcBef>
                <a:spcPts val="0"/>
              </a:spcBef>
              <a:buNone/>
            </a:pPr>
            <a:endParaRPr lang="tr-TR" sz="2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1118038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8" name="Dikdörtgen 7"/>
          <p:cNvSpPr/>
          <p:nvPr/>
        </p:nvSpPr>
        <p:spPr>
          <a:xfrm>
            <a:off x="457200" y="549561"/>
            <a:ext cx="8517837" cy="424732"/>
          </a:xfrm>
          <a:prstGeom prst="rect">
            <a:avLst/>
          </a:prstGeom>
        </p:spPr>
        <p:txBody>
          <a:bodyPr/>
          <a:lstStyle/>
          <a:p>
            <a:pPr fontAlgn="base">
              <a:lnSpc>
                <a:spcPct val="90000"/>
              </a:lnSpc>
              <a:spcBef>
                <a:spcPct val="0"/>
              </a:spcBef>
              <a:spcAft>
                <a:spcPct val="0"/>
              </a:spcAft>
            </a:pP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H</a:t>
            </a: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ukuki yapı</a:t>
            </a: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	</a:t>
            </a:r>
          </a:p>
        </p:txBody>
      </p:sp>
      <p:sp>
        <p:nvSpPr>
          <p:cNvPr id="5" name="İçerik Yer Tutucusu 2"/>
          <p:cNvSpPr>
            <a:spLocks noGrp="1"/>
          </p:cNvSpPr>
          <p:nvPr>
            <p:ph idx="1"/>
          </p:nvPr>
        </p:nvSpPr>
        <p:spPr>
          <a:xfrm>
            <a:off x="457200" y="1052736"/>
            <a:ext cx="8435280" cy="5616624"/>
          </a:xfrm>
        </p:spPr>
        <p:txBody>
          <a:bodyPr/>
          <a:lstStyle/>
          <a:p>
            <a:pPr marL="0" indent="0" algn="just">
              <a:lnSpc>
                <a:spcPct val="100000"/>
              </a:lnSpc>
              <a:spcBef>
                <a:spcPts val="0"/>
              </a:spcBef>
              <a:buNone/>
            </a:pPr>
            <a:r>
              <a:rPr lang="tr-TR" sz="2400" b="1" dirty="0">
                <a:solidFill>
                  <a:srgbClr val="FF0000"/>
                </a:solidFill>
                <a:latin typeface="Times New Roman" panose="02020603050405020304" pitchFamily="18" charset="0"/>
                <a:cs typeface="Times New Roman" panose="02020603050405020304" pitchFamily="18" charset="0"/>
              </a:rPr>
              <a:t>Kredi ile finansman sağlamanın avantajları</a:t>
            </a:r>
          </a:p>
          <a:p>
            <a:pPr marL="0" indent="0" algn="just">
              <a:lnSpc>
                <a:spcPct val="100000"/>
              </a:lnSpc>
              <a:spcBef>
                <a:spcPts val="0"/>
              </a:spcBef>
              <a:buNone/>
            </a:pPr>
            <a:r>
              <a:rPr lang="tr-TR" sz="2000" dirty="0">
                <a:solidFill>
                  <a:schemeClr val="tx1"/>
                </a:solidFill>
                <a:latin typeface="Times New Roman" panose="02020603050405020304" pitchFamily="18" charset="0"/>
                <a:cs typeface="Times New Roman" panose="02020603050405020304" pitchFamily="18" charset="0"/>
              </a:rPr>
              <a:t>-Başkalarının parasıyla para kazanmak,</a:t>
            </a:r>
          </a:p>
          <a:p>
            <a:pPr marL="0" indent="0" algn="just">
              <a:lnSpc>
                <a:spcPct val="100000"/>
              </a:lnSpc>
              <a:spcBef>
                <a:spcPts val="0"/>
              </a:spcBef>
              <a:buNone/>
            </a:pPr>
            <a:r>
              <a:rPr lang="tr-TR" sz="2000" dirty="0">
                <a:solidFill>
                  <a:schemeClr val="tx1"/>
                </a:solidFill>
                <a:latin typeface="Times New Roman" panose="02020603050405020304" pitchFamily="18" charset="0"/>
                <a:cs typeface="Times New Roman" panose="02020603050405020304" pitchFamily="18" charset="0"/>
              </a:rPr>
              <a:t>-Kredi ile finanse edilen yatırımın karlılığı, kredi maliyetlerinden yüksekse işletme sahipleri kar elde edebilirler. Buna </a:t>
            </a:r>
            <a:r>
              <a:rPr lang="tr-TR" sz="2000" b="1" dirty="0">
                <a:solidFill>
                  <a:schemeClr val="tx1"/>
                </a:solidFill>
                <a:latin typeface="Times New Roman" panose="02020603050405020304" pitchFamily="18" charset="0"/>
                <a:cs typeface="Times New Roman" panose="02020603050405020304" pitchFamily="18" charset="0"/>
              </a:rPr>
              <a:t>kaldıraç etkisi </a:t>
            </a:r>
            <a:r>
              <a:rPr lang="tr-TR" sz="2000" dirty="0">
                <a:solidFill>
                  <a:schemeClr val="tx1"/>
                </a:solidFill>
                <a:latin typeface="Times New Roman" panose="02020603050405020304" pitchFamily="18" charset="0"/>
                <a:cs typeface="Times New Roman" panose="02020603050405020304" pitchFamily="18" charset="0"/>
              </a:rPr>
              <a:t>de denir.</a:t>
            </a:r>
          </a:p>
          <a:p>
            <a:pPr marL="0" indent="0" algn="just">
              <a:lnSpc>
                <a:spcPct val="100000"/>
              </a:lnSpc>
              <a:spcBef>
                <a:spcPts val="0"/>
              </a:spcBef>
              <a:buNone/>
            </a:pPr>
            <a:r>
              <a:rPr lang="tr-TR" sz="2400" b="1" u="sng" dirty="0" smtClean="0">
                <a:solidFill>
                  <a:schemeClr val="tx1"/>
                </a:solidFill>
                <a:latin typeface="Times New Roman" panose="02020603050405020304" pitchFamily="18" charset="0"/>
                <a:cs typeface="Times New Roman" panose="02020603050405020304" pitchFamily="18" charset="0"/>
              </a:rPr>
              <a:t>Kaldıraç </a:t>
            </a:r>
            <a:r>
              <a:rPr lang="tr-TR" sz="2400" b="1" u="sng" dirty="0">
                <a:solidFill>
                  <a:schemeClr val="tx1"/>
                </a:solidFill>
                <a:latin typeface="Times New Roman" panose="02020603050405020304" pitchFamily="18" charset="0"/>
                <a:cs typeface="Times New Roman" panose="02020603050405020304" pitchFamily="18" charset="0"/>
              </a:rPr>
              <a:t>(</a:t>
            </a:r>
            <a:r>
              <a:rPr lang="tr-TR" sz="2400" b="1" u="sng" dirty="0" err="1">
                <a:solidFill>
                  <a:schemeClr val="tx1"/>
                </a:solidFill>
                <a:latin typeface="Times New Roman" panose="02020603050405020304" pitchFamily="18" charset="0"/>
                <a:cs typeface="Times New Roman" panose="02020603050405020304" pitchFamily="18" charset="0"/>
              </a:rPr>
              <a:t>leverage</a:t>
            </a:r>
            <a:r>
              <a:rPr lang="tr-TR" sz="2400" b="1" u="sng" dirty="0">
                <a:solidFill>
                  <a:schemeClr val="tx1"/>
                </a:solidFill>
                <a:latin typeface="Times New Roman" panose="02020603050405020304" pitchFamily="18" charset="0"/>
                <a:cs typeface="Times New Roman" panose="02020603050405020304" pitchFamily="18" charset="0"/>
              </a:rPr>
              <a:t>); </a:t>
            </a:r>
            <a:r>
              <a:rPr lang="tr-TR" sz="2000" dirty="0">
                <a:solidFill>
                  <a:schemeClr val="tx1"/>
                </a:solidFill>
                <a:latin typeface="Times New Roman" panose="02020603050405020304" pitchFamily="18" charset="0"/>
                <a:cs typeface="Times New Roman" panose="02020603050405020304" pitchFamily="18" charset="0"/>
              </a:rPr>
              <a:t>Finansal piyasalarda yatırımcının daha fazla yer almasında etkin rol oynayan </a:t>
            </a:r>
            <a:r>
              <a:rPr lang="tr-TR" sz="2000" b="1" dirty="0">
                <a:solidFill>
                  <a:schemeClr val="tx1"/>
                </a:solidFill>
                <a:latin typeface="Times New Roman" panose="02020603050405020304" pitchFamily="18" charset="0"/>
                <a:cs typeface="Times New Roman" panose="02020603050405020304" pitchFamily="18" charset="0"/>
              </a:rPr>
              <a:t>daha az sermaye</a:t>
            </a:r>
            <a:r>
              <a:rPr lang="tr-TR" sz="2000" dirty="0">
                <a:solidFill>
                  <a:schemeClr val="tx1"/>
                </a:solidFill>
                <a:latin typeface="Times New Roman" panose="02020603050405020304" pitchFamily="18" charset="0"/>
                <a:cs typeface="Times New Roman" panose="02020603050405020304" pitchFamily="18" charset="0"/>
              </a:rPr>
              <a:t>yle daha </a:t>
            </a:r>
            <a:r>
              <a:rPr lang="tr-TR" sz="2000" b="1" dirty="0">
                <a:solidFill>
                  <a:schemeClr val="tx1"/>
                </a:solidFill>
                <a:latin typeface="Times New Roman" panose="02020603050405020304" pitchFamily="18" charset="0"/>
                <a:cs typeface="Times New Roman" panose="02020603050405020304" pitchFamily="18" charset="0"/>
              </a:rPr>
              <a:t>büyük hacimli </a:t>
            </a:r>
            <a:r>
              <a:rPr lang="tr-TR" sz="2000" dirty="0">
                <a:solidFill>
                  <a:schemeClr val="tx1"/>
                </a:solidFill>
                <a:latin typeface="Times New Roman" panose="02020603050405020304" pitchFamily="18" charset="0"/>
                <a:cs typeface="Times New Roman" panose="02020603050405020304" pitchFamily="18" charset="0"/>
              </a:rPr>
              <a:t>işlemler yapılmasına imkan sağlayan sisteme denir.</a:t>
            </a:r>
            <a:r>
              <a:rPr lang="tr-TR" sz="2000" b="1" dirty="0">
                <a:solidFill>
                  <a:schemeClr val="tx1"/>
                </a:solidFill>
                <a:latin typeface="Times New Roman" panose="02020603050405020304" pitchFamily="18" charset="0"/>
                <a:cs typeface="Times New Roman" panose="02020603050405020304" pitchFamily="18" charset="0"/>
              </a:rPr>
              <a:t> </a:t>
            </a:r>
          </a:p>
          <a:p>
            <a:pPr marL="0" indent="0" algn="just">
              <a:lnSpc>
                <a:spcPct val="100000"/>
              </a:lnSpc>
              <a:spcBef>
                <a:spcPts val="0"/>
              </a:spcBef>
              <a:buNone/>
            </a:pPr>
            <a:r>
              <a:rPr lang="tr-TR" sz="2000" dirty="0" smtClean="0">
                <a:solidFill>
                  <a:schemeClr val="tx1"/>
                </a:solidFill>
                <a:latin typeface="Times New Roman" panose="02020603050405020304" pitchFamily="18" charset="0"/>
                <a:cs typeface="Times New Roman" panose="02020603050405020304" pitchFamily="18" charset="0"/>
              </a:rPr>
              <a:t>Türkiye’den </a:t>
            </a:r>
            <a:r>
              <a:rPr lang="tr-TR" sz="2000" dirty="0">
                <a:solidFill>
                  <a:schemeClr val="tx1"/>
                </a:solidFill>
                <a:latin typeface="Times New Roman" panose="02020603050405020304" pitchFamily="18" charset="0"/>
                <a:cs typeface="Times New Roman" panose="02020603050405020304" pitchFamily="18" charset="0"/>
              </a:rPr>
              <a:t>yapılan </a:t>
            </a:r>
            <a:r>
              <a:rPr lang="tr-TR" sz="2000" dirty="0" err="1">
                <a:solidFill>
                  <a:schemeClr val="tx1"/>
                </a:solidFill>
                <a:latin typeface="Times New Roman" panose="02020603050405020304" pitchFamily="18" charset="0"/>
                <a:cs typeface="Times New Roman" panose="02020603050405020304" pitchFamily="18" charset="0"/>
              </a:rPr>
              <a:t>Forex</a:t>
            </a:r>
            <a:r>
              <a:rPr lang="tr-TR" sz="2000" dirty="0">
                <a:solidFill>
                  <a:schemeClr val="tx1"/>
                </a:solidFill>
                <a:latin typeface="Times New Roman" panose="02020603050405020304" pitchFamily="18" charset="0"/>
                <a:cs typeface="Times New Roman" panose="02020603050405020304" pitchFamily="18" charset="0"/>
              </a:rPr>
              <a:t> işlemlerinde kaldıraç oranı Sermaye Piyasası Kanunu’nda (SPK) en fazla </a:t>
            </a:r>
            <a:r>
              <a:rPr lang="tr-TR" sz="2400" b="1" dirty="0">
                <a:solidFill>
                  <a:schemeClr val="tx1"/>
                </a:solidFill>
                <a:latin typeface="Times New Roman" panose="02020603050405020304" pitchFamily="18" charset="0"/>
                <a:cs typeface="Times New Roman" panose="02020603050405020304" pitchFamily="18" charset="0"/>
              </a:rPr>
              <a:t>1:100</a:t>
            </a:r>
            <a:r>
              <a:rPr lang="tr-TR" sz="2000" dirty="0">
                <a:solidFill>
                  <a:schemeClr val="tx1"/>
                </a:solidFill>
                <a:latin typeface="Times New Roman" panose="02020603050405020304" pitchFamily="18" charset="0"/>
                <a:cs typeface="Times New Roman" panose="02020603050405020304" pitchFamily="18" charset="0"/>
              </a:rPr>
              <a:t> olarak belirlenmiştir.</a:t>
            </a:r>
          </a:p>
          <a:p>
            <a:pPr marL="0" indent="0" algn="just">
              <a:lnSpc>
                <a:spcPct val="100000"/>
              </a:lnSpc>
              <a:spcBef>
                <a:spcPts val="0"/>
              </a:spcBef>
              <a:buNone/>
            </a:pPr>
            <a:r>
              <a:rPr lang="tr-TR" sz="2000" dirty="0" err="1" smtClean="0">
                <a:solidFill>
                  <a:schemeClr val="tx1"/>
                </a:solidFill>
                <a:latin typeface="Times New Roman" panose="02020603050405020304" pitchFamily="18" charset="0"/>
                <a:cs typeface="Times New Roman" panose="02020603050405020304" pitchFamily="18" charset="0"/>
              </a:rPr>
              <a:t>Forex</a:t>
            </a:r>
            <a:r>
              <a:rPr lang="tr-TR" sz="2000" dirty="0" smtClean="0">
                <a:solidFill>
                  <a:schemeClr val="tx1"/>
                </a:solidFill>
                <a:latin typeface="Times New Roman" panose="02020603050405020304" pitchFamily="18" charset="0"/>
                <a:cs typeface="Times New Roman" panose="02020603050405020304" pitchFamily="18" charset="0"/>
              </a:rPr>
              <a:t> </a:t>
            </a:r>
            <a:r>
              <a:rPr lang="tr-TR" sz="2000" dirty="0">
                <a:solidFill>
                  <a:schemeClr val="tx1"/>
                </a:solidFill>
                <a:latin typeface="Times New Roman" panose="02020603050405020304" pitchFamily="18" charset="0"/>
                <a:cs typeface="Times New Roman" panose="02020603050405020304" pitchFamily="18" charset="0"/>
              </a:rPr>
              <a:t>piyasasında kullanılan maksimum kaldıraç oranı </a:t>
            </a:r>
            <a:r>
              <a:rPr lang="tr-TR" sz="2400" b="1" dirty="0">
                <a:solidFill>
                  <a:schemeClr val="tx1"/>
                </a:solidFill>
                <a:latin typeface="Times New Roman" panose="02020603050405020304" pitchFamily="18" charset="0"/>
                <a:cs typeface="Times New Roman" panose="02020603050405020304" pitchFamily="18" charset="0"/>
              </a:rPr>
              <a:t>1:100</a:t>
            </a:r>
            <a:r>
              <a:rPr lang="tr-TR" sz="2000" dirty="0">
                <a:solidFill>
                  <a:schemeClr val="tx1"/>
                </a:solidFill>
                <a:latin typeface="Times New Roman" panose="02020603050405020304" pitchFamily="18" charset="0"/>
                <a:cs typeface="Times New Roman" panose="02020603050405020304" pitchFamily="18" charset="0"/>
              </a:rPr>
              <a:t> şu anlama gelmektedir: 1000 dolar ile 100 bin dolarlık işlem yapabilirsiniz. Yatırımcı isterse sermayesinin (teminatının) veya teminatının belirli bir miktarının yüz katı büyüklüğünde bir yatırım yapabilir yani pozisyon açabilir. Kar ve zarar hesaplaması ise yapılan bu işlem hacmi üzerinden hesaplanır.</a:t>
            </a:r>
          </a:p>
        </p:txBody>
      </p:sp>
    </p:spTree>
    <p:extLst>
      <p:ext uri="{BB962C8B-B14F-4D97-AF65-F5344CB8AC3E}">
        <p14:creationId xmlns:p14="http://schemas.microsoft.com/office/powerpoint/2010/main" val="37465287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8" name="Dikdörtgen 7"/>
          <p:cNvSpPr/>
          <p:nvPr/>
        </p:nvSpPr>
        <p:spPr>
          <a:xfrm>
            <a:off x="457200" y="549561"/>
            <a:ext cx="8517837" cy="424732"/>
          </a:xfrm>
          <a:prstGeom prst="rect">
            <a:avLst/>
          </a:prstGeom>
        </p:spPr>
        <p:txBody>
          <a:bodyPr/>
          <a:lstStyle/>
          <a:p>
            <a:pPr fontAlgn="base">
              <a:lnSpc>
                <a:spcPct val="90000"/>
              </a:lnSpc>
              <a:spcBef>
                <a:spcPct val="0"/>
              </a:spcBef>
              <a:spcAft>
                <a:spcPct val="0"/>
              </a:spcAft>
            </a:pP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H</a:t>
            </a: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ukuki yapı</a:t>
            </a: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	</a:t>
            </a:r>
          </a:p>
        </p:txBody>
      </p:sp>
      <p:sp>
        <p:nvSpPr>
          <p:cNvPr id="5" name="Dikdörtgen 4"/>
          <p:cNvSpPr/>
          <p:nvPr/>
        </p:nvSpPr>
        <p:spPr>
          <a:xfrm>
            <a:off x="289932" y="1193180"/>
            <a:ext cx="8552986" cy="4708981"/>
          </a:xfrm>
          <a:prstGeom prst="rect">
            <a:avLst/>
          </a:prstGeom>
        </p:spPr>
        <p:txBody>
          <a:bodyPr wrap="square">
            <a:spAutoFit/>
          </a:bodyPr>
          <a:lstStyle/>
          <a:p>
            <a:r>
              <a:rPr lang="tr-TR" sz="2000" b="1" dirty="0" smtClean="0">
                <a:solidFill>
                  <a:srgbClr val="000000"/>
                </a:solidFill>
                <a:latin typeface="Roboto"/>
              </a:rPr>
              <a:t>HUKUKİ YAPILARINA GÖRE İŞLETMELER</a:t>
            </a:r>
            <a:r>
              <a:rPr lang="tr-TR" sz="2000" dirty="0" smtClean="0"/>
              <a:t/>
            </a:r>
            <a:br>
              <a:rPr lang="tr-TR" sz="2000" dirty="0" smtClean="0"/>
            </a:br>
            <a:r>
              <a:rPr lang="tr-TR" sz="2000" dirty="0" smtClean="0"/>
              <a:t/>
            </a:r>
            <a:br>
              <a:rPr lang="tr-TR" sz="2000" dirty="0" smtClean="0"/>
            </a:br>
            <a:r>
              <a:rPr lang="tr-TR" sz="2000" b="1" dirty="0" err="1" smtClean="0">
                <a:solidFill>
                  <a:srgbClr val="000000"/>
                </a:solidFill>
                <a:latin typeface="Roboto"/>
              </a:rPr>
              <a:t>İşletmeler</a:t>
            </a:r>
            <a:r>
              <a:rPr lang="tr-TR" sz="2000" b="1" dirty="0" smtClean="0">
                <a:solidFill>
                  <a:srgbClr val="000000"/>
                </a:solidFill>
                <a:latin typeface="Roboto"/>
              </a:rPr>
              <a:t> hukuki biçimlerine göre aşağıdaki gibi sınıflandırılarak inceleme konusu yapılmaktadır.</a:t>
            </a:r>
            <a:r>
              <a:rPr lang="tr-TR" sz="2000" dirty="0" smtClean="0"/>
              <a:t/>
            </a:r>
            <a:br>
              <a:rPr lang="tr-TR" sz="2000" dirty="0" smtClean="0"/>
            </a:br>
            <a:r>
              <a:rPr lang="tr-TR" sz="2000" dirty="0" smtClean="0"/>
              <a:t/>
            </a:r>
            <a:br>
              <a:rPr lang="tr-TR" sz="2000" dirty="0" smtClean="0"/>
            </a:br>
            <a:r>
              <a:rPr lang="tr-TR" sz="2000" b="1" dirty="0" smtClean="0">
                <a:solidFill>
                  <a:srgbClr val="000000"/>
                </a:solidFill>
                <a:latin typeface="Roboto"/>
              </a:rPr>
              <a:t>Tek Kişi İşletmeleri</a:t>
            </a:r>
            <a:r>
              <a:rPr lang="tr-TR" sz="2000" dirty="0" smtClean="0"/>
              <a:t/>
            </a:r>
            <a:br>
              <a:rPr lang="tr-TR" sz="2000" dirty="0" smtClean="0"/>
            </a:br>
            <a:r>
              <a:rPr lang="tr-TR" sz="2000" b="1" dirty="0" smtClean="0">
                <a:solidFill>
                  <a:srgbClr val="000000"/>
                </a:solidFill>
                <a:latin typeface="Roboto"/>
              </a:rPr>
              <a:t>Şirketler ( Ortaklıklar )</a:t>
            </a:r>
            <a:r>
              <a:rPr lang="tr-TR" sz="2000" dirty="0" smtClean="0"/>
              <a:t/>
            </a:r>
            <a:br>
              <a:rPr lang="tr-TR" sz="2000" dirty="0" smtClean="0"/>
            </a:br>
            <a:r>
              <a:rPr lang="tr-TR" sz="2000" b="1" dirty="0">
                <a:solidFill>
                  <a:srgbClr val="000000"/>
                </a:solidFill>
                <a:latin typeface="Roboto"/>
              </a:rPr>
              <a:t>• </a:t>
            </a:r>
            <a:r>
              <a:rPr lang="tr-TR" sz="2000" b="1" dirty="0" smtClean="0">
                <a:solidFill>
                  <a:srgbClr val="000000"/>
                </a:solidFill>
                <a:latin typeface="Roboto"/>
              </a:rPr>
              <a:t>Adi Şirketler</a:t>
            </a:r>
            <a:r>
              <a:rPr lang="tr-TR" sz="2000" dirty="0" smtClean="0"/>
              <a:t/>
            </a:r>
            <a:br>
              <a:rPr lang="tr-TR" sz="2000" dirty="0" smtClean="0"/>
            </a:br>
            <a:r>
              <a:rPr lang="tr-TR" sz="2000" b="1" dirty="0">
                <a:solidFill>
                  <a:srgbClr val="000000"/>
                </a:solidFill>
                <a:latin typeface="Roboto"/>
              </a:rPr>
              <a:t>• </a:t>
            </a:r>
            <a:r>
              <a:rPr lang="tr-TR" sz="2000" b="1" dirty="0" smtClean="0">
                <a:solidFill>
                  <a:srgbClr val="000000"/>
                </a:solidFill>
                <a:latin typeface="Roboto"/>
              </a:rPr>
              <a:t>Ticaret Şirketleri</a:t>
            </a:r>
          </a:p>
          <a:p>
            <a:r>
              <a:rPr lang="tr-TR" sz="2000" dirty="0"/>
              <a:t/>
            </a:r>
            <a:br>
              <a:rPr lang="tr-TR" sz="2000" dirty="0"/>
            </a:br>
            <a:r>
              <a:rPr lang="tr-TR" sz="2000" b="1" dirty="0" smtClean="0">
                <a:solidFill>
                  <a:srgbClr val="000000"/>
                </a:solidFill>
                <a:latin typeface="Roboto"/>
              </a:rPr>
              <a:t>Kişi </a:t>
            </a:r>
            <a:r>
              <a:rPr lang="tr-TR" sz="2000" b="1" dirty="0">
                <a:solidFill>
                  <a:srgbClr val="000000"/>
                </a:solidFill>
                <a:latin typeface="Roboto"/>
              </a:rPr>
              <a:t>Şirketleri</a:t>
            </a:r>
            <a:r>
              <a:rPr lang="tr-TR" sz="2000" dirty="0"/>
              <a:t/>
            </a:r>
            <a:br>
              <a:rPr lang="tr-TR" sz="2000" dirty="0"/>
            </a:br>
            <a:r>
              <a:rPr lang="tr-TR" sz="2000" b="1" dirty="0">
                <a:solidFill>
                  <a:srgbClr val="000000"/>
                </a:solidFill>
                <a:latin typeface="Roboto"/>
              </a:rPr>
              <a:t>• Kolektif Şirketler</a:t>
            </a:r>
            <a:r>
              <a:rPr lang="tr-TR" sz="2000" dirty="0"/>
              <a:t/>
            </a:r>
            <a:br>
              <a:rPr lang="tr-TR" sz="2000" dirty="0"/>
            </a:br>
            <a:r>
              <a:rPr lang="tr-TR" sz="2000" b="1" dirty="0">
                <a:solidFill>
                  <a:srgbClr val="000000"/>
                </a:solidFill>
                <a:latin typeface="Roboto"/>
              </a:rPr>
              <a:t>• Komandit </a:t>
            </a:r>
            <a:r>
              <a:rPr lang="tr-TR" sz="2000" b="1" dirty="0" smtClean="0">
                <a:solidFill>
                  <a:srgbClr val="000000"/>
                </a:solidFill>
                <a:latin typeface="Roboto"/>
              </a:rPr>
              <a:t>Şirketler</a:t>
            </a:r>
          </a:p>
          <a:p>
            <a:r>
              <a:rPr lang="tr-TR" sz="2000" dirty="0" smtClean="0"/>
              <a:t/>
            </a:r>
            <a:br>
              <a:rPr lang="tr-TR" sz="2000" dirty="0" smtClean="0"/>
            </a:br>
            <a:endParaRPr lang="tr-TR" sz="2000" dirty="0"/>
          </a:p>
        </p:txBody>
      </p:sp>
      <p:sp>
        <p:nvSpPr>
          <p:cNvPr id="6" name="Dikdörtgen 5"/>
          <p:cNvSpPr/>
          <p:nvPr/>
        </p:nvSpPr>
        <p:spPr>
          <a:xfrm>
            <a:off x="4403037" y="2439675"/>
            <a:ext cx="4572000" cy="1754326"/>
          </a:xfrm>
          <a:prstGeom prst="rect">
            <a:avLst/>
          </a:prstGeom>
        </p:spPr>
        <p:txBody>
          <a:bodyPr>
            <a:spAutoFit/>
          </a:bodyPr>
          <a:lstStyle/>
          <a:p>
            <a:r>
              <a:rPr lang="tr-TR" b="1" dirty="0">
                <a:solidFill>
                  <a:srgbClr val="000000"/>
                </a:solidFill>
                <a:latin typeface="Roboto"/>
              </a:rPr>
              <a:t>Sermaye Şirketleri</a:t>
            </a:r>
            <a:r>
              <a:rPr lang="tr-TR" dirty="0"/>
              <a:t/>
            </a:r>
            <a:br>
              <a:rPr lang="tr-TR" dirty="0"/>
            </a:br>
            <a:r>
              <a:rPr lang="tr-TR" b="1" dirty="0">
                <a:solidFill>
                  <a:srgbClr val="000000"/>
                </a:solidFill>
                <a:latin typeface="Roboto"/>
              </a:rPr>
              <a:t>• Anonim Şirketleri</a:t>
            </a:r>
            <a:r>
              <a:rPr lang="tr-TR" dirty="0"/>
              <a:t/>
            </a:r>
            <a:br>
              <a:rPr lang="tr-TR" dirty="0"/>
            </a:br>
            <a:r>
              <a:rPr lang="tr-TR" b="1" dirty="0">
                <a:solidFill>
                  <a:srgbClr val="000000"/>
                </a:solidFill>
                <a:latin typeface="Roboto"/>
              </a:rPr>
              <a:t>• Limited Şirketleri</a:t>
            </a:r>
            <a:r>
              <a:rPr lang="tr-TR" dirty="0"/>
              <a:t/>
            </a:r>
            <a:br>
              <a:rPr lang="tr-TR" dirty="0"/>
            </a:br>
            <a:r>
              <a:rPr lang="tr-TR" b="1" dirty="0">
                <a:solidFill>
                  <a:srgbClr val="000000"/>
                </a:solidFill>
                <a:latin typeface="Roboto"/>
              </a:rPr>
              <a:t>• Sermayesi Paylara Bölünmüş Komandit Şirketler</a:t>
            </a:r>
            <a:r>
              <a:rPr lang="tr-TR" dirty="0"/>
              <a:t/>
            </a:r>
            <a:br>
              <a:rPr lang="tr-TR" dirty="0"/>
            </a:br>
            <a:r>
              <a:rPr lang="tr-TR" b="1" dirty="0" smtClean="0">
                <a:solidFill>
                  <a:srgbClr val="000000"/>
                </a:solidFill>
                <a:latin typeface="Roboto"/>
              </a:rPr>
              <a:t>Kooperatifler</a:t>
            </a:r>
            <a:endParaRPr lang="tr-TR" dirty="0"/>
          </a:p>
        </p:txBody>
      </p:sp>
    </p:spTree>
    <p:extLst>
      <p:ext uri="{BB962C8B-B14F-4D97-AF65-F5344CB8AC3E}">
        <p14:creationId xmlns:p14="http://schemas.microsoft.com/office/powerpoint/2010/main" val="33384375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1093239"/>
            <a:ext cx="8517837" cy="4387260"/>
          </a:xfrm>
        </p:spPr>
        <p:txBody>
          <a:bodyPr anchor="t">
            <a:noAutofit/>
          </a:bodyPr>
          <a:lstStyle/>
          <a:p>
            <a:pPr lvl="1" algn="just">
              <a:lnSpc>
                <a:spcPct val="100000"/>
              </a:lnSpc>
            </a:pPr>
            <a:r>
              <a:rPr lang="tr-TR" dirty="0" smtClean="0"/>
              <a:t>Aktepe E. 2007. Genel </a:t>
            </a:r>
            <a:r>
              <a:rPr lang="tr-TR" dirty="0"/>
              <a:t>İşletme, </a:t>
            </a:r>
            <a:r>
              <a:rPr lang="tr-TR" dirty="0" smtClean="0"/>
              <a:t>Nobel </a:t>
            </a:r>
            <a:r>
              <a:rPr lang="tr-TR" dirty="0"/>
              <a:t>Yayın Dağıtım, </a:t>
            </a:r>
            <a:r>
              <a:rPr lang="tr-TR" dirty="0" smtClean="0"/>
              <a:t>İstanbul.</a:t>
            </a:r>
          </a:p>
          <a:p>
            <a:pPr lvl="1" algn="just">
              <a:lnSpc>
                <a:spcPct val="100000"/>
              </a:lnSpc>
            </a:pPr>
            <a:r>
              <a:rPr lang="tr-TR" dirty="0"/>
              <a:t>Demir Uslu Y. 2017. Modern İşletme, Eğitim Yayınevi, İstanbul</a:t>
            </a:r>
          </a:p>
          <a:p>
            <a:pPr lvl="1" algn="just">
              <a:lnSpc>
                <a:spcPct val="100000"/>
              </a:lnSpc>
            </a:pPr>
            <a:r>
              <a:rPr lang="tr-TR" dirty="0" err="1" smtClean="0"/>
              <a:t>Onal</a:t>
            </a:r>
            <a:r>
              <a:rPr lang="tr-TR" dirty="0" smtClean="0"/>
              <a:t> G. 1995. İşletme </a:t>
            </a:r>
            <a:r>
              <a:rPr lang="tr-TR" dirty="0"/>
              <a:t>Yönetimi ve Organizasyonu, </a:t>
            </a:r>
            <a:r>
              <a:rPr lang="tr-TR" dirty="0" smtClean="0"/>
              <a:t>Marmara </a:t>
            </a:r>
            <a:r>
              <a:rPr lang="tr-TR" dirty="0"/>
              <a:t>Üniversitesi Sosyal Bilimler Enstitüsü, </a:t>
            </a:r>
            <a:r>
              <a:rPr lang="tr-TR" dirty="0" smtClean="0"/>
              <a:t>İstanbul.</a:t>
            </a:r>
            <a:endParaRPr lang="tr-TR" dirty="0"/>
          </a:p>
          <a:p>
            <a:pPr lvl="1" algn="just">
              <a:lnSpc>
                <a:spcPct val="100000"/>
              </a:lnSpc>
            </a:pPr>
            <a:r>
              <a:rPr lang="tr-TR" dirty="0" smtClean="0"/>
              <a:t>Yozgat O. 1992. İşletme </a:t>
            </a:r>
            <a:r>
              <a:rPr lang="tr-TR" dirty="0"/>
              <a:t>Yönetimi</a:t>
            </a:r>
            <a:r>
              <a:rPr lang="tr-TR" dirty="0" smtClean="0"/>
              <a:t>,, </a:t>
            </a:r>
            <a:r>
              <a:rPr lang="tr-TR" dirty="0"/>
              <a:t>Marmara Üniversitesi Nihat Sayar Eğitim Vakfı, </a:t>
            </a:r>
            <a:r>
              <a:rPr lang="tr-TR" dirty="0" smtClean="0"/>
              <a:t>İstanbul</a:t>
            </a:r>
            <a:r>
              <a:rPr lang="tr-TR" dirty="0"/>
              <a:t>.</a:t>
            </a:r>
          </a:p>
          <a:p>
            <a:pPr lvl="1" algn="just">
              <a:lnSpc>
                <a:spcPct val="100000"/>
              </a:lnSpc>
            </a:pPr>
            <a:endParaRPr lang="tr-TR" dirty="0" smtClean="0"/>
          </a:p>
          <a:p>
            <a:pPr marL="0" indent="0" algn="just">
              <a:lnSpc>
                <a:spcPct val="100000"/>
              </a:lnSpc>
              <a:buNone/>
            </a:pPr>
            <a:endParaRPr lang="tr-TR" dirty="0" smtClean="0"/>
          </a:p>
        </p:txBody>
      </p:sp>
      <p:sp>
        <p:nvSpPr>
          <p:cNvPr id="4" name="Unvan 3"/>
          <p:cNvSpPr>
            <a:spLocks noGrp="1"/>
          </p:cNvSpPr>
          <p:nvPr>
            <p:ph type="title"/>
          </p:nvPr>
        </p:nvSpPr>
        <p:spPr/>
        <p:txBody>
          <a:bodyPr/>
          <a:lstStyle/>
          <a:p>
            <a:r>
              <a:rPr lang="tr-TR" dirty="0" smtClean="0"/>
              <a:t>  </a:t>
            </a:r>
            <a:endParaRPr lang="en-US" dirty="0"/>
          </a:p>
        </p:txBody>
      </p:sp>
      <p:sp>
        <p:nvSpPr>
          <p:cNvPr id="8" name="Dikdörtgen 7"/>
          <p:cNvSpPr/>
          <p:nvPr/>
        </p:nvSpPr>
        <p:spPr>
          <a:xfrm>
            <a:off x="313080" y="583015"/>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Kaynakça</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222226115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17142</TotalTime>
  <Words>521</Words>
  <Application>Microsoft Office PowerPoint</Application>
  <PresentationFormat>Ekran Gösterisi (4:3)</PresentationFormat>
  <Paragraphs>63</Paragraphs>
  <Slides>7</Slides>
  <Notes>0</Notes>
  <HiddenSlides>0</HiddenSlides>
  <MMClips>0</MMClips>
  <ScaleCrop>false</ScaleCrop>
  <HeadingPairs>
    <vt:vector size="6" baseType="variant">
      <vt:variant>
        <vt:lpstr>Kullanılan Yazı Tipleri</vt:lpstr>
      </vt:variant>
      <vt:variant>
        <vt:i4>7</vt:i4>
      </vt:variant>
      <vt:variant>
        <vt:lpstr>Tema</vt:lpstr>
      </vt:variant>
      <vt:variant>
        <vt:i4>3</vt:i4>
      </vt:variant>
      <vt:variant>
        <vt:lpstr>Slayt Başlıkları</vt:lpstr>
      </vt:variant>
      <vt:variant>
        <vt:i4>7</vt:i4>
      </vt:variant>
    </vt:vector>
  </HeadingPairs>
  <TitlesOfParts>
    <vt:vector size="17" baseType="lpstr">
      <vt:lpstr>ＭＳ Ｐゴシック</vt:lpstr>
      <vt:lpstr>Arial</vt:lpstr>
      <vt:lpstr>Calibri</vt:lpstr>
      <vt:lpstr>Roboto</vt:lpstr>
      <vt:lpstr>Tahoma</vt:lpstr>
      <vt:lpstr>Times New Roman</vt:lpstr>
      <vt:lpstr>Wingdings</vt:lpstr>
      <vt:lpstr>ekonomi</vt:lpstr>
      <vt:lpstr>1_Rics</vt:lpstr>
      <vt:lpstr>h.t.</vt:lpstr>
      <vt:lpstr>PowerPoint Sunusu</vt:lpstr>
      <vt:lpstr>  </vt:lpstr>
      <vt:lpstr>  </vt:lpstr>
      <vt:lpstr>  </vt:lpstr>
      <vt:lpstr>  </vt:lpstr>
      <vt:lpstr>  </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EROL DEMİR</cp:lastModifiedBy>
  <cp:revision>881</cp:revision>
  <cp:lastPrinted>2016-10-24T07:53:35Z</cp:lastPrinted>
  <dcterms:created xsi:type="dcterms:W3CDTF">2016-09-18T09:35:24Z</dcterms:created>
  <dcterms:modified xsi:type="dcterms:W3CDTF">2020-02-28T17:52:34Z</dcterms:modified>
</cp:coreProperties>
</file>