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65" r:id="rId3"/>
    <p:sldId id="266" r:id="rId4"/>
    <p:sldId id="267" r:id="rId5"/>
    <p:sldId id="268" r:id="rId6"/>
    <p:sldId id="269" r:id="rId7"/>
    <p:sldId id="270" r:id="rId8"/>
    <p:sldId id="271" r:id="rId9"/>
    <p:sldId id="272" r:id="rId10"/>
    <p:sldId id="284" r:id="rId11"/>
    <p:sldId id="273" r:id="rId12"/>
    <p:sldId id="274" r:id="rId13"/>
    <p:sldId id="275" r:id="rId14"/>
    <p:sldId id="287" r:id="rId15"/>
    <p:sldId id="288" r:id="rId16"/>
    <p:sldId id="285" r:id="rId17"/>
    <p:sldId id="286" r:id="rId18"/>
    <p:sldId id="276" r:id="rId19"/>
    <p:sldId id="277" r:id="rId20"/>
    <p:sldId id="278" r:id="rId21"/>
    <p:sldId id="279" r:id="rId22"/>
    <p:sldId id="280" r:id="rId23"/>
    <p:sldId id="289" r:id="rId24"/>
    <p:sldId id="281" r:id="rId25"/>
    <p:sldId id="283" r:id="rId26"/>
    <p:sldId id="282" r:id="rId27"/>
    <p:sldId id="290" r:id="rId28"/>
    <p:sldId id="291" r:id="rId29"/>
    <p:sldId id="292" r:id="rId30"/>
    <p:sldId id="295"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5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22CCE-751F-4C10-A223-CBC12FFAC522}" type="datetimeFigureOut">
              <a:rPr lang="tr-TR" smtClean="0"/>
              <a:t>4.05.2020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9280DA-6FC4-4D25-BDC7-E0ACBA29E998}"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19280DA-6FC4-4D25-BDC7-E0ACBA29E998}" type="slidenum">
              <a:rPr lang="tr-TR" smtClean="0"/>
              <a:t>15</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EC3B109-5005-4D98-8169-9FCC3B2C6DE3}"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379420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EC3B109-5005-4D98-8169-9FCC3B2C6DE3}"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700248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EC3B109-5005-4D98-8169-9FCC3B2C6DE3}"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904FED4-130F-436A-BDC4-2C2DE7872797}"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9143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EC3B109-5005-4D98-8169-9FCC3B2C6DE3}"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219256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EC3B109-5005-4D98-8169-9FCC3B2C6DE3}"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904FED4-130F-436A-BDC4-2C2DE7872797}"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88896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EC3B109-5005-4D98-8169-9FCC3B2C6DE3}"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2707663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EC3B109-5005-4D98-8169-9FCC3B2C6DE3}"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24389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EC3B109-5005-4D98-8169-9FCC3B2C6DE3}"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1187492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EC3B109-5005-4D98-8169-9FCC3B2C6DE3}"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31533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EC3B109-5005-4D98-8169-9FCC3B2C6DE3}"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41798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EC3B109-5005-4D98-8169-9FCC3B2C6DE3}"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005268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EC3B109-5005-4D98-8169-9FCC3B2C6DE3}"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89956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EC3B109-5005-4D98-8169-9FCC3B2C6DE3}"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301568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C3B109-5005-4D98-8169-9FCC3B2C6DE3}"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668009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EC3B109-5005-4D98-8169-9FCC3B2C6DE3}"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262938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EC3B109-5005-4D98-8169-9FCC3B2C6DE3}"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904FED4-130F-436A-BDC4-2C2DE7872797}" type="slidenum">
              <a:rPr lang="tr-TR" smtClean="0"/>
              <a:pPr/>
              <a:t>‹#›</a:t>
            </a:fld>
            <a:endParaRPr lang="tr-TR"/>
          </a:p>
        </p:txBody>
      </p:sp>
    </p:spTree>
    <p:extLst>
      <p:ext uri="{BB962C8B-B14F-4D97-AF65-F5344CB8AC3E}">
        <p14:creationId xmlns:p14="http://schemas.microsoft.com/office/powerpoint/2010/main" val="3088471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EC3B109-5005-4D98-8169-9FCC3B2C6DE3}"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8904FED4-130F-436A-BDC4-2C2DE7872797}" type="slidenum">
              <a:rPr lang="tr-TR" smtClean="0"/>
              <a:pPr/>
              <a:t>‹#›</a:t>
            </a:fld>
            <a:endParaRPr lang="tr-TR"/>
          </a:p>
        </p:txBody>
      </p:sp>
    </p:spTree>
    <p:extLst>
      <p:ext uri="{BB962C8B-B14F-4D97-AF65-F5344CB8AC3E}">
        <p14:creationId xmlns:p14="http://schemas.microsoft.com/office/powerpoint/2010/main" val="1062187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tr-TR" dirty="0"/>
          </a:p>
        </p:txBody>
      </p:sp>
      <p:sp>
        <p:nvSpPr>
          <p:cNvPr id="3" name="Subtitle 2"/>
          <p:cNvSpPr>
            <a:spLocks noGrp="1"/>
          </p:cNvSpPr>
          <p:nvPr>
            <p:ph type="subTitle" idx="1"/>
          </p:nvPr>
        </p:nvSpPr>
        <p:spPr/>
        <p:txBody>
          <a:bodyPr>
            <a:normAutofit/>
          </a:bodyPr>
          <a:lstStyle/>
          <a:p>
            <a:r>
              <a:rPr lang="tr-TR" sz="4000" i="1" dirty="0">
                <a:solidFill>
                  <a:srgbClr val="002060"/>
                </a:solidFill>
                <a:latin typeface="Comic Sans MS" pitchFamily="66" charset="0"/>
              </a:rPr>
              <a:t>AİLEDE PARÇALANMA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42852"/>
            <a:ext cx="8534400" cy="1143008"/>
          </a:xfrm>
        </p:spPr>
        <p:txBody>
          <a:bodyPr>
            <a:normAutofit fontScale="90000"/>
          </a:bodyPr>
          <a:lstStyle/>
          <a:p>
            <a:br>
              <a:rPr lang="tr-TR" sz="3600" b="1" dirty="0">
                <a:solidFill>
                  <a:srgbClr val="FF0000"/>
                </a:solidFill>
                <a:latin typeface="Comic Sans MS" pitchFamily="66" charset="0"/>
                <a:cs typeface="Times New Roman" pitchFamily="18" charset="0"/>
              </a:rPr>
            </a:br>
            <a:br>
              <a:rPr lang="tr-TR" sz="3600" b="1" dirty="0">
                <a:solidFill>
                  <a:srgbClr val="FF0000"/>
                </a:solidFill>
                <a:latin typeface="Comic Sans MS" pitchFamily="66" charset="0"/>
                <a:cs typeface="Times New Roman" pitchFamily="18" charset="0"/>
              </a:rPr>
            </a:br>
            <a:br>
              <a:rPr lang="tr-TR" sz="3600" b="1" dirty="0">
                <a:solidFill>
                  <a:srgbClr val="FF0000"/>
                </a:solidFill>
                <a:latin typeface="Comic Sans MS" pitchFamily="66" charset="0"/>
                <a:cs typeface="Times New Roman" pitchFamily="18" charset="0"/>
              </a:rPr>
            </a:br>
            <a:br>
              <a:rPr lang="tr-TR" sz="3600" b="1" dirty="0">
                <a:solidFill>
                  <a:srgbClr val="FF0000"/>
                </a:solidFill>
                <a:latin typeface="Comic Sans MS" pitchFamily="66" charset="0"/>
                <a:cs typeface="Times New Roman" pitchFamily="18" charset="0"/>
              </a:rPr>
            </a:br>
            <a:br>
              <a:rPr lang="tr-TR" sz="3600" b="1" dirty="0">
                <a:solidFill>
                  <a:srgbClr val="FF0000"/>
                </a:solidFill>
                <a:latin typeface="Comic Sans MS" pitchFamily="66" charset="0"/>
                <a:cs typeface="Times New Roman" pitchFamily="18" charset="0"/>
              </a:rPr>
            </a:br>
            <a:br>
              <a:rPr lang="tr-TR" sz="3600" b="1" dirty="0">
                <a:solidFill>
                  <a:srgbClr val="FF0000"/>
                </a:solidFill>
                <a:latin typeface="Comic Sans MS" pitchFamily="66" charset="0"/>
                <a:cs typeface="Times New Roman" pitchFamily="18" charset="0"/>
              </a:rPr>
            </a:br>
            <a:br>
              <a:rPr lang="tr-TR" sz="3600" b="1" dirty="0">
                <a:solidFill>
                  <a:srgbClr val="FF0000"/>
                </a:solidFill>
                <a:latin typeface="Comic Sans MS" pitchFamily="66" charset="0"/>
                <a:cs typeface="Times New Roman" pitchFamily="18" charset="0"/>
              </a:rPr>
            </a:br>
            <a:br>
              <a:rPr lang="tr-TR" sz="3600" dirty="0">
                <a:latin typeface="Times New Roman" pitchFamily="18" charset="0"/>
                <a:cs typeface="Times New Roman" pitchFamily="18" charset="0"/>
              </a:rPr>
            </a:br>
            <a:r>
              <a:rPr lang="tr-TR" sz="3200" b="1" dirty="0">
                <a:solidFill>
                  <a:srgbClr val="FF0000"/>
                </a:solidFill>
                <a:latin typeface="Comic Sans MS" pitchFamily="66" charset="0"/>
                <a:cs typeface="Times New Roman" pitchFamily="18" charset="0"/>
              </a:rPr>
              <a:t>Boşanma çeşitli aşamalardan oluşur</a:t>
            </a:r>
            <a:br>
              <a:rPr lang="tr-TR" sz="3200" dirty="0">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rmAutofit fontScale="47500" lnSpcReduction="20000"/>
          </a:bodyPr>
          <a:lstStyle/>
          <a:p>
            <a:pPr algn="just">
              <a:buNone/>
            </a:pPr>
            <a:br>
              <a:rPr lang="tr-TR" sz="2800" dirty="0">
                <a:latin typeface="Times New Roman" pitchFamily="18" charset="0"/>
                <a:cs typeface="Times New Roman" pitchFamily="18" charset="0"/>
              </a:rPr>
            </a:br>
            <a:r>
              <a:rPr lang="tr-TR" sz="2300" b="1" dirty="0">
                <a:solidFill>
                  <a:srgbClr val="002060"/>
                </a:solidFill>
                <a:latin typeface="Comic Sans MS" pitchFamily="66" charset="0"/>
                <a:cs typeface="Times New Roman" pitchFamily="18" charset="0"/>
              </a:rPr>
              <a:t>Duygusal boşanma:</a:t>
            </a:r>
            <a:r>
              <a:rPr lang="tr-TR" sz="2300" dirty="0">
                <a:solidFill>
                  <a:srgbClr val="002060"/>
                </a:solidFill>
                <a:latin typeface="Comic Sans MS" pitchFamily="66" charset="0"/>
                <a:cs typeface="Times New Roman" pitchFamily="18" charset="0"/>
              </a:rPr>
              <a:t> Evliliğin çözülme sürecinde eşlerin birbirine karşı duygularında değişme, azalma eşlerin birbirine yabancılaşması.</a:t>
            </a:r>
          </a:p>
          <a:p>
            <a:pPr algn="just">
              <a:buNone/>
            </a:pPr>
            <a:endParaRPr lang="tr-TR" sz="2300" b="1" dirty="0">
              <a:solidFill>
                <a:srgbClr val="002060"/>
              </a:solidFill>
              <a:latin typeface="Comic Sans MS" pitchFamily="66" charset="0"/>
              <a:cs typeface="Times New Roman" pitchFamily="18" charset="0"/>
            </a:endParaRPr>
          </a:p>
          <a:p>
            <a:pPr algn="just">
              <a:buNone/>
            </a:pPr>
            <a:r>
              <a:rPr lang="tr-TR" sz="2300" b="1" dirty="0">
                <a:solidFill>
                  <a:srgbClr val="002060"/>
                </a:solidFill>
                <a:latin typeface="Comic Sans MS" pitchFamily="66" charset="0"/>
                <a:cs typeface="Times New Roman" pitchFamily="18" charset="0"/>
              </a:rPr>
              <a:t>	Hukuki boşanma:</a:t>
            </a:r>
            <a:r>
              <a:rPr lang="tr-TR" sz="2300" dirty="0">
                <a:solidFill>
                  <a:srgbClr val="002060"/>
                </a:solidFill>
                <a:latin typeface="Comic Sans MS" pitchFamily="66" charset="0"/>
                <a:cs typeface="Times New Roman" pitchFamily="18" charset="0"/>
              </a:rPr>
              <a:t> Mahkemeye yapılan boşanma başvurusu ve boşanma kararının kesinleşmesi, evliliğin yasal olarak sonlanması.</a:t>
            </a:r>
          </a:p>
          <a:p>
            <a:pPr algn="just">
              <a:buNone/>
            </a:pPr>
            <a:endParaRPr lang="tr-TR" sz="2300" b="1" dirty="0">
              <a:solidFill>
                <a:srgbClr val="002060"/>
              </a:solidFill>
              <a:latin typeface="Comic Sans MS" pitchFamily="66" charset="0"/>
              <a:cs typeface="Times New Roman" pitchFamily="18" charset="0"/>
            </a:endParaRPr>
          </a:p>
          <a:p>
            <a:pPr algn="just">
              <a:buNone/>
            </a:pPr>
            <a:r>
              <a:rPr lang="tr-TR" sz="2300" b="1" dirty="0">
                <a:solidFill>
                  <a:srgbClr val="002060"/>
                </a:solidFill>
                <a:latin typeface="Comic Sans MS" pitchFamily="66" charset="0"/>
                <a:cs typeface="Times New Roman" pitchFamily="18" charset="0"/>
              </a:rPr>
              <a:t>	Ekonomik boşanma:</a:t>
            </a:r>
            <a:r>
              <a:rPr lang="tr-TR" sz="2300" dirty="0">
                <a:solidFill>
                  <a:srgbClr val="002060"/>
                </a:solidFill>
                <a:latin typeface="Comic Sans MS" pitchFamily="66" charset="0"/>
                <a:cs typeface="Times New Roman" pitchFamily="18" charset="0"/>
              </a:rPr>
              <a:t> Boşanma durumunda malların paylaşımı</a:t>
            </a:r>
            <a:r>
              <a:rPr lang="tr-TR" sz="2300" dirty="0">
                <a:solidFill>
                  <a:srgbClr val="002060"/>
                </a:solidFill>
                <a:latin typeface="Comic Sans MS" pitchFamily="66" charset="0"/>
              </a:rPr>
              <a:t>.</a:t>
            </a:r>
          </a:p>
          <a:p>
            <a:pPr algn="just">
              <a:buNone/>
            </a:pPr>
            <a:r>
              <a:rPr lang="tr-TR" sz="2300" b="1" dirty="0">
                <a:solidFill>
                  <a:srgbClr val="002060"/>
                </a:solidFill>
                <a:latin typeface="Comic Sans MS" pitchFamily="66" charset="0"/>
                <a:cs typeface="Times New Roman" pitchFamily="18" charset="0"/>
              </a:rPr>
              <a:t>   Toplumsal boşanma:</a:t>
            </a:r>
            <a:r>
              <a:rPr lang="tr-TR" sz="2300" dirty="0">
                <a:solidFill>
                  <a:srgbClr val="002060"/>
                </a:solidFill>
                <a:latin typeface="Comic Sans MS" pitchFamily="66" charset="0"/>
                <a:cs typeface="Times New Roman" pitchFamily="18" charset="0"/>
              </a:rPr>
              <a:t> Eşinden ayrılmış dul bir kadın ya da erkek olmanın sosyal ilişkilere yansıması.</a:t>
            </a:r>
            <a:endParaRPr lang="tr-TR" sz="2300" b="1" dirty="0">
              <a:solidFill>
                <a:srgbClr val="002060"/>
              </a:solidFill>
              <a:latin typeface="Comic Sans MS" pitchFamily="66" charset="0"/>
              <a:cs typeface="Times New Roman" pitchFamily="18" charset="0"/>
            </a:endParaRPr>
          </a:p>
          <a:p>
            <a:pPr algn="just">
              <a:buNone/>
            </a:pPr>
            <a:endParaRPr lang="tr-TR" sz="2300" b="1" dirty="0">
              <a:solidFill>
                <a:srgbClr val="002060"/>
              </a:solidFill>
              <a:latin typeface="Comic Sans MS" pitchFamily="66" charset="0"/>
              <a:cs typeface="Times New Roman" pitchFamily="18" charset="0"/>
            </a:endParaRPr>
          </a:p>
          <a:p>
            <a:pPr algn="just">
              <a:buNone/>
            </a:pPr>
            <a:r>
              <a:rPr lang="tr-TR" sz="2300" b="1" dirty="0">
                <a:solidFill>
                  <a:srgbClr val="002060"/>
                </a:solidFill>
                <a:latin typeface="Comic Sans MS" pitchFamily="66" charset="0"/>
                <a:cs typeface="Times New Roman" pitchFamily="18" charset="0"/>
              </a:rPr>
              <a:t>	Ana baba olarak boşanma:</a:t>
            </a:r>
            <a:r>
              <a:rPr lang="tr-TR" sz="2300" dirty="0">
                <a:solidFill>
                  <a:srgbClr val="002060"/>
                </a:solidFill>
                <a:latin typeface="Comic Sans MS" pitchFamily="66" charset="0"/>
                <a:cs typeface="Times New Roman" pitchFamily="18" charset="0"/>
              </a:rPr>
              <a:t> Boşanmanın en acı yönü, ebeveyn olarak boşanmadır. Çocuklar velayetin verildiği ebeveynle birlikte yaşar.</a:t>
            </a:r>
          </a:p>
          <a:p>
            <a:pPr algn="just">
              <a:buNone/>
            </a:pPr>
            <a:endParaRPr lang="tr-TR" sz="2300" b="1" dirty="0">
              <a:solidFill>
                <a:srgbClr val="002060"/>
              </a:solidFill>
              <a:latin typeface="Comic Sans MS" pitchFamily="66" charset="0"/>
              <a:cs typeface="Times New Roman" pitchFamily="18" charset="0"/>
            </a:endParaRPr>
          </a:p>
          <a:p>
            <a:pPr algn="just">
              <a:buNone/>
            </a:pPr>
            <a:r>
              <a:rPr lang="tr-TR" sz="2300" b="1" dirty="0">
                <a:solidFill>
                  <a:srgbClr val="002060"/>
                </a:solidFill>
                <a:latin typeface="Comic Sans MS" pitchFamily="66" charset="0"/>
                <a:cs typeface="Times New Roman" pitchFamily="18" charset="0"/>
              </a:rPr>
              <a:t>	Psikolojik boşanma:</a:t>
            </a:r>
            <a:r>
              <a:rPr lang="tr-TR" sz="2300" dirty="0">
                <a:solidFill>
                  <a:srgbClr val="002060"/>
                </a:solidFill>
                <a:latin typeface="Comic Sans MS" pitchFamily="66" charset="0"/>
                <a:cs typeface="Times New Roman" pitchFamily="18" charset="0"/>
              </a:rPr>
              <a:t> Eşin desteği olmaksızın bağımsız yaşamayı öğrenme. Özellikle uzun süreli evliliklerden sonra gerçekleşen boşanmalarda bu konuda ciddi uyum problemleri yaşanır.</a:t>
            </a:r>
          </a:p>
          <a:p>
            <a:pPr algn="just">
              <a:buNone/>
            </a:pPr>
            <a:endParaRPr lang="tr-TR" sz="2900" dirty="0">
              <a:solidFill>
                <a:srgbClr val="002060"/>
              </a:solidFill>
              <a:latin typeface="Comic Sans MS" pitchFamily="66" charset="0"/>
            </a:endParaRPr>
          </a:p>
          <a:p>
            <a:pPr>
              <a:buNone/>
            </a:pPr>
            <a:endParaRPr lang="tr-TR" sz="2900" dirty="0">
              <a:solidFill>
                <a:srgbClr val="002060"/>
              </a:solidFill>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534400" cy="980728"/>
          </a:xfrm>
        </p:spPr>
        <p:txBody>
          <a:bodyPr/>
          <a:lstStyle/>
          <a:p>
            <a:r>
              <a:rPr lang="tr-TR" b="1" i="1" dirty="0">
                <a:solidFill>
                  <a:srgbClr val="7030A0"/>
                </a:solidFill>
                <a:latin typeface="Comic Sans MS" pitchFamily="66" charset="0"/>
              </a:rPr>
              <a:t>Boşanma Nedenleri</a:t>
            </a:r>
          </a:p>
        </p:txBody>
      </p:sp>
      <p:sp>
        <p:nvSpPr>
          <p:cNvPr id="3" name="Content Placeholder 2"/>
          <p:cNvSpPr>
            <a:spLocks noGrp="1"/>
          </p:cNvSpPr>
          <p:nvPr>
            <p:ph idx="1"/>
          </p:nvPr>
        </p:nvSpPr>
        <p:spPr/>
        <p:txBody>
          <a:bodyPr>
            <a:normAutofit fontScale="92500" lnSpcReduction="20000"/>
          </a:bodyPr>
          <a:lstStyle/>
          <a:p>
            <a:pPr>
              <a:buNone/>
            </a:pPr>
            <a:r>
              <a:rPr lang="tr-TR" dirty="0"/>
              <a:t> </a:t>
            </a:r>
            <a:r>
              <a:rPr lang="tr-TR" b="1" i="1" dirty="0">
                <a:solidFill>
                  <a:srgbClr val="7030A0"/>
                </a:solidFill>
                <a:latin typeface="Comic Sans MS" pitchFamily="66" charset="0"/>
              </a:rPr>
              <a:t>Ekonomik etmenler</a:t>
            </a:r>
          </a:p>
          <a:p>
            <a:pPr>
              <a:buFont typeface="Courier New" pitchFamily="49" charset="0"/>
              <a:buChar char="o"/>
            </a:pPr>
            <a:r>
              <a:rPr lang="tr-TR" b="1" i="1" dirty="0">
                <a:solidFill>
                  <a:srgbClr val="7030A0"/>
                </a:solidFill>
                <a:latin typeface="Comic Sans MS" pitchFamily="66" charset="0"/>
              </a:rPr>
              <a:t>   </a:t>
            </a:r>
            <a:r>
              <a:rPr lang="tr-TR" i="1" dirty="0">
                <a:solidFill>
                  <a:srgbClr val="002060"/>
                </a:solidFill>
                <a:latin typeface="Comic Sans MS" pitchFamily="66" charset="0"/>
              </a:rPr>
              <a:t>Gelirin yetersizliği</a:t>
            </a:r>
          </a:p>
          <a:p>
            <a:pPr>
              <a:buNone/>
            </a:pPr>
            <a:r>
              <a:rPr lang="tr-TR" dirty="0">
                <a:solidFill>
                  <a:srgbClr val="002060"/>
                </a:solidFill>
                <a:latin typeface="Comic Sans MS" pitchFamily="66" charset="0"/>
              </a:rPr>
              <a:t>          İhtiyaçların karşılanamaması, suça yönelik    davranışlar, sevgisini göstermeye daha az eğilimli olma</a:t>
            </a:r>
          </a:p>
          <a:p>
            <a:pPr>
              <a:buFont typeface="Courier New" pitchFamily="49" charset="0"/>
              <a:buChar char="o"/>
            </a:pPr>
            <a:r>
              <a:rPr lang="tr-TR" i="1" dirty="0">
                <a:solidFill>
                  <a:srgbClr val="002060"/>
                </a:solidFill>
                <a:latin typeface="Comic Sans MS" pitchFamily="66" charset="0"/>
              </a:rPr>
              <a:t>    Eşlerin ekonomik açıdan denk olmaları</a:t>
            </a:r>
          </a:p>
          <a:p>
            <a:pPr>
              <a:buNone/>
            </a:pPr>
            <a:r>
              <a:rPr lang="tr-TR" dirty="0">
                <a:solidFill>
                  <a:srgbClr val="002060"/>
                </a:solidFill>
                <a:latin typeface="Comic Sans MS" pitchFamily="66" charset="0"/>
              </a:rPr>
              <a:t>           Kadının geliri daha fazla olduğunda çatışma, daha az/olmadığında sorunlara katlanma zorunluluğu</a:t>
            </a:r>
          </a:p>
          <a:p>
            <a:pPr>
              <a:buFont typeface="Courier New" pitchFamily="49" charset="0"/>
              <a:buChar char="o"/>
            </a:pPr>
            <a:r>
              <a:rPr lang="tr-TR" i="1" dirty="0">
                <a:solidFill>
                  <a:srgbClr val="002060"/>
                </a:solidFill>
                <a:latin typeface="Comic Sans MS" pitchFamily="66" charset="0"/>
              </a:rPr>
              <a:t>    Gelirin sürekliliği</a:t>
            </a:r>
          </a:p>
          <a:p>
            <a:pPr>
              <a:buNone/>
            </a:pPr>
            <a:r>
              <a:rPr lang="tr-TR" dirty="0">
                <a:solidFill>
                  <a:srgbClr val="002060"/>
                </a:solidFill>
                <a:latin typeface="Comic Sans MS" pitchFamily="66" charset="0"/>
              </a:rPr>
              <a:t>           Çatışmaların artması</a:t>
            </a:r>
          </a:p>
          <a:p>
            <a:pPr>
              <a:buFont typeface="Courier New" pitchFamily="49" charset="0"/>
              <a:buChar char="o"/>
            </a:pPr>
            <a:r>
              <a:rPr lang="tr-TR" dirty="0">
                <a:solidFill>
                  <a:srgbClr val="002060"/>
                </a:solidFill>
                <a:latin typeface="Comic Sans MS" pitchFamily="66" charset="0"/>
              </a:rPr>
              <a:t>    </a:t>
            </a:r>
            <a:r>
              <a:rPr lang="tr-TR" i="1" dirty="0">
                <a:solidFill>
                  <a:srgbClr val="002060"/>
                </a:solidFill>
                <a:latin typeface="Comic Sans MS" pitchFamily="66" charset="0"/>
              </a:rPr>
              <a:t>İşsizlik</a:t>
            </a:r>
          </a:p>
          <a:p>
            <a:pPr>
              <a:buNone/>
            </a:pPr>
            <a:r>
              <a:rPr lang="tr-TR" i="1" dirty="0">
                <a:solidFill>
                  <a:srgbClr val="002060"/>
                </a:solidFill>
                <a:latin typeface="Comic Sans MS" pitchFamily="66" charset="0"/>
              </a:rPr>
              <a:t>           </a:t>
            </a:r>
            <a:r>
              <a:rPr lang="tr-TR" dirty="0">
                <a:solidFill>
                  <a:srgbClr val="002060"/>
                </a:solidFill>
                <a:latin typeface="Comic Sans MS" pitchFamily="66" charset="0"/>
              </a:rPr>
              <a:t>Dayanışma (geçiçi süre)</a:t>
            </a:r>
          </a:p>
          <a:p>
            <a:pPr>
              <a:buNone/>
            </a:pPr>
            <a:r>
              <a:rPr lang="tr-TR" dirty="0">
                <a:solidFill>
                  <a:srgbClr val="002060"/>
                </a:solidFill>
                <a:latin typeface="Comic Sans MS" pitchFamily="66" charset="0"/>
              </a:rPr>
              <a:t>           Sorunların süreklilik kazanması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pPr>
              <a:buNone/>
            </a:pPr>
            <a:r>
              <a:rPr lang="tr-TR" b="1" i="1" dirty="0">
                <a:solidFill>
                  <a:srgbClr val="7030A0"/>
                </a:solidFill>
                <a:latin typeface="Comic Sans MS" pitchFamily="66" charset="0"/>
              </a:rPr>
              <a:t>Eğitim durumu </a:t>
            </a:r>
          </a:p>
          <a:p>
            <a:pPr>
              <a:buFont typeface="Wingdings" pitchFamily="2" charset="2"/>
              <a:buChar char="q"/>
            </a:pPr>
            <a:r>
              <a:rPr lang="tr-TR" i="1" dirty="0">
                <a:solidFill>
                  <a:srgbClr val="7030A0"/>
                </a:solidFill>
                <a:latin typeface="Comic Sans MS" pitchFamily="66" charset="0"/>
              </a:rPr>
              <a:t>   </a:t>
            </a:r>
            <a:r>
              <a:rPr lang="tr-TR" i="1" dirty="0">
                <a:solidFill>
                  <a:srgbClr val="002060"/>
                </a:solidFill>
                <a:latin typeface="Comic Sans MS" pitchFamily="66" charset="0"/>
              </a:rPr>
              <a:t>Eşlerin eğitim düzeyinin denk olması</a:t>
            </a:r>
          </a:p>
          <a:p>
            <a:pPr>
              <a:buFont typeface="Wingdings" pitchFamily="2" charset="2"/>
              <a:buChar char="q"/>
            </a:pPr>
            <a:r>
              <a:rPr lang="tr-TR" i="1" dirty="0">
                <a:solidFill>
                  <a:srgbClr val="002060"/>
                </a:solidFill>
                <a:latin typeface="Comic Sans MS" pitchFamily="66" charset="0"/>
              </a:rPr>
              <a:t>   Eğitim düzeyinin yüksek olması</a:t>
            </a:r>
          </a:p>
          <a:p>
            <a:pPr>
              <a:buNone/>
            </a:pPr>
            <a:r>
              <a:rPr lang="tr-TR" i="1" dirty="0">
                <a:solidFill>
                  <a:srgbClr val="002060"/>
                </a:solidFill>
                <a:latin typeface="Comic Sans MS" pitchFamily="66" charset="0"/>
              </a:rPr>
              <a:t>           </a:t>
            </a:r>
            <a:r>
              <a:rPr lang="tr-TR" dirty="0">
                <a:solidFill>
                  <a:srgbClr val="002060"/>
                </a:solidFill>
                <a:latin typeface="Comic Sans MS" pitchFamily="66" charset="0"/>
              </a:rPr>
              <a:t>Evlilikten beklentilerin artması,</a:t>
            </a:r>
          </a:p>
          <a:p>
            <a:pPr>
              <a:buNone/>
            </a:pPr>
            <a:r>
              <a:rPr lang="tr-TR" dirty="0">
                <a:solidFill>
                  <a:srgbClr val="002060"/>
                </a:solidFill>
                <a:latin typeface="Comic Sans MS" pitchFamily="66" charset="0"/>
              </a:rPr>
              <a:t>           Evliliği duygusal birliktelik olarak görme</a:t>
            </a:r>
          </a:p>
          <a:p>
            <a:pPr>
              <a:buNone/>
            </a:pPr>
            <a:r>
              <a:rPr lang="tr-TR" dirty="0">
                <a:solidFill>
                  <a:srgbClr val="002060"/>
                </a:solidFill>
                <a:latin typeface="Comic Sans MS" pitchFamily="66" charset="0"/>
              </a:rPr>
              <a:t>           İletişimsizlikten ziyade duygusal yoğunluğun azalması</a:t>
            </a:r>
          </a:p>
          <a:p>
            <a:pPr>
              <a:buFont typeface="Wingdings" pitchFamily="2" charset="2"/>
              <a:buChar char="q"/>
            </a:pPr>
            <a:r>
              <a:rPr lang="tr-TR" i="1" dirty="0">
                <a:solidFill>
                  <a:srgbClr val="002060"/>
                </a:solidFill>
                <a:latin typeface="Comic Sans MS" pitchFamily="66" charset="0"/>
              </a:rPr>
              <a:t>    Eşlerin eğitimsel/mesleki statülerini güç objesi olarak kullanmaları</a:t>
            </a:r>
          </a:p>
          <a:p>
            <a:pPr>
              <a:buFont typeface="Wingdings" pitchFamily="2" charset="2"/>
              <a:buChar char="q"/>
            </a:pPr>
            <a:r>
              <a:rPr lang="tr-TR" i="1" dirty="0">
                <a:solidFill>
                  <a:srgbClr val="002060"/>
                </a:solidFill>
                <a:latin typeface="Comic Sans MS" pitchFamily="66" charset="0"/>
              </a:rPr>
              <a:t>   Üst gelir/eğitim  seviyesindeki kadınlar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pPr>
              <a:buNone/>
            </a:pPr>
            <a:r>
              <a:rPr lang="tr-TR" b="1" i="1" dirty="0">
                <a:solidFill>
                  <a:srgbClr val="7030A0"/>
                </a:solidFill>
                <a:latin typeface="Comic Sans MS" pitchFamily="66" charset="0"/>
              </a:rPr>
              <a:t>Sosyo-kültürel durum</a:t>
            </a:r>
          </a:p>
          <a:p>
            <a:pPr>
              <a:buNone/>
            </a:pPr>
            <a:r>
              <a:rPr lang="tr-TR" i="1" dirty="0">
                <a:solidFill>
                  <a:srgbClr val="7030A0"/>
                </a:solidFill>
                <a:latin typeface="Comic Sans MS" pitchFamily="66" charset="0"/>
              </a:rPr>
              <a:t>      </a:t>
            </a:r>
            <a:r>
              <a:rPr lang="tr-TR" dirty="0">
                <a:solidFill>
                  <a:srgbClr val="002060"/>
                </a:solidFill>
                <a:latin typeface="Comic Sans MS" pitchFamily="66" charset="0"/>
              </a:rPr>
              <a:t>Yaşanan yer, geleneksel yapı, diğer aile bireyleri</a:t>
            </a:r>
          </a:p>
          <a:p>
            <a:pPr>
              <a:buNone/>
            </a:pPr>
            <a:r>
              <a:rPr lang="tr-TR" dirty="0">
                <a:solidFill>
                  <a:srgbClr val="002060"/>
                </a:solidFill>
                <a:latin typeface="Comic Sans MS" pitchFamily="66" charset="0"/>
              </a:rPr>
              <a:t>      Çocuğun varlığı</a:t>
            </a:r>
          </a:p>
          <a:p>
            <a:pPr>
              <a:buNone/>
            </a:pPr>
            <a:r>
              <a:rPr lang="tr-TR" dirty="0">
                <a:solidFill>
                  <a:srgbClr val="002060"/>
                </a:solidFill>
                <a:latin typeface="Comic Sans MS" pitchFamily="66" charset="0"/>
              </a:rPr>
              <a:t>      Çocukların cinsiyetleri (erkek çocuk isteği)</a:t>
            </a:r>
          </a:p>
          <a:p>
            <a:pPr>
              <a:buNone/>
            </a:pPr>
            <a:r>
              <a:rPr lang="tr-TR" dirty="0">
                <a:solidFill>
                  <a:srgbClr val="002060"/>
                </a:solidFill>
                <a:latin typeface="Comic Sans MS" pitchFamily="66" charset="0"/>
              </a:rPr>
              <a:t>      Dini inanışlar</a:t>
            </a:r>
          </a:p>
          <a:p>
            <a:pPr>
              <a:buNone/>
            </a:pPr>
            <a:r>
              <a:rPr lang="tr-TR" dirty="0">
                <a:solidFill>
                  <a:srgbClr val="002060"/>
                </a:solidFill>
                <a:latin typeface="Comic Sans MS" pitchFamily="66" charset="0"/>
              </a:rPr>
              <a:t> </a:t>
            </a:r>
            <a:r>
              <a:rPr lang="tr-TR" b="1" i="1" dirty="0">
                <a:solidFill>
                  <a:srgbClr val="7030A0"/>
                </a:solidFill>
                <a:latin typeface="Comic Sans MS" pitchFamily="66" charset="0"/>
              </a:rPr>
              <a:t>Evlilik yaşı</a:t>
            </a:r>
          </a:p>
          <a:p>
            <a:pPr>
              <a:buNone/>
            </a:pPr>
            <a:r>
              <a:rPr lang="tr-TR" i="1" dirty="0">
                <a:solidFill>
                  <a:srgbClr val="7030A0"/>
                </a:solidFill>
                <a:latin typeface="Comic Sans MS" pitchFamily="66" charset="0"/>
              </a:rPr>
              <a:t>       </a:t>
            </a:r>
            <a:r>
              <a:rPr lang="tr-TR" dirty="0">
                <a:solidFill>
                  <a:srgbClr val="002060"/>
                </a:solidFill>
                <a:latin typeface="Comic Sans MS" pitchFamily="66" charset="0"/>
              </a:rPr>
              <a:t>Erken evlilikler</a:t>
            </a:r>
          </a:p>
          <a:p>
            <a:pPr>
              <a:buNone/>
            </a:pPr>
            <a:r>
              <a:rPr lang="tr-TR" dirty="0">
                <a:solidFill>
                  <a:srgbClr val="002060"/>
                </a:solidFill>
                <a:latin typeface="Comic Sans MS" pitchFamily="66" charset="0"/>
              </a:rPr>
              <a:t>           Kişiliğin oturmamış olması, sorun çözmede yetersizlik, işsizlik, ilişkileri dengelemede yetersizlik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1200136"/>
          </a:xfrm>
        </p:spPr>
        <p:txBody>
          <a:bodyPr>
            <a:normAutofit fontScale="90000"/>
          </a:bodyPr>
          <a:lstStyle/>
          <a:p>
            <a:br>
              <a:rPr lang="tr-TR" sz="2700" b="1" dirty="0">
                <a:solidFill>
                  <a:schemeClr val="accent1"/>
                </a:solidFill>
                <a:latin typeface="Comic Sans MS" pitchFamily="66" charset="0"/>
                <a:cs typeface="Times New Roman" pitchFamily="18" charset="0"/>
              </a:rPr>
            </a:br>
            <a:r>
              <a:rPr lang="tr-TR" sz="2700" b="1" dirty="0">
                <a:solidFill>
                  <a:schemeClr val="accent1"/>
                </a:solidFill>
                <a:latin typeface="Comic Sans MS" pitchFamily="66" charset="0"/>
                <a:cs typeface="Times New Roman" pitchFamily="18" charset="0"/>
              </a:rPr>
              <a:t>Eşleri Boşanma Kararına Götüren Nedenler</a:t>
            </a:r>
            <a:br>
              <a:rPr lang="tr-TR" b="1" dirty="0">
                <a:latin typeface="Comic Sans MS" pitchFamily="66" charset="0"/>
                <a:cs typeface="Times New Roman" pitchFamily="18" charset="0"/>
              </a:rPr>
            </a:br>
            <a:endParaRPr lang="tr-TR" dirty="0"/>
          </a:p>
        </p:txBody>
      </p:sp>
      <p:sp>
        <p:nvSpPr>
          <p:cNvPr id="3" name="2 İçerik Yer Tutucusu"/>
          <p:cNvSpPr>
            <a:spLocks noGrp="1"/>
          </p:cNvSpPr>
          <p:nvPr>
            <p:ph idx="1"/>
          </p:nvPr>
        </p:nvSpPr>
        <p:spPr/>
        <p:txBody>
          <a:bodyPr>
            <a:normAutofit fontScale="92500" lnSpcReduction="10000"/>
          </a:bodyPr>
          <a:lstStyle/>
          <a:p>
            <a:pPr algn="just"/>
            <a:endParaRPr lang="tr-TR" dirty="0">
              <a:latin typeface="Comic Sans MS" pitchFamily="66" charset="0"/>
              <a:cs typeface="Times New Roman" pitchFamily="18" charset="0"/>
            </a:endParaRPr>
          </a:p>
          <a:p>
            <a:pPr algn="just"/>
            <a:r>
              <a:rPr lang="tr-TR" dirty="0">
                <a:latin typeface="Comic Sans MS" pitchFamily="66" charset="0"/>
                <a:cs typeface="Times New Roman" pitchFamily="18" charset="0"/>
              </a:rPr>
              <a:t> </a:t>
            </a:r>
            <a:r>
              <a:rPr lang="tr-TR" dirty="0">
                <a:solidFill>
                  <a:srgbClr val="002060"/>
                </a:solidFill>
                <a:latin typeface="Comic Sans MS" pitchFamily="66" charset="0"/>
                <a:cs typeface="Times New Roman" pitchFamily="18" charset="0"/>
              </a:rPr>
              <a:t>Ekonomik zorluklar</a:t>
            </a:r>
          </a:p>
          <a:p>
            <a:pPr algn="just"/>
            <a:r>
              <a:rPr lang="tr-TR" dirty="0">
                <a:solidFill>
                  <a:srgbClr val="002060"/>
                </a:solidFill>
                <a:latin typeface="Comic Sans MS" pitchFamily="66" charset="0"/>
                <a:cs typeface="Times New Roman" pitchFamily="18" charset="0"/>
              </a:rPr>
              <a:t> Eşlerin ailelerinden kaynaklanan sorular </a:t>
            </a:r>
          </a:p>
          <a:p>
            <a:pPr algn="just"/>
            <a:r>
              <a:rPr lang="tr-TR" dirty="0">
                <a:solidFill>
                  <a:srgbClr val="002060"/>
                </a:solidFill>
                <a:latin typeface="Comic Sans MS" pitchFamily="66" charset="0"/>
                <a:cs typeface="Times New Roman" pitchFamily="18" charset="0"/>
              </a:rPr>
              <a:t> Eşlerin arasında yeterli sevgi iletişiminin olmaması</a:t>
            </a:r>
          </a:p>
          <a:p>
            <a:pPr algn="just"/>
            <a:r>
              <a:rPr lang="tr-TR" dirty="0">
                <a:solidFill>
                  <a:srgbClr val="002060"/>
                </a:solidFill>
                <a:latin typeface="Comic Sans MS" pitchFamily="66" charset="0"/>
                <a:cs typeface="Times New Roman" pitchFamily="18" charset="0"/>
              </a:rPr>
              <a:t> Hastalıklar </a:t>
            </a:r>
          </a:p>
          <a:p>
            <a:pPr algn="just"/>
            <a:r>
              <a:rPr lang="tr-TR" dirty="0">
                <a:solidFill>
                  <a:srgbClr val="002060"/>
                </a:solidFill>
                <a:latin typeface="Comic Sans MS" pitchFamily="66" charset="0"/>
                <a:cs typeface="Times New Roman" pitchFamily="18" charset="0"/>
              </a:rPr>
              <a:t> Çocuk yetiştirme konusunda yaşanan anlaşmazlıklar </a:t>
            </a:r>
          </a:p>
          <a:p>
            <a:pPr algn="just"/>
            <a:r>
              <a:rPr lang="tr-TR" dirty="0">
                <a:solidFill>
                  <a:srgbClr val="002060"/>
                </a:solidFill>
                <a:latin typeface="Comic Sans MS" pitchFamily="66" charset="0"/>
                <a:cs typeface="Times New Roman" pitchFamily="18" charset="0"/>
              </a:rPr>
              <a:t> Cinsel problemler </a:t>
            </a:r>
          </a:p>
          <a:p>
            <a:pPr algn="just"/>
            <a:r>
              <a:rPr lang="tr-TR" dirty="0">
                <a:solidFill>
                  <a:srgbClr val="002060"/>
                </a:solidFill>
                <a:latin typeface="Comic Sans MS" pitchFamily="66" charset="0"/>
                <a:cs typeface="Times New Roman" pitchFamily="18" charset="0"/>
              </a:rPr>
              <a:t> Çocuk sahibi olamama </a:t>
            </a:r>
          </a:p>
          <a:p>
            <a:pPr algn="just"/>
            <a:r>
              <a:rPr lang="tr-TR" dirty="0">
                <a:solidFill>
                  <a:srgbClr val="002060"/>
                </a:solidFill>
                <a:latin typeface="Comic Sans MS" pitchFamily="66" charset="0"/>
                <a:cs typeface="Times New Roman" pitchFamily="18" charset="0"/>
              </a:rPr>
              <a:t> Eşlerden birinin diğerini aldatması </a:t>
            </a:r>
          </a:p>
          <a:p>
            <a:pPr algn="just"/>
            <a:r>
              <a:rPr lang="tr-TR" dirty="0">
                <a:solidFill>
                  <a:srgbClr val="002060"/>
                </a:solidFill>
                <a:latin typeface="Comic Sans MS" pitchFamily="66" charset="0"/>
                <a:cs typeface="Times New Roman" pitchFamily="18" charset="0"/>
              </a:rPr>
              <a:t> Aile içi şiddet </a:t>
            </a:r>
          </a:p>
          <a:p>
            <a:endParaRPr lang="tr-TR" dirty="0">
              <a:latin typeface="Comic Sans MS"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55000" lnSpcReduction="20000"/>
          </a:bodyPr>
          <a:lstStyle/>
          <a:p>
            <a:pPr>
              <a:buFont typeface="Wingdings" pitchFamily="2" charset="2"/>
              <a:buChar char="§"/>
            </a:pPr>
            <a:r>
              <a:rPr lang="tr-TR" sz="2800" dirty="0">
                <a:solidFill>
                  <a:srgbClr val="002060"/>
                </a:solidFill>
                <a:latin typeface="Comic Sans MS" pitchFamily="66" charset="0"/>
                <a:cs typeface="Times New Roman" pitchFamily="18" charset="0"/>
              </a:rPr>
              <a:t>Eşlerden birinin ruhsal bozuklukları </a:t>
            </a:r>
          </a:p>
          <a:p>
            <a:pPr>
              <a:buNone/>
            </a:pPr>
            <a:endParaRPr lang="tr-TR" sz="2800" dirty="0">
              <a:solidFill>
                <a:srgbClr val="002060"/>
              </a:solidFill>
              <a:latin typeface="Comic Sans MS" pitchFamily="66" charset="0"/>
              <a:cs typeface="Times New Roman" pitchFamily="18" charset="0"/>
            </a:endParaRPr>
          </a:p>
          <a:p>
            <a:pPr>
              <a:buFont typeface="Wingdings" pitchFamily="2" charset="2"/>
              <a:buChar char="§"/>
            </a:pPr>
            <a:r>
              <a:rPr lang="tr-TR" sz="2800" dirty="0">
                <a:solidFill>
                  <a:srgbClr val="002060"/>
                </a:solidFill>
                <a:latin typeface="Comic Sans MS" pitchFamily="66" charset="0"/>
                <a:cs typeface="Times New Roman" pitchFamily="18" charset="0"/>
              </a:rPr>
              <a:t>Eşlerden birinin alkol veya madde bağımlılığı, </a:t>
            </a:r>
          </a:p>
          <a:p>
            <a:pPr>
              <a:buFont typeface="Wingdings" pitchFamily="2" charset="2"/>
              <a:buChar char="§"/>
            </a:pPr>
            <a:endParaRPr lang="tr-TR" sz="2800" dirty="0">
              <a:solidFill>
                <a:srgbClr val="002060"/>
              </a:solidFill>
              <a:latin typeface="Comic Sans MS" pitchFamily="66" charset="0"/>
              <a:cs typeface="Times New Roman" pitchFamily="18" charset="0"/>
            </a:endParaRPr>
          </a:p>
          <a:p>
            <a:pPr>
              <a:buFont typeface="Wingdings" pitchFamily="2" charset="2"/>
              <a:buChar char="§"/>
            </a:pPr>
            <a:r>
              <a:rPr lang="tr-TR" sz="2800" dirty="0">
                <a:solidFill>
                  <a:srgbClr val="002060"/>
                </a:solidFill>
                <a:latin typeface="Comic Sans MS" pitchFamily="66" charset="0"/>
                <a:cs typeface="Times New Roman" pitchFamily="18" charset="0"/>
              </a:rPr>
              <a:t>Kumar gibi alışkanlıklarının olması </a:t>
            </a:r>
          </a:p>
          <a:p>
            <a:pPr>
              <a:buFont typeface="Wingdings" pitchFamily="2" charset="2"/>
              <a:buChar char="§"/>
            </a:pPr>
            <a:endParaRPr lang="tr-TR" sz="2800" dirty="0">
              <a:solidFill>
                <a:srgbClr val="002060"/>
              </a:solidFill>
              <a:latin typeface="Comic Sans MS" pitchFamily="66" charset="0"/>
              <a:cs typeface="Times New Roman" pitchFamily="18" charset="0"/>
            </a:endParaRPr>
          </a:p>
          <a:p>
            <a:pPr>
              <a:buFont typeface="Wingdings" pitchFamily="2" charset="2"/>
              <a:buChar char="§"/>
            </a:pPr>
            <a:r>
              <a:rPr lang="tr-TR" sz="2800" dirty="0">
                <a:solidFill>
                  <a:srgbClr val="002060"/>
                </a:solidFill>
                <a:latin typeface="Comic Sans MS" pitchFamily="66" charset="0"/>
                <a:cs typeface="Times New Roman" pitchFamily="18" charset="0"/>
              </a:rPr>
              <a:t>Eşlerin arasındaki kültürel farklılıkların soruna dönüşmesi </a:t>
            </a:r>
          </a:p>
          <a:p>
            <a:pPr>
              <a:buFont typeface="Wingdings" pitchFamily="2" charset="2"/>
              <a:buChar char="§"/>
            </a:pPr>
            <a:endParaRPr lang="tr-TR" sz="2800" dirty="0">
              <a:solidFill>
                <a:srgbClr val="002060"/>
              </a:solidFill>
              <a:latin typeface="Comic Sans MS" pitchFamily="66" charset="0"/>
              <a:cs typeface="Times New Roman" pitchFamily="18" charset="0"/>
            </a:endParaRPr>
          </a:p>
          <a:p>
            <a:pPr>
              <a:buFont typeface="Wingdings" pitchFamily="2" charset="2"/>
              <a:buChar char="§"/>
            </a:pPr>
            <a:r>
              <a:rPr lang="tr-TR" sz="2800" dirty="0">
                <a:solidFill>
                  <a:srgbClr val="002060"/>
                </a:solidFill>
                <a:latin typeface="Comic Sans MS" pitchFamily="66" charset="0"/>
                <a:cs typeface="Times New Roman" pitchFamily="18" charset="0"/>
              </a:rPr>
              <a:t>Eşlerin birbirlerinin kişisel değişimlerine ve gelişimlerine ayak uyduramamaları </a:t>
            </a:r>
          </a:p>
          <a:p>
            <a:pPr>
              <a:buFont typeface="Wingdings" pitchFamily="2" charset="2"/>
              <a:buChar char="§"/>
            </a:pPr>
            <a:endParaRPr lang="tr-TR" sz="2800" dirty="0">
              <a:solidFill>
                <a:srgbClr val="002060"/>
              </a:solidFill>
              <a:latin typeface="Comic Sans MS" pitchFamily="66" charset="0"/>
              <a:cs typeface="Times New Roman" pitchFamily="18" charset="0"/>
            </a:endParaRPr>
          </a:p>
          <a:p>
            <a:pPr>
              <a:buFont typeface="Wingdings" pitchFamily="2" charset="2"/>
              <a:buChar char="§"/>
            </a:pPr>
            <a:r>
              <a:rPr lang="tr-TR" sz="2800" dirty="0">
                <a:solidFill>
                  <a:srgbClr val="002060"/>
                </a:solidFill>
                <a:latin typeface="Comic Sans MS" pitchFamily="66" charset="0"/>
                <a:cs typeface="Times New Roman" pitchFamily="18" charset="0"/>
              </a:rPr>
              <a:t>Eşlerin evliliğin gerektirdiği rol ve sorumlulukları üstlenmekten kaçınmaları veya bu sorumlulukları yerine getirmekte zorlanmaları</a:t>
            </a:r>
          </a:p>
          <a:p>
            <a:endParaRPr lang="tr-TR" dirty="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b="1" dirty="0">
                <a:solidFill>
                  <a:srgbClr val="FF0000"/>
                </a:solidFill>
                <a:latin typeface="Comic Sans MS" pitchFamily="66" charset="0"/>
                <a:cs typeface="Times New Roman" pitchFamily="18" charset="0"/>
              </a:rPr>
              <a:t>Tartışmalar esnasında sergilenen bazı davranışlar çiftleri boşanma noktasına getirebilir</a:t>
            </a:r>
            <a:endParaRPr lang="tr-TR" sz="2000" dirty="0">
              <a:solidFill>
                <a:srgbClr val="FF0000"/>
              </a:solidFill>
              <a:latin typeface="Comic Sans MS" pitchFamily="66" charset="0"/>
            </a:endParaRPr>
          </a:p>
        </p:txBody>
      </p:sp>
      <p:sp>
        <p:nvSpPr>
          <p:cNvPr id="3" name="2 İçerik Yer Tutucusu"/>
          <p:cNvSpPr>
            <a:spLocks noGrp="1"/>
          </p:cNvSpPr>
          <p:nvPr>
            <p:ph idx="1"/>
          </p:nvPr>
        </p:nvSpPr>
        <p:spPr>
          <a:xfrm>
            <a:off x="301752" y="1527048"/>
            <a:ext cx="8503920" cy="4759472"/>
          </a:xfrm>
        </p:spPr>
        <p:txBody>
          <a:bodyPr>
            <a:normAutofit fontScale="92500" lnSpcReduction="20000"/>
          </a:bodyPr>
          <a:lstStyle/>
          <a:p>
            <a:pPr algn="just">
              <a:buFont typeface="Courier New" pitchFamily="49" charset="0"/>
              <a:buChar char="o"/>
            </a:pPr>
            <a:r>
              <a:rPr lang="tr-TR" sz="2100" i="1" dirty="0">
                <a:solidFill>
                  <a:srgbClr val="002060"/>
                </a:solidFill>
                <a:latin typeface="Comic Sans MS" pitchFamily="66" charset="0"/>
                <a:cs typeface="Times New Roman" pitchFamily="18" charset="0"/>
              </a:rPr>
              <a:t>Sürekli şikâyet etmek </a:t>
            </a:r>
            <a:r>
              <a:rPr lang="tr-TR" sz="2100" dirty="0">
                <a:solidFill>
                  <a:srgbClr val="002060"/>
                </a:solidFill>
                <a:latin typeface="Comic Sans MS" pitchFamily="66" charset="0"/>
                <a:cs typeface="Times New Roman" pitchFamily="18" charset="0"/>
              </a:rPr>
              <a:t>(Araştırmalar bu tavrı kadınların, erkeklerden daha fazla sergilediklerini ortaya koymaktadır.) </a:t>
            </a:r>
          </a:p>
          <a:p>
            <a:pPr algn="just">
              <a:buNone/>
            </a:pPr>
            <a:endParaRPr lang="tr-TR" sz="2100" dirty="0">
              <a:solidFill>
                <a:srgbClr val="002060"/>
              </a:solidFill>
              <a:latin typeface="Comic Sans MS" pitchFamily="66" charset="0"/>
              <a:cs typeface="Times New Roman" pitchFamily="18" charset="0"/>
            </a:endParaRPr>
          </a:p>
          <a:p>
            <a:pPr algn="just">
              <a:buFont typeface="Courier New" pitchFamily="49" charset="0"/>
              <a:buChar char="o"/>
            </a:pPr>
            <a:r>
              <a:rPr lang="tr-TR" sz="2100" i="1" dirty="0">
                <a:solidFill>
                  <a:srgbClr val="002060"/>
                </a:solidFill>
                <a:latin typeface="Comic Sans MS" pitchFamily="66" charset="0"/>
                <a:cs typeface="Times New Roman" pitchFamily="18" charset="0"/>
              </a:rPr>
              <a:t>Şikâyetlerin, sorunlara çözüm aramaktan daha çok, eleştirmek amacıyla yapılması </a:t>
            </a:r>
          </a:p>
          <a:p>
            <a:pPr algn="just">
              <a:buFont typeface="Courier New" pitchFamily="49" charset="0"/>
              <a:buChar char="o"/>
            </a:pPr>
            <a:endParaRPr lang="tr-TR" sz="2100" dirty="0">
              <a:solidFill>
                <a:srgbClr val="002060"/>
              </a:solidFill>
              <a:latin typeface="Comic Sans MS" pitchFamily="66" charset="0"/>
              <a:cs typeface="Times New Roman" pitchFamily="18" charset="0"/>
            </a:endParaRPr>
          </a:p>
          <a:p>
            <a:pPr algn="just">
              <a:buFont typeface="Courier New" pitchFamily="49" charset="0"/>
              <a:buChar char="o"/>
            </a:pPr>
            <a:r>
              <a:rPr lang="tr-TR" sz="2100" i="1" dirty="0">
                <a:solidFill>
                  <a:srgbClr val="002060"/>
                </a:solidFill>
                <a:latin typeface="Comic Sans MS" pitchFamily="66" charset="0"/>
                <a:cs typeface="Times New Roman" pitchFamily="18" charset="0"/>
              </a:rPr>
              <a:t>Eşin sergilediği eleştirilere ve şikâyetlere karşı aşırı duyarlı, hassas ve savunucu tepkiler gösterme </a:t>
            </a:r>
            <a:r>
              <a:rPr lang="tr-TR" sz="2100" dirty="0">
                <a:solidFill>
                  <a:srgbClr val="002060"/>
                </a:solidFill>
                <a:latin typeface="Comic Sans MS" pitchFamily="66" charset="0"/>
                <a:cs typeface="Times New Roman" pitchFamily="18" charset="0"/>
              </a:rPr>
              <a:t>(Araştırmalar bu tavrı erkeklerin, kadınlardan daha fazla sergilediklerini ortaya koymaktadır.) </a:t>
            </a:r>
          </a:p>
          <a:p>
            <a:pPr algn="just">
              <a:buNone/>
            </a:pPr>
            <a:endParaRPr lang="tr-TR" sz="2100" dirty="0">
              <a:solidFill>
                <a:srgbClr val="002060"/>
              </a:solidFill>
              <a:latin typeface="Comic Sans MS" pitchFamily="66" charset="0"/>
              <a:cs typeface="Times New Roman" pitchFamily="18" charset="0"/>
            </a:endParaRPr>
          </a:p>
          <a:p>
            <a:pPr algn="just">
              <a:buFont typeface="Courier New" pitchFamily="49" charset="0"/>
              <a:buChar char="o"/>
            </a:pPr>
            <a:r>
              <a:rPr lang="tr-TR" sz="2100" i="1" dirty="0">
                <a:solidFill>
                  <a:srgbClr val="002060"/>
                </a:solidFill>
                <a:latin typeface="Comic Sans MS" pitchFamily="66" charset="0"/>
                <a:cs typeface="Times New Roman" pitchFamily="18" charset="0"/>
              </a:rPr>
              <a:t>Eşler arası iletişimde aşağılayıcı sözler, iğneleyici cümleler, düşmanca bakışlar ve kırıcı tavırların fazlasıyla yer alması </a:t>
            </a:r>
          </a:p>
          <a:p>
            <a:pPr algn="just">
              <a:buNone/>
            </a:pPr>
            <a:endParaRPr lang="tr-TR" sz="2100" i="1" dirty="0">
              <a:solidFill>
                <a:srgbClr val="002060"/>
              </a:solidFill>
              <a:latin typeface="Comic Sans MS" pitchFamily="66" charset="0"/>
              <a:cs typeface="Times New Roman" pitchFamily="18" charset="0"/>
            </a:endParaRPr>
          </a:p>
          <a:p>
            <a:pPr algn="just">
              <a:buFont typeface="Courier New" pitchFamily="49" charset="0"/>
              <a:buChar char="o"/>
            </a:pPr>
            <a:r>
              <a:rPr lang="tr-TR" sz="2100" i="1" dirty="0">
                <a:solidFill>
                  <a:srgbClr val="002060"/>
                </a:solidFill>
                <a:latin typeface="Comic Sans MS" pitchFamily="66" charset="0"/>
                <a:cs typeface="Times New Roman" pitchFamily="18" charset="0"/>
              </a:rPr>
              <a:t>Karşısındakinin duygularını ve düşüncelerini hiçe sayan ve önem vermeyen tavırlar sergilemek </a:t>
            </a:r>
          </a:p>
          <a:p>
            <a:pPr algn="just">
              <a:buFont typeface="Courier New" pitchFamily="49" charset="0"/>
              <a:buChar char="o"/>
            </a:pPr>
            <a:endParaRPr lang="tr-TR" sz="2600" i="1" dirty="0">
              <a:solidFill>
                <a:srgbClr val="002060"/>
              </a:solidFill>
              <a:latin typeface="Comic Sans MS" pitchFamily="66" charset="0"/>
              <a:cs typeface="Times New Roman" pitchFamily="18" charset="0"/>
            </a:endParaRPr>
          </a:p>
          <a:p>
            <a:pPr algn="just">
              <a:buFont typeface="Courier New" pitchFamily="49" charset="0"/>
              <a:buChar char="o"/>
            </a:pPr>
            <a:endParaRPr lang="tr-TR" sz="2600" i="1" dirty="0">
              <a:solidFill>
                <a:srgbClr val="002060"/>
              </a:solidFill>
              <a:latin typeface="Comic Sans MS" pitchFamily="66" charset="0"/>
              <a:cs typeface="Times New Roman" pitchFamily="18" charset="0"/>
            </a:endParaRPr>
          </a:p>
          <a:p>
            <a:pPr algn="just">
              <a:buFont typeface="Courier New" pitchFamily="49" charset="0"/>
              <a:buChar char="o"/>
            </a:pPr>
            <a:endParaRPr lang="tr-TR" sz="2600" i="1" dirty="0">
              <a:latin typeface="Times New Roman" pitchFamily="18" charset="0"/>
              <a:cs typeface="Times New Roman" pitchFamily="18" charset="0"/>
            </a:endParaRPr>
          </a:p>
          <a:p>
            <a:pPr algn="just">
              <a:buFont typeface="Courier New" pitchFamily="49" charset="0"/>
              <a:buChar char="o"/>
            </a:pPr>
            <a:endParaRPr lang="tr-TR" sz="2800" i="1" dirty="0">
              <a:latin typeface="Times New Roman" pitchFamily="18" charset="0"/>
              <a:cs typeface="Times New Roman" pitchFamily="18" charset="0"/>
            </a:endParaRP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buNone/>
            </a:pPr>
            <a:r>
              <a:rPr lang="tr-TR" dirty="0">
                <a:solidFill>
                  <a:srgbClr val="002060"/>
                </a:solidFill>
                <a:latin typeface="Comic Sans MS" pitchFamily="66" charset="0"/>
                <a:cs typeface="Times New Roman" pitchFamily="18" charset="0"/>
              </a:rPr>
              <a:t> </a:t>
            </a:r>
          </a:p>
          <a:p>
            <a:pPr algn="just">
              <a:buFont typeface="Courier New" pitchFamily="49" charset="0"/>
              <a:buChar char="o"/>
            </a:pPr>
            <a:r>
              <a:rPr lang="tr-TR" i="1" dirty="0">
                <a:solidFill>
                  <a:srgbClr val="002060"/>
                </a:solidFill>
                <a:latin typeface="Comic Sans MS" pitchFamily="66" charset="0"/>
                <a:cs typeface="Times New Roman" pitchFamily="18" charset="0"/>
              </a:rPr>
              <a:t>Yaşanan olumsuzluklardan eşi sorumlu tutmak, kendi hataları hakkında düşünmemek </a:t>
            </a:r>
          </a:p>
          <a:p>
            <a:pPr algn="just">
              <a:buNone/>
            </a:pPr>
            <a:endParaRPr lang="tr-TR" i="1" dirty="0">
              <a:solidFill>
                <a:srgbClr val="002060"/>
              </a:solidFill>
              <a:latin typeface="Comic Sans MS" pitchFamily="66" charset="0"/>
              <a:cs typeface="Times New Roman" pitchFamily="18" charset="0"/>
            </a:endParaRPr>
          </a:p>
          <a:p>
            <a:pPr algn="just">
              <a:buFont typeface="Courier New" pitchFamily="49" charset="0"/>
              <a:buChar char="o"/>
            </a:pPr>
            <a:r>
              <a:rPr lang="tr-TR" i="1" dirty="0">
                <a:solidFill>
                  <a:srgbClr val="002060"/>
                </a:solidFill>
                <a:latin typeface="Comic Sans MS" pitchFamily="66" charset="0"/>
                <a:cs typeface="Times New Roman" pitchFamily="18" charset="0"/>
              </a:rPr>
              <a:t>Eşine karşı şiddet sergilemek</a:t>
            </a:r>
          </a:p>
          <a:p>
            <a:pPr algn="just">
              <a:buNone/>
            </a:pPr>
            <a:r>
              <a:rPr lang="tr-TR" i="1" dirty="0">
                <a:solidFill>
                  <a:srgbClr val="002060"/>
                </a:solidFill>
                <a:latin typeface="Comic Sans MS" pitchFamily="66" charset="0"/>
                <a:cs typeface="Times New Roman" pitchFamily="18" charset="0"/>
              </a:rPr>
              <a:t> </a:t>
            </a:r>
          </a:p>
          <a:p>
            <a:pPr algn="just">
              <a:buFont typeface="Courier New" pitchFamily="49" charset="0"/>
              <a:buChar char="o"/>
            </a:pPr>
            <a:r>
              <a:rPr lang="tr-TR" i="1" dirty="0">
                <a:solidFill>
                  <a:srgbClr val="002060"/>
                </a:solidFill>
                <a:latin typeface="Comic Sans MS" pitchFamily="66" charset="0"/>
                <a:cs typeface="Times New Roman" pitchFamily="18" charset="0"/>
              </a:rPr>
              <a:t>Sorumluluk almaktan çekinmek</a:t>
            </a:r>
          </a:p>
          <a:p>
            <a:pPr algn="just">
              <a:buNone/>
            </a:pPr>
            <a:endParaRPr lang="tr-TR" i="1" dirty="0">
              <a:solidFill>
                <a:srgbClr val="002060"/>
              </a:solidFill>
              <a:latin typeface="Comic Sans MS" pitchFamily="66" charset="0"/>
              <a:cs typeface="Times New Roman" pitchFamily="18" charset="0"/>
            </a:endParaRPr>
          </a:p>
          <a:p>
            <a:pPr algn="just">
              <a:buFont typeface="Courier New" pitchFamily="49" charset="0"/>
              <a:buChar char="o"/>
            </a:pPr>
            <a:r>
              <a:rPr lang="tr-TR" i="1" dirty="0">
                <a:solidFill>
                  <a:srgbClr val="002060"/>
                </a:solidFill>
                <a:latin typeface="Comic Sans MS" pitchFamily="66" charset="0"/>
                <a:cs typeface="Times New Roman" pitchFamily="18" charset="0"/>
              </a:rPr>
              <a:t>İlişkide problemi çözmekten çok problem yaratmak</a:t>
            </a:r>
          </a:p>
          <a:p>
            <a:pPr algn="just">
              <a:buNone/>
            </a:pPr>
            <a:r>
              <a:rPr lang="tr-TR" i="1" dirty="0">
                <a:solidFill>
                  <a:srgbClr val="002060"/>
                </a:solidFill>
                <a:latin typeface="Comic Sans MS" pitchFamily="66" charset="0"/>
                <a:cs typeface="Times New Roman" pitchFamily="18" charset="0"/>
              </a:rPr>
              <a:t> </a:t>
            </a:r>
          </a:p>
          <a:p>
            <a:pPr algn="just">
              <a:buFont typeface="Courier New" pitchFamily="49" charset="0"/>
              <a:buChar char="o"/>
            </a:pPr>
            <a:r>
              <a:rPr lang="tr-TR" i="1" dirty="0">
                <a:solidFill>
                  <a:srgbClr val="002060"/>
                </a:solidFill>
                <a:latin typeface="Comic Sans MS" pitchFamily="66" charset="0"/>
                <a:cs typeface="Times New Roman" pitchFamily="18" charset="0"/>
              </a:rPr>
              <a:t>Güçlü bir egonun ön planda oluşu</a:t>
            </a:r>
          </a:p>
          <a:p>
            <a:pPr algn="just">
              <a:buNone/>
            </a:pPr>
            <a:endParaRPr lang="tr-TR" i="1" dirty="0">
              <a:solidFill>
                <a:srgbClr val="002060"/>
              </a:solidFill>
              <a:latin typeface="Comic Sans MS" pitchFamily="66" charset="0"/>
              <a:cs typeface="Times New Roman" pitchFamily="18" charset="0"/>
            </a:endParaRPr>
          </a:p>
          <a:p>
            <a:pPr algn="just">
              <a:buFont typeface="Courier New" pitchFamily="49" charset="0"/>
              <a:buChar char="o"/>
            </a:pPr>
            <a:r>
              <a:rPr lang="tr-TR" i="1" dirty="0">
                <a:solidFill>
                  <a:srgbClr val="002060"/>
                </a:solidFill>
                <a:latin typeface="Comic Sans MS" pitchFamily="66" charset="0"/>
                <a:cs typeface="Times New Roman" pitchFamily="18" charset="0"/>
              </a:rPr>
              <a:t>Beklentilerin evlendikten sonra karşılanmaması</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b="1" i="1" dirty="0">
                <a:solidFill>
                  <a:srgbClr val="7030A0"/>
                </a:solidFill>
                <a:latin typeface="Comic Sans MS" pitchFamily="66" charset="0"/>
              </a:rPr>
              <a:t>Medeni Kanun’ a Göre;</a:t>
            </a:r>
          </a:p>
        </p:txBody>
      </p:sp>
      <p:sp>
        <p:nvSpPr>
          <p:cNvPr id="3" name="Content Placeholder 2"/>
          <p:cNvSpPr>
            <a:spLocks noGrp="1"/>
          </p:cNvSpPr>
          <p:nvPr>
            <p:ph idx="1"/>
          </p:nvPr>
        </p:nvSpPr>
        <p:spPr/>
        <p:txBody>
          <a:bodyPr/>
          <a:lstStyle/>
          <a:p>
            <a:pPr>
              <a:buNone/>
            </a:pPr>
            <a:r>
              <a:rPr lang="tr-TR" dirty="0">
                <a:solidFill>
                  <a:srgbClr val="002060"/>
                </a:solidFill>
                <a:latin typeface="Comic Sans MS" pitchFamily="66" charset="0"/>
              </a:rPr>
              <a:t>      </a:t>
            </a:r>
          </a:p>
          <a:p>
            <a:pPr>
              <a:buNone/>
            </a:pPr>
            <a:r>
              <a:rPr lang="tr-TR" dirty="0">
                <a:solidFill>
                  <a:srgbClr val="002060"/>
                </a:solidFill>
                <a:latin typeface="Comic Sans MS" pitchFamily="66" charset="0"/>
              </a:rPr>
              <a:t>      Zina</a:t>
            </a:r>
          </a:p>
          <a:p>
            <a:pPr>
              <a:buNone/>
            </a:pPr>
            <a:r>
              <a:rPr lang="tr-TR" dirty="0">
                <a:solidFill>
                  <a:srgbClr val="002060"/>
                </a:solidFill>
                <a:latin typeface="Comic Sans MS" pitchFamily="66" charset="0"/>
              </a:rPr>
              <a:t>      Hayata kast ve kötü ve onur kırıcı davranış</a:t>
            </a:r>
          </a:p>
          <a:p>
            <a:pPr>
              <a:buNone/>
            </a:pPr>
            <a:r>
              <a:rPr lang="tr-TR" dirty="0">
                <a:solidFill>
                  <a:srgbClr val="002060"/>
                </a:solidFill>
                <a:latin typeface="Comic Sans MS" pitchFamily="66" charset="0"/>
              </a:rPr>
              <a:t>      Terk</a:t>
            </a:r>
          </a:p>
          <a:p>
            <a:pPr>
              <a:buNone/>
            </a:pPr>
            <a:r>
              <a:rPr lang="tr-TR" dirty="0">
                <a:solidFill>
                  <a:srgbClr val="002060"/>
                </a:solidFill>
                <a:latin typeface="Comic Sans MS" pitchFamily="66" charset="0"/>
              </a:rPr>
              <a:t>       Akıl hastalığı</a:t>
            </a:r>
          </a:p>
          <a:p>
            <a:pPr>
              <a:buNone/>
            </a:pPr>
            <a:r>
              <a:rPr lang="tr-TR" dirty="0">
                <a:solidFill>
                  <a:srgbClr val="002060"/>
                </a:solidFill>
                <a:latin typeface="Comic Sans MS" pitchFamily="66" charset="0"/>
              </a:rPr>
              <a:t>       Evlilik birliğinin temelinden sarsılması </a:t>
            </a:r>
          </a:p>
          <a:p>
            <a:pPr>
              <a:buNone/>
            </a:pPr>
            <a:endParaRPr lang="tr-TR" dirty="0">
              <a:solidFill>
                <a:srgbClr val="002060"/>
              </a:solidFill>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solidFill>
                  <a:srgbClr val="7030A0"/>
                </a:solidFill>
                <a:latin typeface="Comic Sans MS" pitchFamily="66" charset="0"/>
              </a:rPr>
              <a:t>Boşanmanın Yetişkinler Üzerindeki Etkileri</a:t>
            </a:r>
          </a:p>
        </p:txBody>
      </p:sp>
      <p:sp>
        <p:nvSpPr>
          <p:cNvPr id="3" name="Content Placeholder 2"/>
          <p:cNvSpPr>
            <a:spLocks noGrp="1"/>
          </p:cNvSpPr>
          <p:nvPr>
            <p:ph idx="1"/>
          </p:nvPr>
        </p:nvSpPr>
        <p:spPr/>
        <p:txBody>
          <a:bodyPr/>
          <a:lstStyle/>
          <a:p>
            <a:pPr>
              <a:buNone/>
            </a:pPr>
            <a:r>
              <a:rPr lang="tr-TR" b="1" i="1" dirty="0">
                <a:solidFill>
                  <a:srgbClr val="7030A0"/>
                </a:solidFill>
                <a:latin typeface="Comic Sans MS" pitchFamily="66" charset="0"/>
              </a:rPr>
              <a:t>Duygusal ve ruhsal etkiler</a:t>
            </a:r>
          </a:p>
          <a:p>
            <a:pPr>
              <a:buNone/>
            </a:pPr>
            <a:r>
              <a:rPr lang="tr-TR" b="1" i="1" dirty="0">
                <a:solidFill>
                  <a:srgbClr val="7030A0"/>
                </a:solidFill>
                <a:latin typeface="Comic Sans MS" pitchFamily="66" charset="0"/>
              </a:rPr>
              <a:t>   </a:t>
            </a:r>
            <a:r>
              <a:rPr lang="tr-TR" dirty="0">
                <a:solidFill>
                  <a:srgbClr val="002060"/>
                </a:solidFill>
                <a:latin typeface="Comic Sans MS" pitchFamily="66" charset="0"/>
              </a:rPr>
              <a:t>Depresyon</a:t>
            </a:r>
          </a:p>
          <a:p>
            <a:pPr>
              <a:buNone/>
            </a:pPr>
            <a:r>
              <a:rPr lang="tr-TR" dirty="0">
                <a:solidFill>
                  <a:srgbClr val="002060"/>
                </a:solidFill>
                <a:latin typeface="Comic Sans MS" pitchFamily="66" charset="0"/>
              </a:rPr>
              <a:t>     Benlik saygısında azalma</a:t>
            </a:r>
          </a:p>
          <a:p>
            <a:pPr>
              <a:buNone/>
            </a:pPr>
            <a:r>
              <a:rPr lang="tr-TR" dirty="0">
                <a:solidFill>
                  <a:srgbClr val="002060"/>
                </a:solidFill>
                <a:latin typeface="Comic Sans MS" pitchFamily="66" charset="0"/>
              </a:rPr>
              <a:t>     Çekicilik kaybı,</a:t>
            </a:r>
          </a:p>
          <a:p>
            <a:pPr>
              <a:buNone/>
            </a:pPr>
            <a:r>
              <a:rPr lang="tr-TR" dirty="0">
                <a:solidFill>
                  <a:srgbClr val="002060"/>
                </a:solidFill>
                <a:latin typeface="Comic Sans MS" pitchFamily="66" charset="0"/>
              </a:rPr>
              <a:t>     Çocuğa bağımlı hale gelme </a:t>
            </a:r>
          </a:p>
          <a:p>
            <a:pPr>
              <a:buNone/>
            </a:pPr>
            <a:r>
              <a:rPr lang="tr-TR" dirty="0">
                <a:solidFill>
                  <a:srgbClr val="002060"/>
                </a:solidFill>
                <a:latin typeface="Comic Sans MS" pitchFamily="66" charset="0"/>
              </a:rPr>
              <a:t>     Çaresizlik ve yetersizlik duyguları</a:t>
            </a:r>
          </a:p>
          <a:p>
            <a:pPr>
              <a:buNone/>
            </a:pPr>
            <a:r>
              <a:rPr lang="tr-TR" dirty="0">
                <a:solidFill>
                  <a:srgbClr val="002060"/>
                </a:solidFill>
                <a:latin typeface="Comic Sans MS" pitchFamily="66" charset="0"/>
              </a:rPr>
              <a:t>     Hayata küsme</a:t>
            </a:r>
          </a:p>
          <a:p>
            <a:pPr>
              <a:buNone/>
            </a:pPr>
            <a:r>
              <a:rPr lang="tr-TR" dirty="0">
                <a:solidFill>
                  <a:srgbClr val="002060"/>
                </a:solidFill>
                <a:latin typeface="Comic Sans MS" pitchFamily="66" charset="0"/>
              </a:rPr>
              <a:t>     Kaygı ve güvensizlik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b="1" i="1" dirty="0">
                <a:solidFill>
                  <a:srgbClr val="7030A0"/>
                </a:solidFill>
                <a:latin typeface="Comic Sans MS" pitchFamily="66" charset="0"/>
              </a:rPr>
              <a:t>Parçalanma nedir?</a:t>
            </a:r>
          </a:p>
        </p:txBody>
      </p:sp>
      <p:sp>
        <p:nvSpPr>
          <p:cNvPr id="3" name="Content Placeholder 2"/>
          <p:cNvSpPr>
            <a:spLocks noGrp="1"/>
          </p:cNvSpPr>
          <p:nvPr>
            <p:ph idx="1"/>
          </p:nvPr>
        </p:nvSpPr>
        <p:spPr>
          <a:xfrm>
            <a:off x="251520" y="1556792"/>
            <a:ext cx="8554152" cy="4680520"/>
          </a:xfrm>
        </p:spPr>
        <p:txBody>
          <a:bodyPr/>
          <a:lstStyle/>
          <a:p>
            <a:pPr algn="just">
              <a:buNone/>
            </a:pPr>
            <a:r>
              <a:rPr lang="tr-TR" dirty="0">
                <a:solidFill>
                  <a:srgbClr val="002060"/>
                </a:solidFill>
              </a:rPr>
              <a:t>      </a:t>
            </a:r>
            <a:r>
              <a:rPr lang="tr-TR" sz="2400" dirty="0">
                <a:solidFill>
                  <a:srgbClr val="002060"/>
                </a:solidFill>
                <a:latin typeface="Comic Sans MS" pitchFamily="66" charset="0"/>
              </a:rPr>
              <a:t>“Anne veye babadan birinin ya da her ikisinin ölümü, terk, boşanma, ayrılık gibi nedenlerle aile içerisinde mevcut bulunmaması sonucu ailede oluşan değişmelerdir” ( Amato).</a:t>
            </a:r>
          </a:p>
          <a:p>
            <a:pPr algn="just">
              <a:buNone/>
            </a:pPr>
            <a:endParaRPr lang="tr-TR" sz="2400" dirty="0">
              <a:solidFill>
                <a:srgbClr val="002060"/>
              </a:solidFill>
              <a:latin typeface="Comic Sans MS" pitchFamily="66" charset="0"/>
            </a:endParaRPr>
          </a:p>
          <a:p>
            <a:pPr algn="just">
              <a:buNone/>
            </a:pPr>
            <a:r>
              <a:rPr lang="tr-TR" sz="2400" dirty="0">
                <a:solidFill>
                  <a:srgbClr val="002060"/>
                </a:solidFill>
                <a:latin typeface="Comic Sans MS" pitchFamily="66" charset="0"/>
              </a:rPr>
              <a:t>        “Çocukların aileden ayrılmaları, anne veya babanın uzun seyahatleri gibi nedenlerle karı-kocanın birbirinden ayrı yaşamaları veya ölüm, boşanma sonucunda aile birliğinde meydana gelen bozulmalardır” (Bulut).</a:t>
            </a:r>
          </a:p>
          <a:p>
            <a:pPr algn="just">
              <a:buNone/>
            </a:pPr>
            <a:endParaRPr lang="tr-TR" sz="2400" dirty="0">
              <a:solidFill>
                <a:srgbClr val="002060"/>
              </a:solidFill>
              <a:latin typeface="Comic Sans MS" pitchFamily="66" charset="0"/>
            </a:endParaRPr>
          </a:p>
          <a:p>
            <a:pPr algn="just">
              <a:buNone/>
            </a:pPr>
            <a:r>
              <a:rPr lang="tr-TR" sz="2400" dirty="0">
                <a:solidFill>
                  <a:srgbClr val="002060"/>
                </a:solidFill>
                <a:latin typeface="Comic Sans MS" pitchFamily="66" charset="0"/>
              </a:rPr>
              <a:t>        </a:t>
            </a:r>
          </a:p>
          <a:p>
            <a:pPr algn="just">
              <a:buNone/>
            </a:pPr>
            <a:endParaRPr lang="tr-TR" sz="2400" dirty="0">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pPr>
              <a:buNone/>
            </a:pPr>
            <a:r>
              <a:rPr lang="tr-TR" b="1" i="1" dirty="0">
                <a:solidFill>
                  <a:srgbClr val="7030A0"/>
                </a:solidFill>
                <a:latin typeface="Comic Sans MS" pitchFamily="66" charset="0"/>
              </a:rPr>
              <a:t>Sosyal etkiler</a:t>
            </a:r>
          </a:p>
          <a:p>
            <a:pPr>
              <a:buFont typeface="Courier New" pitchFamily="49" charset="0"/>
              <a:buChar char="o"/>
            </a:pPr>
            <a:r>
              <a:rPr lang="tr-TR" b="1" i="1" dirty="0">
                <a:solidFill>
                  <a:srgbClr val="7030A0"/>
                </a:solidFill>
                <a:latin typeface="Comic Sans MS" pitchFamily="66" charset="0"/>
              </a:rPr>
              <a:t>     </a:t>
            </a:r>
            <a:r>
              <a:rPr lang="tr-TR" dirty="0">
                <a:solidFill>
                  <a:srgbClr val="002060"/>
                </a:solidFill>
                <a:latin typeface="Comic Sans MS" pitchFamily="66" charset="0"/>
              </a:rPr>
              <a:t>Velayet, nafaka vb sebeplerle mahkeme ortamı</a:t>
            </a:r>
          </a:p>
          <a:p>
            <a:pPr>
              <a:buFont typeface="Courier New" pitchFamily="49" charset="0"/>
              <a:buChar char="o"/>
            </a:pPr>
            <a:r>
              <a:rPr lang="tr-TR" dirty="0">
                <a:solidFill>
                  <a:srgbClr val="002060"/>
                </a:solidFill>
                <a:latin typeface="Comic Sans MS" pitchFamily="66" charset="0"/>
              </a:rPr>
              <a:t>       Çevredekilerin boşanmış kişiye yönelik tavırlarındaki değişmeler </a:t>
            </a:r>
          </a:p>
          <a:p>
            <a:pPr>
              <a:buNone/>
            </a:pPr>
            <a:r>
              <a:rPr lang="tr-TR" dirty="0">
                <a:solidFill>
                  <a:srgbClr val="002060"/>
                </a:solidFill>
                <a:latin typeface="Comic Sans MS" pitchFamily="66" charset="0"/>
              </a:rPr>
              <a:t>               -Günlük işlerini yapacak, işe gidecek gücü bulamaması,</a:t>
            </a:r>
          </a:p>
          <a:p>
            <a:pPr>
              <a:buNone/>
            </a:pPr>
            <a:r>
              <a:rPr lang="tr-TR" dirty="0">
                <a:solidFill>
                  <a:srgbClr val="002060"/>
                </a:solidFill>
                <a:latin typeface="Comic Sans MS" pitchFamily="66" charset="0"/>
              </a:rPr>
              <a:t>               -Yeni hayatına uyum gösterememesi,</a:t>
            </a:r>
          </a:p>
          <a:p>
            <a:pPr>
              <a:buNone/>
            </a:pPr>
            <a:r>
              <a:rPr lang="tr-TR" dirty="0">
                <a:solidFill>
                  <a:srgbClr val="002060"/>
                </a:solidFill>
                <a:latin typeface="Comic Sans MS" pitchFamily="66" charset="0"/>
              </a:rPr>
              <a:t>               -Sosyal aktivitelerden uzaklaşması.</a:t>
            </a:r>
          </a:p>
          <a:p>
            <a:pPr>
              <a:buNone/>
            </a:pPr>
            <a:r>
              <a:rPr lang="tr-TR" dirty="0">
                <a:solidFill>
                  <a:srgbClr val="002060"/>
                </a:solidFill>
                <a:latin typeface="Comic Sans MS" pitchFamily="66" charset="0"/>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pPr>
              <a:buNone/>
            </a:pPr>
            <a:r>
              <a:rPr lang="tr-TR" dirty="0"/>
              <a:t>  </a:t>
            </a:r>
            <a:r>
              <a:rPr lang="tr-TR" b="1" i="1" dirty="0">
                <a:solidFill>
                  <a:srgbClr val="7030A0"/>
                </a:solidFill>
                <a:latin typeface="Comic Sans MS" pitchFamily="66" charset="0"/>
              </a:rPr>
              <a:t>Ekonomik etkiler</a:t>
            </a:r>
          </a:p>
          <a:p>
            <a:pPr>
              <a:buNone/>
            </a:pPr>
            <a:r>
              <a:rPr lang="tr-TR" b="1" i="1" dirty="0">
                <a:solidFill>
                  <a:srgbClr val="7030A0"/>
                </a:solidFill>
                <a:latin typeface="Comic Sans MS" pitchFamily="66" charset="0"/>
              </a:rPr>
              <a:t> </a:t>
            </a:r>
            <a:r>
              <a:rPr lang="tr-TR" dirty="0">
                <a:solidFill>
                  <a:srgbClr val="002060"/>
                </a:solidFill>
                <a:latin typeface="Comic Sans MS" pitchFamily="66" charset="0"/>
              </a:rPr>
              <a:t>Özellikle ekonomik kaynaklı boşanmalarda daha ağır ekonomik sorunlar</a:t>
            </a:r>
          </a:p>
          <a:p>
            <a:pPr>
              <a:buNone/>
            </a:pPr>
            <a:r>
              <a:rPr lang="tr-TR" dirty="0">
                <a:solidFill>
                  <a:srgbClr val="002060"/>
                </a:solidFill>
                <a:latin typeface="Comic Sans MS" pitchFamily="66" charset="0"/>
              </a:rPr>
              <a:t>     Erkekler</a:t>
            </a:r>
            <a:r>
              <a:rPr lang="tr-TR" dirty="0">
                <a:solidFill>
                  <a:srgbClr val="002060"/>
                </a:solidFill>
                <a:latin typeface="Comic Sans MS" pitchFamily="66" charset="0"/>
                <a:sym typeface="Wingdings" pitchFamily="2" charset="2"/>
              </a:rPr>
              <a:t> Nafaka,tazminat vb</a:t>
            </a:r>
          </a:p>
          <a:p>
            <a:pPr>
              <a:buNone/>
            </a:pPr>
            <a:r>
              <a:rPr lang="tr-TR" dirty="0">
                <a:solidFill>
                  <a:srgbClr val="002060"/>
                </a:solidFill>
                <a:latin typeface="Comic Sans MS" pitchFamily="66" charset="0"/>
                <a:sym typeface="Wingdings" pitchFamily="2" charset="2"/>
              </a:rPr>
              <a:t>     Çalışmayan kadınlar Yoksulluk</a:t>
            </a:r>
          </a:p>
          <a:p>
            <a:pPr>
              <a:buNone/>
            </a:pPr>
            <a:r>
              <a:rPr lang="tr-TR" dirty="0">
                <a:solidFill>
                  <a:srgbClr val="002060"/>
                </a:solidFill>
                <a:latin typeface="Comic Sans MS" pitchFamily="66" charset="0"/>
                <a:sym typeface="Wingdings" pitchFamily="2" charset="2"/>
              </a:rPr>
              <a:t>     Çalışan kadınlar Çocuk bakımı, eğitim masrafları, kendi ihtiyaçlarıİşte verimsizlik</a:t>
            </a:r>
            <a:endParaRPr lang="tr-TR" dirty="0">
              <a:solidFill>
                <a:srgbClr val="002060"/>
              </a:solidFill>
              <a:latin typeface="Comic Sans MS" pitchFamily="66" charset="0"/>
            </a:endParaRPr>
          </a:p>
          <a:p>
            <a:pPr>
              <a:buNone/>
            </a:pPr>
            <a:endParaRPr lang="tr-TR" b="1" i="1" dirty="0">
              <a:solidFill>
                <a:srgbClr val="7030A0"/>
              </a:solidFill>
              <a:latin typeface="Comic Sans MS" pitchFamily="66"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solidFill>
                  <a:srgbClr val="7030A0"/>
                </a:solidFill>
                <a:latin typeface="Comic Sans MS" pitchFamily="66" charset="0"/>
              </a:rPr>
              <a:t>Boşanmanın Çocuklar Üzerindeki Etkileri</a:t>
            </a:r>
            <a:endParaRPr lang="tr-TR" dirty="0"/>
          </a:p>
        </p:txBody>
      </p:sp>
      <p:sp>
        <p:nvSpPr>
          <p:cNvPr id="3" name="Content Placeholder 2"/>
          <p:cNvSpPr>
            <a:spLocks noGrp="1"/>
          </p:cNvSpPr>
          <p:nvPr>
            <p:ph idx="1"/>
          </p:nvPr>
        </p:nvSpPr>
        <p:spPr/>
        <p:txBody>
          <a:bodyPr>
            <a:normAutofit fontScale="92500"/>
          </a:bodyPr>
          <a:lstStyle/>
          <a:p>
            <a:pPr algn="just">
              <a:buFont typeface="Courier New" pitchFamily="49" charset="0"/>
              <a:buChar char="o"/>
            </a:pPr>
            <a:r>
              <a:rPr lang="tr-TR" b="1" i="1" dirty="0">
                <a:solidFill>
                  <a:srgbClr val="7030A0"/>
                </a:solidFill>
                <a:latin typeface="Comic Sans MS" pitchFamily="66" charset="0"/>
              </a:rPr>
              <a:t>  </a:t>
            </a:r>
            <a:r>
              <a:rPr lang="tr-TR" dirty="0">
                <a:solidFill>
                  <a:srgbClr val="002060"/>
                </a:solidFill>
                <a:latin typeface="Comic Sans MS" pitchFamily="66" charset="0"/>
              </a:rPr>
              <a:t>Ayrılıktan önce anne-baba arasındaki çatışmanın derecesi,</a:t>
            </a:r>
          </a:p>
          <a:p>
            <a:pPr algn="just">
              <a:buFont typeface="Courier New" pitchFamily="49" charset="0"/>
              <a:buChar char="o"/>
            </a:pPr>
            <a:r>
              <a:rPr lang="tr-TR" dirty="0">
                <a:solidFill>
                  <a:srgbClr val="002060"/>
                </a:solidFill>
                <a:latin typeface="Comic Sans MS" pitchFamily="66" charset="0"/>
              </a:rPr>
              <a:t>   Çatışmaların çocuğa yansıması</a:t>
            </a:r>
          </a:p>
          <a:p>
            <a:pPr algn="just">
              <a:buNone/>
            </a:pPr>
            <a:r>
              <a:rPr lang="tr-TR" dirty="0">
                <a:solidFill>
                  <a:srgbClr val="002060"/>
                </a:solidFill>
                <a:latin typeface="Comic Sans MS" pitchFamily="66" charset="0"/>
              </a:rPr>
              <a:t>           -Çocuğun aracı olarak kullanılması,</a:t>
            </a:r>
          </a:p>
          <a:p>
            <a:pPr algn="just">
              <a:buNone/>
            </a:pPr>
            <a:r>
              <a:rPr lang="tr-TR" dirty="0">
                <a:solidFill>
                  <a:srgbClr val="002060"/>
                </a:solidFill>
                <a:latin typeface="Comic Sans MS" pitchFamily="66" charset="0"/>
              </a:rPr>
              <a:t>           -Taraf tutmaya zorlanması,</a:t>
            </a:r>
          </a:p>
          <a:p>
            <a:pPr algn="just">
              <a:buNone/>
            </a:pPr>
            <a:r>
              <a:rPr lang="tr-TR" dirty="0">
                <a:solidFill>
                  <a:srgbClr val="002060"/>
                </a:solidFill>
                <a:latin typeface="Comic Sans MS" pitchFamily="66" charset="0"/>
              </a:rPr>
              <a:t>           -Tehdit edilmesi,</a:t>
            </a:r>
          </a:p>
          <a:p>
            <a:pPr algn="just">
              <a:buFont typeface="Courier New" pitchFamily="49" charset="0"/>
              <a:buChar char="o"/>
            </a:pPr>
            <a:r>
              <a:rPr lang="tr-TR" dirty="0">
                <a:solidFill>
                  <a:srgbClr val="002060"/>
                </a:solidFill>
                <a:latin typeface="Comic Sans MS" pitchFamily="66" charset="0"/>
              </a:rPr>
              <a:t>    Çocuğun yaşı, </a:t>
            </a:r>
          </a:p>
          <a:p>
            <a:pPr algn="just">
              <a:buFont typeface="Courier New" pitchFamily="49" charset="0"/>
              <a:buChar char="o"/>
            </a:pPr>
            <a:r>
              <a:rPr lang="tr-TR" dirty="0">
                <a:solidFill>
                  <a:srgbClr val="002060"/>
                </a:solidFill>
                <a:latin typeface="Comic Sans MS" pitchFamily="66" charset="0"/>
              </a:rPr>
              <a:t>    Kardeşinin olup olmaması,</a:t>
            </a:r>
          </a:p>
          <a:p>
            <a:pPr algn="just">
              <a:buFont typeface="Courier New" pitchFamily="49" charset="0"/>
              <a:buChar char="o"/>
            </a:pPr>
            <a:r>
              <a:rPr lang="tr-TR" dirty="0">
                <a:solidFill>
                  <a:srgbClr val="002060"/>
                </a:solidFill>
                <a:latin typeface="Comic Sans MS" pitchFamily="66" charset="0"/>
              </a:rPr>
              <a:t>    Ailedeki diğer yetişkinlerle ilişkilerine göre değişiklik gösterir.</a:t>
            </a:r>
          </a:p>
          <a:p>
            <a:pPr algn="just">
              <a:buNone/>
            </a:pPr>
            <a:r>
              <a:rPr lang="tr-TR" b="1" i="1" dirty="0">
                <a:solidFill>
                  <a:srgbClr val="7030A0"/>
                </a:solidFill>
                <a:latin typeface="Comic Sans MS" pitchFamily="66" charset="0"/>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1752" y="142852"/>
            <a:ext cx="8534400" cy="1143008"/>
          </a:xfrm>
        </p:spPr>
        <p:txBody>
          <a:bodyPr>
            <a:noAutofit/>
          </a:bodyPr>
          <a:lstStyle/>
          <a:p>
            <a:r>
              <a:rPr lang="tr-TR" sz="2400" b="1" dirty="0">
                <a:solidFill>
                  <a:srgbClr val="C00000"/>
                </a:solidFill>
                <a:latin typeface="Comic Sans MS" pitchFamily="66" charset="0"/>
                <a:cs typeface="Times New Roman" pitchFamily="18" charset="0"/>
              </a:rPr>
              <a:t>Çocukların boşanmayı kabullenmeleri belli aşamalarda gerçekleşir</a:t>
            </a:r>
            <a:br>
              <a:rPr lang="tr-TR" sz="2400" dirty="0">
                <a:solidFill>
                  <a:srgbClr val="C00000"/>
                </a:solidFill>
                <a:latin typeface="Comic Sans MS" pitchFamily="66" charset="0"/>
              </a:rPr>
            </a:br>
            <a:endParaRPr lang="tr-TR" sz="2400" dirty="0">
              <a:solidFill>
                <a:srgbClr val="C00000"/>
              </a:solidFill>
              <a:latin typeface="Comic Sans MS" pitchFamily="66" charset="0"/>
            </a:endParaRPr>
          </a:p>
        </p:txBody>
      </p:sp>
      <p:sp>
        <p:nvSpPr>
          <p:cNvPr id="3" name="2 İçerik Yer Tutucusu"/>
          <p:cNvSpPr>
            <a:spLocks noGrp="1"/>
          </p:cNvSpPr>
          <p:nvPr>
            <p:ph idx="1"/>
          </p:nvPr>
        </p:nvSpPr>
        <p:spPr/>
        <p:txBody>
          <a:bodyPr>
            <a:normAutofit fontScale="70000" lnSpcReduction="20000"/>
          </a:bodyPr>
          <a:lstStyle/>
          <a:p>
            <a:pPr>
              <a:buFont typeface="Wingdings" pitchFamily="2" charset="2"/>
              <a:buChar char="v"/>
            </a:pPr>
            <a:r>
              <a:rPr lang="tr-TR" sz="2800" dirty="0">
                <a:solidFill>
                  <a:srgbClr val="002060"/>
                </a:solidFill>
                <a:latin typeface="Comic Sans MS" pitchFamily="66" charset="0"/>
                <a:cs typeface="Times New Roman" pitchFamily="18" charset="0"/>
              </a:rPr>
              <a:t>Boşanmayı inkâr etme</a:t>
            </a:r>
          </a:p>
          <a:p>
            <a:pPr>
              <a:buFont typeface="Wingdings" pitchFamily="2" charset="2"/>
              <a:buChar char="v"/>
            </a:pPr>
            <a:endParaRPr lang="tr-TR" sz="2800" dirty="0">
              <a:solidFill>
                <a:srgbClr val="002060"/>
              </a:solidFill>
              <a:latin typeface="Comic Sans MS" pitchFamily="66" charset="0"/>
              <a:cs typeface="Times New Roman" pitchFamily="18" charset="0"/>
            </a:endParaRPr>
          </a:p>
          <a:p>
            <a:pPr>
              <a:buFont typeface="Wingdings" pitchFamily="2" charset="2"/>
              <a:buChar char="v"/>
            </a:pPr>
            <a:r>
              <a:rPr lang="tr-TR" sz="2800" dirty="0">
                <a:solidFill>
                  <a:srgbClr val="002060"/>
                </a:solidFill>
                <a:latin typeface="Comic Sans MS" pitchFamily="66" charset="0"/>
                <a:cs typeface="Times New Roman" pitchFamily="18" charset="0"/>
              </a:rPr>
              <a:t>Boşanmayı yaratan nedenlere kızma</a:t>
            </a:r>
          </a:p>
          <a:p>
            <a:pPr>
              <a:buFont typeface="Wingdings" pitchFamily="2" charset="2"/>
              <a:buChar char="v"/>
            </a:pPr>
            <a:endParaRPr lang="tr-TR" sz="2800" dirty="0">
              <a:solidFill>
                <a:srgbClr val="002060"/>
              </a:solidFill>
              <a:latin typeface="Comic Sans MS" pitchFamily="66" charset="0"/>
              <a:cs typeface="Times New Roman" pitchFamily="18" charset="0"/>
            </a:endParaRPr>
          </a:p>
          <a:p>
            <a:pPr>
              <a:buFont typeface="Wingdings" pitchFamily="2" charset="2"/>
              <a:buChar char="v"/>
            </a:pPr>
            <a:r>
              <a:rPr lang="tr-TR" sz="2800" dirty="0">
                <a:solidFill>
                  <a:srgbClr val="002060"/>
                </a:solidFill>
                <a:latin typeface="Comic Sans MS" pitchFamily="66" charset="0"/>
                <a:cs typeface="Times New Roman" pitchFamily="18" charset="0"/>
              </a:rPr>
              <a:t>Anne babayı bir araya getirme ve birleştirme çabası</a:t>
            </a:r>
          </a:p>
          <a:p>
            <a:pPr>
              <a:buFont typeface="Wingdings" pitchFamily="2" charset="2"/>
              <a:buChar char="v"/>
            </a:pPr>
            <a:endParaRPr lang="tr-TR" sz="2800" dirty="0">
              <a:solidFill>
                <a:srgbClr val="002060"/>
              </a:solidFill>
              <a:latin typeface="Comic Sans MS" pitchFamily="66" charset="0"/>
              <a:cs typeface="Times New Roman" pitchFamily="18" charset="0"/>
            </a:endParaRPr>
          </a:p>
          <a:p>
            <a:pPr>
              <a:buFont typeface="Wingdings" pitchFamily="2" charset="2"/>
              <a:buChar char="v"/>
            </a:pPr>
            <a:r>
              <a:rPr lang="tr-TR" sz="2800" dirty="0">
                <a:solidFill>
                  <a:srgbClr val="002060"/>
                </a:solidFill>
                <a:latin typeface="Comic Sans MS" pitchFamily="66" charset="0"/>
                <a:cs typeface="Times New Roman" pitchFamily="18" charset="0"/>
              </a:rPr>
              <a:t>Depresyon ve çöküntü</a:t>
            </a:r>
          </a:p>
          <a:p>
            <a:pPr>
              <a:buFont typeface="Wingdings" pitchFamily="2" charset="2"/>
              <a:buChar char="v"/>
            </a:pPr>
            <a:endParaRPr lang="tr-TR" sz="2800" dirty="0">
              <a:solidFill>
                <a:srgbClr val="002060"/>
              </a:solidFill>
              <a:latin typeface="Comic Sans MS" pitchFamily="66" charset="0"/>
              <a:cs typeface="Times New Roman" pitchFamily="18" charset="0"/>
            </a:endParaRPr>
          </a:p>
          <a:p>
            <a:pPr>
              <a:buFont typeface="Wingdings" pitchFamily="2" charset="2"/>
              <a:buChar char="v"/>
            </a:pPr>
            <a:r>
              <a:rPr lang="tr-TR" sz="2800" dirty="0">
                <a:solidFill>
                  <a:srgbClr val="002060"/>
                </a:solidFill>
                <a:latin typeface="Comic Sans MS" pitchFamily="66" charset="0"/>
                <a:cs typeface="Times New Roman" pitchFamily="18" charset="0"/>
              </a:rPr>
              <a:t>Boşanmayı kabullenme</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pPr algn="just">
              <a:buNone/>
            </a:pPr>
            <a:r>
              <a:rPr lang="tr-TR" dirty="0"/>
              <a:t> </a:t>
            </a:r>
            <a:r>
              <a:rPr lang="tr-TR" b="1" i="1" dirty="0">
                <a:solidFill>
                  <a:schemeClr val="accent1">
                    <a:lumMod val="75000"/>
                  </a:schemeClr>
                </a:solidFill>
                <a:latin typeface="Comic Sans MS" pitchFamily="66" charset="0"/>
              </a:rPr>
              <a:t>Kısa dönemde;</a:t>
            </a:r>
          </a:p>
          <a:p>
            <a:pPr algn="just">
              <a:buNone/>
            </a:pPr>
            <a:r>
              <a:rPr lang="tr-TR" i="1" dirty="0">
                <a:solidFill>
                  <a:schemeClr val="accent1">
                    <a:lumMod val="75000"/>
                  </a:schemeClr>
                </a:solidFill>
                <a:latin typeface="Comic Sans MS" pitchFamily="66" charset="0"/>
              </a:rPr>
              <a:t>    </a:t>
            </a:r>
            <a:r>
              <a:rPr lang="tr-TR" dirty="0">
                <a:solidFill>
                  <a:srgbClr val="002060"/>
                </a:solidFill>
                <a:latin typeface="Comic Sans MS" pitchFamily="66" charset="0"/>
              </a:rPr>
              <a:t>Kaybetme ve yalnız kalma korkusu, </a:t>
            </a:r>
          </a:p>
          <a:p>
            <a:pPr algn="just">
              <a:buNone/>
            </a:pPr>
            <a:r>
              <a:rPr lang="tr-TR" dirty="0">
                <a:solidFill>
                  <a:srgbClr val="002060"/>
                </a:solidFill>
                <a:latin typeface="Comic Sans MS" pitchFamily="66" charset="0"/>
              </a:rPr>
              <a:t>    Regresif belirtiler.</a:t>
            </a:r>
          </a:p>
          <a:p>
            <a:pPr algn="just">
              <a:buNone/>
            </a:pPr>
            <a:r>
              <a:rPr lang="tr-TR" b="1" i="1" dirty="0">
                <a:solidFill>
                  <a:schemeClr val="accent1">
                    <a:lumMod val="75000"/>
                  </a:schemeClr>
                </a:solidFill>
                <a:latin typeface="Comic Sans MS" pitchFamily="66" charset="0"/>
              </a:rPr>
              <a:t>Uzun dönemde</a:t>
            </a:r>
            <a:r>
              <a:rPr lang="tr-TR" dirty="0">
                <a:solidFill>
                  <a:srgbClr val="002060"/>
                </a:solidFill>
                <a:latin typeface="Comic Sans MS" pitchFamily="66" charset="0"/>
              </a:rPr>
              <a:t>ki etkiler ise boşanma öncesi çatışmalı dönemin uzunluğu ve niteliği ile boşanma sonrası dönemdeki ilişkilere bağlıdır.</a:t>
            </a:r>
          </a:p>
          <a:p>
            <a:pPr algn="just">
              <a:buNone/>
            </a:pPr>
            <a:r>
              <a:rPr lang="tr-TR" dirty="0">
                <a:solidFill>
                  <a:srgbClr val="002060"/>
                </a:solidFill>
                <a:latin typeface="Comic Sans MS" pitchFamily="66" charset="0"/>
              </a:rPr>
              <a:t>        Ebeveynlerden biriyle yaşama,</a:t>
            </a:r>
          </a:p>
          <a:p>
            <a:pPr algn="just">
              <a:buNone/>
            </a:pPr>
            <a:r>
              <a:rPr lang="tr-TR" dirty="0">
                <a:solidFill>
                  <a:srgbClr val="002060"/>
                </a:solidFill>
                <a:latin typeface="Comic Sans MS" pitchFamily="66" charset="0"/>
              </a:rPr>
              <a:t>        Diğer ebeveyniyle düzenli olarak görüşebilme,</a:t>
            </a:r>
          </a:p>
          <a:p>
            <a:pPr algn="just">
              <a:buNone/>
            </a:pPr>
            <a:endParaRPr lang="tr-TR" b="1" i="1" dirty="0">
              <a:solidFill>
                <a:srgbClr val="002060"/>
              </a:solidFill>
              <a:latin typeface="Comic Sans MS" pitchFamily="66"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20000"/>
          </a:bodyPr>
          <a:lstStyle/>
          <a:p>
            <a:r>
              <a:rPr lang="tr-TR" dirty="0"/>
              <a:t>   </a:t>
            </a:r>
            <a:r>
              <a:rPr lang="tr-TR" dirty="0">
                <a:solidFill>
                  <a:srgbClr val="002060"/>
                </a:solidFill>
                <a:latin typeface="Comic Sans MS" pitchFamily="66" charset="0"/>
              </a:rPr>
              <a:t>Suçluluk duygusu,</a:t>
            </a:r>
          </a:p>
          <a:p>
            <a:r>
              <a:rPr lang="tr-TR" dirty="0">
                <a:solidFill>
                  <a:srgbClr val="002060"/>
                </a:solidFill>
                <a:latin typeface="Comic Sans MS" pitchFamily="66" charset="0"/>
              </a:rPr>
              <a:t>  Ruhsal çöküntü ve içine kapanma,</a:t>
            </a:r>
          </a:p>
          <a:p>
            <a:r>
              <a:rPr lang="tr-TR" dirty="0">
                <a:solidFill>
                  <a:srgbClr val="002060"/>
                </a:solidFill>
                <a:latin typeface="Comic Sans MS" pitchFamily="66" charset="0"/>
              </a:rPr>
              <a:t>  Okul başarısızlığı,</a:t>
            </a:r>
          </a:p>
          <a:p>
            <a:r>
              <a:rPr lang="tr-TR" dirty="0">
                <a:solidFill>
                  <a:srgbClr val="002060"/>
                </a:solidFill>
                <a:latin typeface="Comic Sans MS" pitchFamily="66" charset="0"/>
              </a:rPr>
              <a:t>  Sosyal ilişkilerde kopma,</a:t>
            </a:r>
          </a:p>
          <a:p>
            <a:r>
              <a:rPr lang="tr-TR" dirty="0">
                <a:solidFill>
                  <a:srgbClr val="002060"/>
                </a:solidFill>
                <a:latin typeface="Comic Sans MS" pitchFamily="66" charset="0"/>
              </a:rPr>
              <a:t>  Aşağılık duygusu,</a:t>
            </a:r>
          </a:p>
          <a:p>
            <a:r>
              <a:rPr lang="tr-TR" dirty="0">
                <a:solidFill>
                  <a:srgbClr val="002060"/>
                </a:solidFill>
                <a:latin typeface="Comic Sans MS" pitchFamily="66" charset="0"/>
              </a:rPr>
              <a:t>   Saldırganlık, kızgınlık,</a:t>
            </a:r>
          </a:p>
          <a:p>
            <a:r>
              <a:rPr lang="tr-TR" dirty="0">
                <a:solidFill>
                  <a:srgbClr val="002060"/>
                </a:solidFill>
                <a:latin typeface="Comic Sans MS" pitchFamily="66" charset="0"/>
              </a:rPr>
              <a:t>   Kuralsızlık, şımarma, benmerkezcilik,</a:t>
            </a:r>
          </a:p>
          <a:p>
            <a:r>
              <a:rPr lang="tr-TR" dirty="0">
                <a:solidFill>
                  <a:srgbClr val="002060"/>
                </a:solidFill>
                <a:latin typeface="Comic Sans MS" pitchFamily="66" charset="0"/>
              </a:rPr>
              <a:t>   Velayetle ilgili olarak istenmediğini düşünme,</a:t>
            </a:r>
          </a:p>
          <a:p>
            <a:r>
              <a:rPr lang="tr-TR" dirty="0">
                <a:solidFill>
                  <a:srgbClr val="002060"/>
                </a:solidFill>
                <a:latin typeface="Comic Sans MS" pitchFamily="66" charset="0"/>
              </a:rPr>
              <a:t>   Aşırı kollama/acıma duygusu</a:t>
            </a:r>
            <a:r>
              <a:rPr lang="tr-TR" dirty="0">
                <a:solidFill>
                  <a:srgbClr val="002060"/>
                </a:solidFill>
                <a:latin typeface="Comic Sans MS" pitchFamily="66" charset="0"/>
                <a:sym typeface="Wingdings" pitchFamily="2" charset="2"/>
              </a:rPr>
              <a:t>Pasif bir kişilik, isteklerini acındırarak elde etme eğilimi,</a:t>
            </a:r>
            <a:endParaRPr lang="tr-TR" dirty="0">
              <a:solidFill>
                <a:srgbClr val="002060"/>
              </a:solidFill>
              <a:latin typeface="Comic Sans MS" pitchFamily="66" charset="0"/>
            </a:endParaRPr>
          </a:p>
          <a:p>
            <a:r>
              <a:rPr lang="tr-TR" dirty="0">
                <a:solidFill>
                  <a:srgbClr val="002060"/>
                </a:solidFill>
                <a:latin typeface="Comic Sans MS" pitchFamily="66" charset="0"/>
              </a:rPr>
              <a:t>   Evlilikte/kadın-erkek ilişkisinde güvensizlik ve olumsuz yaklaşım….</a:t>
            </a:r>
          </a:p>
          <a:p>
            <a:pPr>
              <a:buNone/>
            </a:pPr>
            <a:r>
              <a:rPr lang="tr-TR" dirty="0">
                <a:solidFill>
                  <a:srgbClr val="002060"/>
                </a:solidFill>
                <a:latin typeface="Comic Sans MS" pitchFamily="66" charset="0"/>
              </a:rPr>
              <a:t>   </a:t>
            </a:r>
          </a:p>
          <a:p>
            <a:pPr>
              <a:buNone/>
            </a:pP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b="1" i="1" dirty="0">
                <a:solidFill>
                  <a:srgbClr val="7030A0"/>
                </a:solidFill>
                <a:latin typeface="Comic Sans MS" pitchFamily="66" charset="0"/>
              </a:rPr>
              <a:t>Öneriler</a:t>
            </a:r>
          </a:p>
        </p:txBody>
      </p:sp>
      <p:sp>
        <p:nvSpPr>
          <p:cNvPr id="3" name="Content Placeholder 2"/>
          <p:cNvSpPr>
            <a:spLocks noGrp="1"/>
          </p:cNvSpPr>
          <p:nvPr>
            <p:ph idx="1"/>
          </p:nvPr>
        </p:nvSpPr>
        <p:spPr>
          <a:xfrm>
            <a:off x="395536" y="1484784"/>
            <a:ext cx="8503920" cy="4572000"/>
          </a:xfrm>
        </p:spPr>
        <p:txBody>
          <a:bodyPr>
            <a:normAutofit/>
          </a:bodyPr>
          <a:lstStyle/>
          <a:p>
            <a:pPr algn="just">
              <a:buFont typeface="Wingdings" pitchFamily="2" charset="2"/>
              <a:buChar char="q"/>
            </a:pPr>
            <a:r>
              <a:rPr lang="tr-TR" dirty="0"/>
              <a:t>       </a:t>
            </a:r>
            <a:r>
              <a:rPr lang="tr-TR" i="1" dirty="0">
                <a:solidFill>
                  <a:srgbClr val="002060"/>
                </a:solidFill>
                <a:latin typeface="Comic Sans MS" pitchFamily="66" charset="0"/>
              </a:rPr>
              <a:t>Ayrılma kararını çocuğa anne-baba birlikte söylemeli</a:t>
            </a:r>
            <a:r>
              <a:rPr lang="tr-TR" dirty="0">
                <a:solidFill>
                  <a:srgbClr val="002060"/>
                </a:solidFill>
                <a:latin typeface="Comic Sans MS" pitchFamily="66" charset="0"/>
              </a:rPr>
              <a:t>,</a:t>
            </a:r>
          </a:p>
          <a:p>
            <a:pPr algn="just">
              <a:buFont typeface="Wingdings" pitchFamily="2" charset="2"/>
              <a:buChar char="q"/>
            </a:pPr>
            <a:r>
              <a:rPr lang="tr-TR" i="1" dirty="0">
                <a:solidFill>
                  <a:srgbClr val="002060"/>
                </a:solidFill>
                <a:latin typeface="Comic Sans MS" pitchFamily="66" charset="0"/>
              </a:rPr>
              <a:t>      Gerçek neden açıklanarak, çocuğun kendini suçlu hissetmesi engellenmeli,</a:t>
            </a:r>
          </a:p>
          <a:p>
            <a:pPr algn="just">
              <a:buFont typeface="Wingdings" pitchFamily="2" charset="2"/>
              <a:buChar char="q"/>
            </a:pPr>
            <a:r>
              <a:rPr lang="tr-TR" i="1" dirty="0">
                <a:solidFill>
                  <a:srgbClr val="002060"/>
                </a:solidFill>
                <a:latin typeface="Comic Sans MS" pitchFamily="66" charset="0"/>
              </a:rPr>
              <a:t>     Çocuk taraf tutmak zorunda bırakılmamalı,</a:t>
            </a:r>
          </a:p>
          <a:p>
            <a:pPr algn="just">
              <a:buFont typeface="Wingdings" pitchFamily="2" charset="2"/>
              <a:buChar char="q"/>
            </a:pPr>
            <a:r>
              <a:rPr lang="tr-TR" i="1" dirty="0">
                <a:solidFill>
                  <a:srgbClr val="002060"/>
                </a:solidFill>
                <a:latin typeface="Comic Sans MS" pitchFamily="66" charset="0"/>
              </a:rPr>
              <a:t>     Çocuğun kötü yönleri diğer ebeveyne benzetilmemeli, tehdit edilmemeli,</a:t>
            </a:r>
          </a:p>
          <a:p>
            <a:pPr algn="just">
              <a:buFont typeface="Wingdings" pitchFamily="2" charset="2"/>
              <a:buChar char="q"/>
            </a:pPr>
            <a:r>
              <a:rPr lang="tr-TR" i="1" dirty="0">
                <a:solidFill>
                  <a:srgbClr val="002060"/>
                </a:solidFill>
                <a:latin typeface="Comic Sans MS" pitchFamily="66" charset="0"/>
              </a:rPr>
              <a:t>    Diğer ebeveyle görüşmeler ertelenmemeli,</a:t>
            </a:r>
          </a:p>
          <a:p>
            <a:pPr algn="just">
              <a:buFont typeface="Wingdings" pitchFamily="2" charset="2"/>
              <a:buChar char="q"/>
            </a:pPr>
            <a:r>
              <a:rPr lang="tr-TR" i="1" dirty="0">
                <a:solidFill>
                  <a:srgbClr val="002060"/>
                </a:solidFill>
                <a:latin typeface="Comic Sans MS" pitchFamily="66" charset="0"/>
              </a:rPr>
              <a:t>    Çocuğun sürekli yaşadığı tek bir ebeveyni(evi) olmalı,</a:t>
            </a:r>
          </a:p>
          <a:p>
            <a:pPr algn="just">
              <a:buFont typeface="Wingdings" pitchFamily="2" charset="2"/>
              <a:buChar char="q"/>
            </a:pPr>
            <a:r>
              <a:rPr lang="tr-TR" i="1" dirty="0">
                <a:solidFill>
                  <a:srgbClr val="002060"/>
                </a:solidFill>
                <a:latin typeface="Comic Sans MS" pitchFamily="66" charset="0"/>
              </a:rPr>
              <a:t>    İleri yaşlarda çocuğun görüşü de alınmalı, </a:t>
            </a:r>
          </a:p>
          <a:p>
            <a:pPr algn="just">
              <a:buFont typeface="Wingdings" pitchFamily="2" charset="2"/>
              <a:buChar char="q"/>
            </a:pPr>
            <a:r>
              <a:rPr lang="tr-TR" i="1" dirty="0">
                <a:solidFill>
                  <a:srgbClr val="002060"/>
                </a:solidFill>
                <a:latin typeface="Comic Sans MS" pitchFamily="66" charset="0"/>
              </a:rPr>
              <a:t>    İlk 1 yıl içinde (duygusal şok) evlilik olmamalı,</a:t>
            </a:r>
          </a:p>
          <a:p>
            <a:pPr algn="just">
              <a:buFont typeface="Wingdings" pitchFamily="2" charset="2"/>
              <a:buChar char="q"/>
            </a:pPr>
            <a:r>
              <a:rPr lang="tr-TR" i="1" dirty="0">
                <a:solidFill>
                  <a:srgbClr val="002060"/>
                </a:solidFill>
                <a:latin typeface="Comic Sans MS" pitchFamily="66" charset="0"/>
              </a:rPr>
              <a:t>   Profesyonel yardım…..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latin typeface="Comic Sans MS" pitchFamily="66" charset="0"/>
              </a:rPr>
              <a:t>AYRILIK</a:t>
            </a:r>
          </a:p>
        </p:txBody>
      </p:sp>
      <p:sp>
        <p:nvSpPr>
          <p:cNvPr id="3" name="2 İçerik Yer Tutucusu"/>
          <p:cNvSpPr>
            <a:spLocks noGrp="1"/>
          </p:cNvSpPr>
          <p:nvPr>
            <p:ph idx="1"/>
          </p:nvPr>
        </p:nvSpPr>
        <p:spPr/>
        <p:txBody>
          <a:bodyPr/>
          <a:lstStyle/>
          <a:p>
            <a:r>
              <a:rPr lang="tr-TR" sz="2800" dirty="0">
                <a:solidFill>
                  <a:srgbClr val="002060"/>
                </a:solidFill>
                <a:latin typeface="Comic Sans MS" pitchFamily="66" charset="0"/>
                <a:cs typeface="Times New Roman" pitchFamily="18" charset="0"/>
              </a:rPr>
              <a:t>İş ve eğitim nedeniyle ayrılıklar</a:t>
            </a:r>
          </a:p>
          <a:p>
            <a:r>
              <a:rPr lang="tr-TR" dirty="0">
                <a:solidFill>
                  <a:srgbClr val="002060"/>
                </a:solidFill>
                <a:latin typeface="Comic Sans MS" pitchFamily="66" charset="0"/>
                <a:cs typeface="Times New Roman" pitchFamily="18" charset="0"/>
              </a:rPr>
              <a:t>Kayıplar</a:t>
            </a:r>
          </a:p>
          <a:p>
            <a:r>
              <a:rPr lang="tr-TR" dirty="0">
                <a:solidFill>
                  <a:srgbClr val="002060"/>
                </a:solidFill>
                <a:latin typeface="Comic Sans MS" pitchFamily="66" charset="0"/>
                <a:cs typeface="Times New Roman" pitchFamily="18" charset="0"/>
              </a:rPr>
              <a:t>Terk</a:t>
            </a:r>
          </a:p>
          <a:p>
            <a:r>
              <a:rPr lang="tr-TR" dirty="0">
                <a:solidFill>
                  <a:srgbClr val="002060"/>
                </a:solidFill>
                <a:latin typeface="Comic Sans MS" pitchFamily="66" charset="0"/>
                <a:cs typeface="Times New Roman" pitchFamily="18" charset="0"/>
              </a:rPr>
              <a:t>Birlikte yaşamaya ara verilmesi</a:t>
            </a:r>
          </a:p>
          <a:p>
            <a:endParaRPr lang="tr-TR" dirty="0">
              <a:solidFill>
                <a:srgbClr val="002060"/>
              </a:solidFill>
              <a:latin typeface="Comic Sans MS" pitchFamily="66"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1057260"/>
          </a:xfrm>
        </p:spPr>
        <p:txBody>
          <a:bodyPr>
            <a:normAutofit/>
          </a:bodyPr>
          <a:lstStyle/>
          <a:p>
            <a:r>
              <a:rPr lang="tr-TR" sz="2400" b="1" dirty="0">
                <a:solidFill>
                  <a:srgbClr val="FF0000"/>
                </a:solidFill>
                <a:latin typeface="Comic Sans MS" pitchFamily="66" charset="0"/>
                <a:cs typeface="Times New Roman" panose="02020603050405020304" pitchFamily="18" charset="0"/>
              </a:rPr>
              <a:t>AYRILMA OLGUSUNUN AİLE ÜYELERİNDE YARATTIĞI DURUMLAR</a:t>
            </a:r>
            <a:endParaRPr lang="tr-TR" sz="2400" dirty="0">
              <a:solidFill>
                <a:srgbClr val="FF0000"/>
              </a:solidFill>
              <a:latin typeface="Comic Sans MS" pitchFamily="66" charset="0"/>
            </a:endParaRPr>
          </a:p>
        </p:txBody>
      </p:sp>
      <p:sp>
        <p:nvSpPr>
          <p:cNvPr id="3" name="2 İçerik Yer Tutucusu"/>
          <p:cNvSpPr>
            <a:spLocks noGrp="1"/>
          </p:cNvSpPr>
          <p:nvPr>
            <p:ph idx="1"/>
          </p:nvPr>
        </p:nvSpPr>
        <p:spPr>
          <a:xfrm>
            <a:off x="301752" y="1527048"/>
            <a:ext cx="8503920" cy="4830910"/>
          </a:xfrm>
        </p:spPr>
        <p:txBody>
          <a:bodyPr>
            <a:normAutofit fontScale="62500" lnSpcReduction="20000"/>
          </a:bodyPr>
          <a:lstStyle/>
          <a:p>
            <a:pPr algn="just"/>
            <a:r>
              <a:rPr lang="tr-TR" sz="2900" dirty="0">
                <a:solidFill>
                  <a:srgbClr val="002060"/>
                </a:solidFill>
                <a:latin typeface="Comic Sans MS" pitchFamily="66" charset="0"/>
                <a:cs typeface="Times New Roman" pitchFamily="18" charset="0"/>
              </a:rPr>
              <a:t>Çocukların güven duyguları zedelenebilir. Kuşku ve güvensizlik yaratabilir.</a:t>
            </a:r>
          </a:p>
          <a:p>
            <a:pPr algn="just">
              <a:buNone/>
            </a:pPr>
            <a:endParaRPr lang="tr-TR" sz="2900" dirty="0">
              <a:solidFill>
                <a:srgbClr val="002060"/>
              </a:solidFill>
              <a:latin typeface="Comic Sans MS" pitchFamily="66" charset="0"/>
              <a:cs typeface="Times New Roman" pitchFamily="18" charset="0"/>
            </a:endParaRPr>
          </a:p>
          <a:p>
            <a:pPr algn="just"/>
            <a:r>
              <a:rPr lang="tr-TR" sz="2900" dirty="0">
                <a:solidFill>
                  <a:srgbClr val="002060"/>
                </a:solidFill>
                <a:latin typeface="Comic Sans MS" pitchFamily="66" charset="0"/>
                <a:cs typeface="Times New Roman" pitchFamily="18" charset="0"/>
              </a:rPr>
              <a:t>Özellikle annenin 6. aydan sonraki ani ayrılışı bebeği olumsuz etkiler. Sürekli ağlama ve tedirginlik başlar. Beslenmesinde sorun oluşur. Kusma ve ishal görülür. Gelişimi duraklar. Durgunlaşır. Yüzü üzgün bir görünüm alır. Annenin ayrılığı bir iki ayı geçerse bebekte çevreye karşı ilgisizlik başlar. Ağlamanın yerine inleme, içe kapanma, donuk bakışlar görülür.</a:t>
            </a:r>
          </a:p>
          <a:p>
            <a:pPr algn="just">
              <a:buNone/>
            </a:pPr>
            <a:endParaRPr lang="tr-TR" sz="2900" dirty="0">
              <a:solidFill>
                <a:srgbClr val="002060"/>
              </a:solidFill>
              <a:latin typeface="Comic Sans MS" pitchFamily="66" charset="0"/>
              <a:cs typeface="Times New Roman" pitchFamily="18" charset="0"/>
            </a:endParaRPr>
          </a:p>
          <a:p>
            <a:pPr algn="just"/>
            <a:r>
              <a:rPr lang="tr-TR" sz="2900" dirty="0">
                <a:solidFill>
                  <a:srgbClr val="002060"/>
                </a:solidFill>
                <a:latin typeface="Comic Sans MS" pitchFamily="66" charset="0"/>
                <a:cs typeface="Times New Roman" pitchFamily="18" charset="0"/>
              </a:rPr>
              <a:t>Evde kalan ebeveyn birçok zorlukla baş etmek durumunda kalır. Tüm zorluklarla yüzleşmek stres ve </a:t>
            </a:r>
            <a:r>
              <a:rPr lang="tr-TR" sz="2900" dirty="0" err="1">
                <a:solidFill>
                  <a:srgbClr val="002060"/>
                </a:solidFill>
                <a:latin typeface="Comic Sans MS" pitchFamily="66" charset="0"/>
                <a:cs typeface="Times New Roman" pitchFamily="18" charset="0"/>
              </a:rPr>
              <a:t>anksiyeteye</a:t>
            </a:r>
            <a:r>
              <a:rPr lang="tr-TR" sz="2900" dirty="0">
                <a:solidFill>
                  <a:srgbClr val="002060"/>
                </a:solidFill>
                <a:latin typeface="Comic Sans MS" pitchFamily="66" charset="0"/>
                <a:cs typeface="Times New Roman" pitchFamily="18" charset="0"/>
              </a:rPr>
              <a:t> neden olmaktadır.</a:t>
            </a:r>
          </a:p>
          <a:p>
            <a:pPr algn="just">
              <a:buNone/>
            </a:pPr>
            <a:endParaRPr lang="tr-TR" sz="2900" dirty="0">
              <a:solidFill>
                <a:srgbClr val="002060"/>
              </a:solidFill>
              <a:latin typeface="Comic Sans MS" pitchFamily="66" charset="0"/>
              <a:cs typeface="Times New Roman" pitchFamily="18" charset="0"/>
            </a:endParaRPr>
          </a:p>
          <a:p>
            <a:pPr algn="just"/>
            <a:r>
              <a:rPr lang="tr-TR" sz="2900" dirty="0">
                <a:solidFill>
                  <a:srgbClr val="002060"/>
                </a:solidFill>
                <a:latin typeface="Comic Sans MS" pitchFamily="66" charset="0"/>
                <a:cs typeface="Times New Roman" pitchFamily="18" charset="0"/>
              </a:rPr>
              <a:t>Geçici koşullardan kaynaklanan tek ebeveynli aileler, boşanma veya ölüm sonucu oluşan tek ebeveynli ailelerin yaşadıkları zorlukların benzerleriyle karşı karşıya gelmektedirler. Aralarındaki tek fark bu tip ebeveynlerde yaşanan zorluklar geçicidir ve sınırlı zaman içerisinde ortaya çıkmaktadır.</a:t>
            </a:r>
          </a:p>
          <a:p>
            <a:pPr algn="just">
              <a:buNone/>
            </a:pPr>
            <a:endParaRPr lang="tr-TR" dirty="0">
              <a:solidFill>
                <a:srgbClr val="002060"/>
              </a:solidFill>
              <a:latin typeface="Comic Sans MS" pitchFamily="66" charset="0"/>
              <a:cs typeface="Times New Roman" pitchFamily="18" charset="0"/>
            </a:endParaRP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just"/>
            <a:r>
              <a:rPr lang="tr-TR" sz="2000" dirty="0">
                <a:solidFill>
                  <a:srgbClr val="002060"/>
                </a:solidFill>
                <a:latin typeface="Comic Sans MS" pitchFamily="66" charset="0"/>
                <a:cs typeface="Times New Roman" pitchFamily="18" charset="0"/>
              </a:rPr>
              <a:t>Anne babanın geçici süre ayrılma sebebi çocuklara anlatılmalıdır.</a:t>
            </a:r>
          </a:p>
          <a:p>
            <a:pPr algn="just"/>
            <a:r>
              <a:rPr lang="tr-TR" sz="2000" dirty="0">
                <a:solidFill>
                  <a:srgbClr val="002060"/>
                </a:solidFill>
                <a:latin typeface="Comic Sans MS" pitchFamily="66" charset="0"/>
                <a:cs typeface="Times New Roman" pitchFamily="18" charset="0"/>
              </a:rPr>
              <a:t>Evde anne/babayı hatırlatacak fotoğraf veya eşya bulundurulmalıdır.</a:t>
            </a:r>
          </a:p>
          <a:p>
            <a:pPr algn="just"/>
            <a:r>
              <a:rPr lang="tr-TR" sz="2000" dirty="0">
                <a:solidFill>
                  <a:srgbClr val="002060"/>
                </a:solidFill>
                <a:latin typeface="Comic Sans MS" pitchFamily="66" charset="0"/>
                <a:cs typeface="Times New Roman" pitchFamily="18" charset="0"/>
              </a:rPr>
              <a:t>İmkan varsa telefon, görüntülü konuşma ile iletişim devam ettirilmelidir.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solidFill>
                  <a:srgbClr val="7030A0"/>
                </a:solidFill>
                <a:latin typeface="Comic Sans MS" pitchFamily="66" charset="0"/>
              </a:rPr>
              <a:t>Ölüm ve Çocuk</a:t>
            </a:r>
          </a:p>
        </p:txBody>
      </p:sp>
      <p:sp>
        <p:nvSpPr>
          <p:cNvPr id="3" name="Content Placeholder 2"/>
          <p:cNvSpPr>
            <a:spLocks noGrp="1"/>
          </p:cNvSpPr>
          <p:nvPr>
            <p:ph idx="1"/>
          </p:nvPr>
        </p:nvSpPr>
        <p:spPr/>
        <p:txBody>
          <a:bodyPr>
            <a:normAutofit/>
          </a:bodyPr>
          <a:lstStyle/>
          <a:p>
            <a:pPr algn="just">
              <a:buNone/>
            </a:pPr>
            <a:r>
              <a:rPr lang="tr-TR" dirty="0">
                <a:latin typeface="Comic Sans MS" pitchFamily="66" charset="0"/>
              </a:rPr>
              <a:t>      </a:t>
            </a:r>
            <a:r>
              <a:rPr lang="tr-TR" dirty="0">
                <a:solidFill>
                  <a:srgbClr val="002060"/>
                </a:solidFill>
                <a:latin typeface="Comic Sans MS" pitchFamily="66" charset="0"/>
              </a:rPr>
              <a:t>Çocuk ölümle erken yaşlarla ilgilenmeye başlar. Ancak ilk çocukluk yıllarında ölüm çocuk için bulanık ve belirsiz bir kavramdır.</a:t>
            </a:r>
          </a:p>
          <a:p>
            <a:pPr algn="just">
              <a:buNone/>
            </a:pPr>
            <a:r>
              <a:rPr lang="tr-TR" dirty="0">
                <a:solidFill>
                  <a:srgbClr val="002060"/>
                </a:solidFill>
                <a:latin typeface="Comic Sans MS" pitchFamily="66" charset="0"/>
              </a:rPr>
              <a:t>        </a:t>
            </a:r>
            <a:r>
              <a:rPr lang="tr-TR" i="1" dirty="0">
                <a:solidFill>
                  <a:srgbClr val="7030A0"/>
                </a:solidFill>
                <a:latin typeface="Comic Sans MS" pitchFamily="66" charset="0"/>
              </a:rPr>
              <a:t>3-4 yaş</a:t>
            </a:r>
            <a:endParaRPr lang="tr-TR" i="1" dirty="0">
              <a:solidFill>
                <a:srgbClr val="7030A0"/>
              </a:solidFill>
              <a:latin typeface="Comic Sans MS" pitchFamily="66" charset="0"/>
              <a:sym typeface="Wingdings" pitchFamily="2" charset="2"/>
            </a:endParaRPr>
          </a:p>
          <a:p>
            <a:pPr algn="just">
              <a:buNone/>
            </a:pPr>
            <a:r>
              <a:rPr lang="tr-TR" dirty="0">
                <a:solidFill>
                  <a:srgbClr val="002060"/>
                </a:solidFill>
                <a:latin typeface="Comic Sans MS" pitchFamily="66" charset="0"/>
                <a:sym typeface="Wingdings" pitchFamily="2" charset="2"/>
              </a:rPr>
              <a:t>       Sevgi ve korunma ihtiyacı için bağlı olduğu bir sevgi nesnesinin o anda mevcut olmaması</a:t>
            </a:r>
          </a:p>
          <a:p>
            <a:pPr algn="just">
              <a:buNone/>
            </a:pPr>
            <a:r>
              <a:rPr lang="tr-TR" dirty="0">
                <a:solidFill>
                  <a:srgbClr val="002060"/>
                </a:solidFill>
                <a:latin typeface="Comic Sans MS" pitchFamily="66" charset="0"/>
                <a:sym typeface="Wingdings" pitchFamily="2" charset="2"/>
              </a:rPr>
              <a:t>        Geçici bir uyku hali</a:t>
            </a:r>
          </a:p>
          <a:p>
            <a:pPr algn="just">
              <a:buNone/>
            </a:pPr>
            <a:r>
              <a:rPr lang="tr-TR" dirty="0">
                <a:solidFill>
                  <a:srgbClr val="002060"/>
                </a:solidFill>
                <a:latin typeface="Comic Sans MS" pitchFamily="66" charset="0"/>
                <a:sym typeface="Wingdings" pitchFamily="2" charset="2"/>
              </a:rPr>
              <a:t>        Uzun bir ayrılık</a:t>
            </a:r>
          </a:p>
          <a:p>
            <a:pPr algn="just">
              <a:buNone/>
            </a:pPr>
            <a:r>
              <a:rPr lang="tr-TR" dirty="0">
                <a:solidFill>
                  <a:srgbClr val="002060"/>
                </a:solidFill>
                <a:latin typeface="Comic Sans MS" pitchFamily="66" charset="0"/>
                <a:sym typeface="Wingdings" pitchFamily="2" charset="2"/>
              </a:rPr>
              <a:t>        Dönüşü olan uzun bir yolculuk</a:t>
            </a:r>
            <a:endParaRPr lang="tr-TR" dirty="0">
              <a:solidFill>
                <a:srgbClr val="002060"/>
              </a:solidFill>
              <a:latin typeface="Comic Sans MS" pitchFamily="66"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F765C-2E24-42E4-A71E-7D0CB368244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639596-8310-4C82-905E-EF60FC1DCAD8}"/>
              </a:ext>
            </a:extLst>
          </p:cNvPr>
          <p:cNvSpPr>
            <a:spLocks noGrp="1"/>
          </p:cNvSpPr>
          <p:nvPr>
            <p:ph idx="1"/>
          </p:nvPr>
        </p:nvSpPr>
        <p:spPr/>
        <p:txBody>
          <a:bodyPr/>
          <a:lstStyle/>
          <a:p>
            <a:r>
              <a:rPr lang="tr-TR" dirty="0"/>
              <a:t> Baran, G. 2017. Aile Yaşam Dinamiği. Pelikan Yayınevi, Ankara.</a:t>
            </a:r>
          </a:p>
          <a:p>
            <a:r>
              <a:rPr lang="tr-TR" dirty="0"/>
              <a:t>Tepeli, K. ve </a:t>
            </a:r>
            <a:r>
              <a:rPr lang="tr-TR" dirty="0" err="1"/>
              <a:t>Durualp</a:t>
            </a:r>
            <a:r>
              <a:rPr lang="tr-TR" dirty="0"/>
              <a:t>, E. 2018. Aile Yaşam Döngüsü. Hedef Yayıncılık, Ankara. </a:t>
            </a:r>
          </a:p>
          <a:p>
            <a:r>
              <a:rPr lang="tr-TR" dirty="0"/>
              <a:t>Özgüven, İ.E. 2001. Ailede İletişim ve Yaşam. PDREM Yayınları, Ankara</a:t>
            </a:r>
          </a:p>
          <a:p>
            <a:endParaRPr lang="tr-TR" dirty="0"/>
          </a:p>
        </p:txBody>
      </p:sp>
    </p:spTree>
    <p:extLst>
      <p:ext uri="{BB962C8B-B14F-4D97-AF65-F5344CB8AC3E}">
        <p14:creationId xmlns:p14="http://schemas.microsoft.com/office/powerpoint/2010/main" val="115817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buNone/>
            </a:pPr>
            <a:r>
              <a:rPr lang="tr-TR" dirty="0">
                <a:solidFill>
                  <a:srgbClr val="7030A0"/>
                </a:solidFill>
              </a:rPr>
              <a:t>            </a:t>
            </a:r>
            <a:r>
              <a:rPr lang="tr-TR" i="1" dirty="0">
                <a:solidFill>
                  <a:srgbClr val="7030A0"/>
                </a:solidFill>
                <a:latin typeface="Comic Sans MS" pitchFamily="66" charset="0"/>
              </a:rPr>
              <a:t>5 yaş</a:t>
            </a:r>
          </a:p>
          <a:p>
            <a:pPr>
              <a:buNone/>
            </a:pPr>
            <a:r>
              <a:rPr lang="tr-TR" i="1" dirty="0">
                <a:solidFill>
                  <a:srgbClr val="002060"/>
                </a:solidFill>
                <a:latin typeface="Comic Sans MS" pitchFamily="66" charset="0"/>
              </a:rPr>
              <a:t>   </a:t>
            </a:r>
            <a:r>
              <a:rPr lang="tr-TR" dirty="0">
                <a:solidFill>
                  <a:srgbClr val="002060"/>
                </a:solidFill>
                <a:latin typeface="Comic Sans MS" pitchFamily="66" charset="0"/>
              </a:rPr>
              <a:t>Uzun bir uyku</a:t>
            </a:r>
          </a:p>
          <a:p>
            <a:pPr>
              <a:buNone/>
            </a:pPr>
            <a:r>
              <a:rPr lang="tr-TR" dirty="0">
                <a:solidFill>
                  <a:srgbClr val="002060"/>
                </a:solidFill>
                <a:latin typeface="Comic Sans MS" pitchFamily="66" charset="0"/>
              </a:rPr>
              <a:t>   Korkutucu</a:t>
            </a:r>
          </a:p>
          <a:p>
            <a:pPr>
              <a:buNone/>
            </a:pPr>
            <a:r>
              <a:rPr lang="tr-TR" dirty="0">
                <a:solidFill>
                  <a:srgbClr val="002060"/>
                </a:solidFill>
                <a:latin typeface="Comic Sans MS" pitchFamily="66" charset="0"/>
              </a:rPr>
              <a:t>   Gömülmeye ilişkin sorular</a:t>
            </a:r>
          </a:p>
          <a:p>
            <a:pPr>
              <a:buNone/>
            </a:pPr>
            <a:r>
              <a:rPr lang="tr-TR" dirty="0">
                <a:solidFill>
                  <a:srgbClr val="002060"/>
                </a:solidFill>
                <a:latin typeface="Comic Sans MS" pitchFamily="66" charset="0"/>
              </a:rPr>
              <a:t>    Ölümün bir son, geri dönülmeyen bir bitiş olduğu düşüncesini benimsemekte güçlük</a:t>
            </a:r>
          </a:p>
          <a:p>
            <a:pPr>
              <a:buNone/>
            </a:pPr>
            <a:r>
              <a:rPr lang="tr-TR" i="1" dirty="0">
                <a:solidFill>
                  <a:srgbClr val="002060"/>
                </a:solidFill>
                <a:latin typeface="Comic Sans MS" pitchFamily="66" charset="0"/>
              </a:rPr>
              <a:t>         </a:t>
            </a:r>
            <a:r>
              <a:rPr lang="tr-TR" i="1" dirty="0">
                <a:solidFill>
                  <a:srgbClr val="7030A0"/>
                </a:solidFill>
                <a:latin typeface="Comic Sans MS" pitchFamily="66" charset="0"/>
              </a:rPr>
              <a:t>6 yaş</a:t>
            </a:r>
          </a:p>
          <a:p>
            <a:pPr>
              <a:buNone/>
            </a:pPr>
            <a:r>
              <a:rPr lang="tr-TR" i="1" dirty="0">
                <a:solidFill>
                  <a:srgbClr val="7030A0"/>
                </a:solidFill>
                <a:latin typeface="Comic Sans MS" pitchFamily="66" charset="0"/>
              </a:rPr>
              <a:t>    </a:t>
            </a:r>
            <a:r>
              <a:rPr lang="tr-TR" dirty="0">
                <a:solidFill>
                  <a:srgbClr val="002060"/>
                </a:solidFill>
                <a:latin typeface="Comic Sans MS" pitchFamily="66" charset="0"/>
              </a:rPr>
              <a:t>Ölümle hastalık, yaşlılık arasında bir ilişki var</a:t>
            </a:r>
          </a:p>
          <a:p>
            <a:pPr>
              <a:buNone/>
            </a:pPr>
            <a:r>
              <a:rPr lang="tr-TR" dirty="0">
                <a:solidFill>
                  <a:srgbClr val="002060"/>
                </a:solidFill>
                <a:latin typeface="Comic Sans MS" pitchFamily="66" charset="0"/>
              </a:rPr>
              <a:t>     Yalnız kalma endişesi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fontScale="85000" lnSpcReduction="20000"/>
          </a:bodyPr>
          <a:lstStyle/>
          <a:p>
            <a:pPr>
              <a:buNone/>
            </a:pPr>
            <a:r>
              <a:rPr lang="tr-TR" sz="2800" i="1" dirty="0">
                <a:solidFill>
                  <a:srgbClr val="7030A0"/>
                </a:solidFill>
                <a:latin typeface="Comic Sans MS" pitchFamily="66" charset="0"/>
              </a:rPr>
              <a:t>     8-10 yaş</a:t>
            </a:r>
          </a:p>
          <a:p>
            <a:pPr algn="just">
              <a:buNone/>
            </a:pPr>
            <a:r>
              <a:rPr lang="tr-TR" sz="2800" i="1" dirty="0">
                <a:solidFill>
                  <a:srgbClr val="7030A0"/>
                </a:solidFill>
                <a:latin typeface="Comic Sans MS" pitchFamily="66" charset="0"/>
              </a:rPr>
              <a:t>      </a:t>
            </a:r>
            <a:r>
              <a:rPr lang="tr-TR" sz="2800" dirty="0">
                <a:solidFill>
                  <a:srgbClr val="002060"/>
                </a:solidFill>
                <a:latin typeface="Comic Sans MS" pitchFamily="66" charset="0"/>
              </a:rPr>
              <a:t>Ölümün  yaşamın geri dönülmez bir sonu olduğu gerçeğini benimsemeye başlar.</a:t>
            </a:r>
          </a:p>
          <a:p>
            <a:pPr algn="just">
              <a:buNone/>
            </a:pPr>
            <a:r>
              <a:rPr lang="tr-TR" sz="2800" dirty="0">
                <a:solidFill>
                  <a:srgbClr val="002060"/>
                </a:solidFill>
                <a:latin typeface="Comic Sans MS" pitchFamily="66" charset="0"/>
              </a:rPr>
              <a:t>      Bıçaklanma, kaza, yaralanma, boğulma vb doğal olmayan nedenler</a:t>
            </a:r>
          </a:p>
          <a:p>
            <a:pPr algn="just">
              <a:buNone/>
            </a:pPr>
            <a:r>
              <a:rPr lang="tr-TR" sz="2800" i="1" dirty="0">
                <a:solidFill>
                  <a:srgbClr val="7030A0"/>
                </a:solidFill>
                <a:latin typeface="Comic Sans MS" pitchFamily="66" charset="0"/>
              </a:rPr>
              <a:t>      12 yaş sonrası</a:t>
            </a:r>
          </a:p>
          <a:p>
            <a:pPr algn="just">
              <a:buNone/>
            </a:pPr>
            <a:r>
              <a:rPr lang="tr-TR" sz="2800" i="1" dirty="0">
                <a:solidFill>
                  <a:srgbClr val="7030A0"/>
                </a:solidFill>
                <a:latin typeface="Comic Sans MS" pitchFamily="66" charset="0"/>
              </a:rPr>
              <a:t>      </a:t>
            </a:r>
            <a:r>
              <a:rPr lang="tr-TR" sz="2800" dirty="0">
                <a:solidFill>
                  <a:srgbClr val="002060"/>
                </a:solidFill>
                <a:latin typeface="Comic Sans MS" pitchFamily="66" charset="0"/>
              </a:rPr>
              <a:t>Ölüm doğma, büyüme gibi doğal bir olaydır.</a:t>
            </a:r>
          </a:p>
          <a:p>
            <a:pPr algn="just">
              <a:buNone/>
            </a:pPr>
            <a:r>
              <a:rPr lang="tr-TR" sz="2800" dirty="0">
                <a:solidFill>
                  <a:srgbClr val="002060"/>
                </a:solidFill>
                <a:latin typeface="Comic Sans MS" pitchFamily="66" charset="0"/>
              </a:rPr>
              <a:t>       Beslenme yetersizliği, hastalanma, yaralanma vb nedenlerle de oluşabilir.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solidFill>
                  <a:srgbClr val="7030A0"/>
                </a:solidFill>
                <a:latin typeface="Comic Sans MS" pitchFamily="66" charset="0"/>
              </a:rPr>
              <a:t>Ölümün Çocuk Üzerindeki Etkileri</a:t>
            </a:r>
          </a:p>
        </p:txBody>
      </p:sp>
      <p:sp>
        <p:nvSpPr>
          <p:cNvPr id="3" name="Content Placeholder 2"/>
          <p:cNvSpPr>
            <a:spLocks noGrp="1"/>
          </p:cNvSpPr>
          <p:nvPr>
            <p:ph idx="1"/>
          </p:nvPr>
        </p:nvSpPr>
        <p:spPr>
          <a:xfrm>
            <a:off x="301752" y="1527048"/>
            <a:ext cx="8503920" cy="4854280"/>
          </a:xfrm>
        </p:spPr>
        <p:txBody>
          <a:bodyPr>
            <a:normAutofit fontScale="92500" lnSpcReduction="10000"/>
          </a:bodyPr>
          <a:lstStyle/>
          <a:p>
            <a:pPr>
              <a:buNone/>
            </a:pPr>
            <a:r>
              <a:rPr lang="tr-TR" dirty="0"/>
              <a:t>       </a:t>
            </a:r>
            <a:r>
              <a:rPr lang="tr-TR" dirty="0">
                <a:solidFill>
                  <a:srgbClr val="002060"/>
                </a:solidFill>
                <a:latin typeface="Comic Sans MS" pitchFamily="66" charset="0"/>
              </a:rPr>
              <a:t>Yaşamın ilk yıllarında anne kaybı</a:t>
            </a:r>
          </a:p>
          <a:p>
            <a:pPr>
              <a:buNone/>
            </a:pPr>
            <a:r>
              <a:rPr lang="tr-TR" dirty="0">
                <a:solidFill>
                  <a:srgbClr val="002060"/>
                </a:solidFill>
                <a:latin typeface="Comic Sans MS" pitchFamily="66" charset="0"/>
              </a:rPr>
              <a:t>            İlgi ve sevgi eksikliği</a:t>
            </a:r>
          </a:p>
          <a:p>
            <a:pPr>
              <a:buNone/>
            </a:pPr>
            <a:r>
              <a:rPr lang="tr-TR" dirty="0">
                <a:solidFill>
                  <a:srgbClr val="002060"/>
                </a:solidFill>
                <a:latin typeface="Comic Sans MS" pitchFamily="66" charset="0"/>
              </a:rPr>
              <a:t>      İlerleyen yaşlarda erkek çocuklarda baba kaybı</a:t>
            </a:r>
          </a:p>
          <a:p>
            <a:pPr>
              <a:buNone/>
            </a:pPr>
            <a:r>
              <a:rPr lang="tr-TR" dirty="0">
                <a:solidFill>
                  <a:srgbClr val="002060"/>
                </a:solidFill>
                <a:latin typeface="Comic Sans MS" pitchFamily="66" charset="0"/>
              </a:rPr>
              <a:t>             Model eksikliği</a:t>
            </a:r>
            <a:r>
              <a:rPr lang="tr-TR" i="1" dirty="0">
                <a:solidFill>
                  <a:srgbClr val="002060"/>
                </a:solidFill>
              </a:rPr>
              <a:t> </a:t>
            </a:r>
          </a:p>
          <a:p>
            <a:pPr>
              <a:buNone/>
            </a:pPr>
            <a:r>
              <a:rPr lang="tr-TR" i="1" dirty="0">
                <a:solidFill>
                  <a:srgbClr val="002060"/>
                </a:solidFill>
                <a:latin typeface="Comic Sans MS" pitchFamily="66" charset="0"/>
              </a:rPr>
              <a:t>      </a:t>
            </a:r>
            <a:r>
              <a:rPr lang="tr-TR" dirty="0">
                <a:solidFill>
                  <a:srgbClr val="002060"/>
                </a:solidFill>
                <a:latin typeface="Comic Sans MS" pitchFamily="66" charset="0"/>
              </a:rPr>
              <a:t>Yas tutma tepkisi yetişkinlerden farklıdır</a:t>
            </a:r>
          </a:p>
          <a:p>
            <a:pPr>
              <a:buNone/>
            </a:pPr>
            <a:r>
              <a:rPr lang="tr-TR" dirty="0">
                <a:solidFill>
                  <a:srgbClr val="002060"/>
                </a:solidFill>
                <a:latin typeface="Comic Sans MS" pitchFamily="66" charset="0"/>
              </a:rPr>
              <a:t>             Suçlama, ilişkilerde gerginlik</a:t>
            </a:r>
          </a:p>
          <a:p>
            <a:pPr>
              <a:buNone/>
            </a:pPr>
            <a:r>
              <a:rPr lang="tr-TR" dirty="0">
                <a:solidFill>
                  <a:srgbClr val="002060"/>
                </a:solidFill>
                <a:latin typeface="Comic Sans MS" pitchFamily="66" charset="0"/>
              </a:rPr>
              <a:t>      Duygusal problemler</a:t>
            </a:r>
          </a:p>
          <a:p>
            <a:pPr>
              <a:buNone/>
            </a:pPr>
            <a:r>
              <a:rPr lang="tr-TR" dirty="0">
                <a:solidFill>
                  <a:srgbClr val="002060"/>
                </a:solidFill>
                <a:latin typeface="Comic Sans MS" pitchFamily="66" charset="0"/>
              </a:rPr>
              <a:t>              Yalnızlık korkusu</a:t>
            </a:r>
          </a:p>
          <a:p>
            <a:pPr>
              <a:buNone/>
            </a:pPr>
            <a:r>
              <a:rPr lang="tr-TR" dirty="0">
                <a:solidFill>
                  <a:srgbClr val="002060"/>
                </a:solidFill>
                <a:latin typeface="Comic Sans MS" pitchFamily="66" charset="0"/>
              </a:rPr>
              <a:t>               Uyku problemleri</a:t>
            </a:r>
          </a:p>
          <a:p>
            <a:pPr>
              <a:buNone/>
            </a:pPr>
            <a:r>
              <a:rPr lang="tr-TR" dirty="0">
                <a:solidFill>
                  <a:srgbClr val="002060"/>
                </a:solidFill>
                <a:latin typeface="Comic Sans MS" pitchFamily="66" charset="0"/>
              </a:rPr>
              <a:t>               Başkasını suçlama</a:t>
            </a:r>
          </a:p>
          <a:p>
            <a:pPr>
              <a:buNone/>
            </a:pPr>
            <a:r>
              <a:rPr lang="tr-TR" dirty="0">
                <a:solidFill>
                  <a:srgbClr val="002060"/>
                </a:solidFill>
                <a:latin typeface="Comic Sans MS" pitchFamily="66" charset="0"/>
              </a:rPr>
              <a:t>               Okula uyum sorunları</a:t>
            </a:r>
          </a:p>
          <a:p>
            <a:pPr>
              <a:buNone/>
            </a:pPr>
            <a:r>
              <a:rPr lang="tr-TR" dirty="0">
                <a:solidFill>
                  <a:srgbClr val="002060"/>
                </a:solidFill>
                <a:latin typeface="Comic Sans MS" pitchFamily="66" charset="0"/>
              </a:rPr>
              <a:t>       </a:t>
            </a:r>
          </a:p>
          <a:p>
            <a:pPr>
              <a:buNone/>
            </a:pPr>
            <a:r>
              <a:rPr lang="tr-TR" dirty="0">
                <a:solidFill>
                  <a:srgbClr val="002060"/>
                </a:solidFill>
                <a:latin typeface="Comic Sans MS" pitchFamily="66"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buNone/>
            </a:pPr>
            <a:r>
              <a:rPr lang="tr-TR" dirty="0"/>
              <a:t>   </a:t>
            </a:r>
            <a:r>
              <a:rPr lang="tr-TR" u="sng" dirty="0">
                <a:solidFill>
                  <a:srgbClr val="002060"/>
                </a:solidFill>
                <a:latin typeface="Comic Sans MS" pitchFamily="66" charset="0"/>
              </a:rPr>
              <a:t>Yalnız kalma korkusu</a:t>
            </a:r>
          </a:p>
          <a:p>
            <a:pPr>
              <a:buNone/>
            </a:pPr>
            <a:r>
              <a:rPr lang="tr-TR" dirty="0">
                <a:solidFill>
                  <a:srgbClr val="002060"/>
                </a:solidFill>
                <a:latin typeface="Comic Sans MS" pitchFamily="66" charset="0"/>
              </a:rPr>
              <a:t>     </a:t>
            </a:r>
            <a:r>
              <a:rPr lang="tr-TR" i="1" dirty="0">
                <a:solidFill>
                  <a:srgbClr val="002060"/>
                </a:solidFill>
                <a:latin typeface="Comic Sans MS" pitchFamily="66" charset="0"/>
              </a:rPr>
              <a:t>“Beni üzersen hastalanır ölürüm, yalnız kalırsın”</a:t>
            </a:r>
          </a:p>
          <a:p>
            <a:pPr>
              <a:buNone/>
            </a:pPr>
            <a:r>
              <a:rPr lang="tr-TR" i="1" dirty="0">
                <a:solidFill>
                  <a:srgbClr val="002060"/>
                </a:solidFill>
                <a:latin typeface="Comic Sans MS" pitchFamily="66" charset="0"/>
              </a:rPr>
              <a:t>   </a:t>
            </a:r>
            <a:r>
              <a:rPr lang="tr-TR" u="sng" dirty="0">
                <a:solidFill>
                  <a:srgbClr val="002060"/>
                </a:solidFill>
                <a:latin typeface="Comic Sans MS" pitchFamily="66" charset="0"/>
              </a:rPr>
              <a:t>Kendisine yönelmiş bir ceza</a:t>
            </a:r>
          </a:p>
          <a:p>
            <a:pPr>
              <a:buNone/>
            </a:pPr>
            <a:r>
              <a:rPr lang="tr-TR" dirty="0">
                <a:solidFill>
                  <a:srgbClr val="002060"/>
                </a:solidFill>
                <a:latin typeface="Comic Sans MS" pitchFamily="66" charset="0"/>
              </a:rPr>
              <a:t>     “</a:t>
            </a:r>
            <a:r>
              <a:rPr lang="tr-TR" i="1" dirty="0">
                <a:solidFill>
                  <a:srgbClr val="002060"/>
                </a:solidFill>
                <a:latin typeface="Comic Sans MS" pitchFamily="66" charset="0"/>
              </a:rPr>
              <a:t>Dedem beni bırakıp cennete gitti, orada başka çocuklarla oynuyor”</a:t>
            </a:r>
          </a:p>
          <a:p>
            <a:pPr>
              <a:buNone/>
            </a:pPr>
            <a:r>
              <a:rPr lang="tr-TR" u="sng" dirty="0">
                <a:solidFill>
                  <a:srgbClr val="002060"/>
                </a:solidFill>
                <a:latin typeface="Comic Sans MS" pitchFamily="66" charset="0"/>
              </a:rPr>
              <a:t>Erken yıllarda yaş. ebeveyn ölümleri Xruhsal sorunl.</a:t>
            </a:r>
          </a:p>
          <a:p>
            <a:pPr>
              <a:buNone/>
            </a:pPr>
            <a:r>
              <a:rPr lang="tr-TR" dirty="0">
                <a:solidFill>
                  <a:srgbClr val="002060"/>
                </a:solidFill>
                <a:latin typeface="Comic Sans MS" pitchFamily="66" charset="0"/>
              </a:rPr>
              <a:t>        -Sonraki yaşantısı</a:t>
            </a:r>
          </a:p>
          <a:p>
            <a:pPr>
              <a:buNone/>
            </a:pPr>
            <a:r>
              <a:rPr lang="tr-TR" dirty="0">
                <a:solidFill>
                  <a:srgbClr val="002060"/>
                </a:solidFill>
                <a:latin typeface="Comic Sans MS" pitchFamily="66" charset="0"/>
              </a:rPr>
              <a:t>        - Ölen ebeveynin boşluğunu kimin dolduracağı</a:t>
            </a:r>
          </a:p>
          <a:p>
            <a:pPr>
              <a:buNone/>
            </a:pPr>
            <a:r>
              <a:rPr lang="tr-TR" dirty="0">
                <a:solidFill>
                  <a:srgbClr val="002060"/>
                </a:solidFill>
                <a:latin typeface="Comic Sans MS" pitchFamily="66" charset="0"/>
              </a:rPr>
              <a:t>        - Kurulan ilişkilerin niteliği </a:t>
            </a:r>
          </a:p>
          <a:p>
            <a:pPr>
              <a:buNone/>
            </a:pPr>
            <a:endParaRPr lang="tr-TR" i="1" dirty="0">
              <a:solidFill>
                <a:srgbClr val="00206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b="1" i="1" dirty="0">
                <a:solidFill>
                  <a:srgbClr val="7030A0"/>
                </a:solidFill>
                <a:latin typeface="Comic Sans MS" pitchFamily="66" charset="0"/>
              </a:rPr>
              <a:t>Öneriler</a:t>
            </a:r>
          </a:p>
        </p:txBody>
      </p:sp>
      <p:sp>
        <p:nvSpPr>
          <p:cNvPr id="3" name="Content Placeholder 2"/>
          <p:cNvSpPr>
            <a:spLocks noGrp="1"/>
          </p:cNvSpPr>
          <p:nvPr>
            <p:ph idx="1"/>
          </p:nvPr>
        </p:nvSpPr>
        <p:spPr>
          <a:xfrm>
            <a:off x="301752" y="1268760"/>
            <a:ext cx="8503920" cy="5040560"/>
          </a:xfrm>
        </p:spPr>
        <p:txBody>
          <a:bodyPr>
            <a:normAutofit/>
          </a:bodyPr>
          <a:lstStyle/>
          <a:p>
            <a:pPr algn="just">
              <a:buFont typeface="Wingdings" pitchFamily="2" charset="2"/>
              <a:buChar char="q"/>
            </a:pPr>
            <a:r>
              <a:rPr lang="tr-TR" dirty="0"/>
              <a:t> </a:t>
            </a:r>
            <a:r>
              <a:rPr lang="tr-TR" dirty="0">
                <a:solidFill>
                  <a:srgbClr val="002060"/>
                </a:solidFill>
                <a:latin typeface="Comic Sans MS" pitchFamily="66" charset="0"/>
              </a:rPr>
              <a:t>Duyguları hakkında konuşmasına izin verilmeli</a:t>
            </a:r>
          </a:p>
          <a:p>
            <a:pPr algn="just">
              <a:buFont typeface="Wingdings" pitchFamily="2" charset="2"/>
              <a:buChar char="q"/>
            </a:pPr>
            <a:r>
              <a:rPr lang="tr-TR" dirty="0">
                <a:solidFill>
                  <a:srgbClr val="002060"/>
                </a:solidFill>
                <a:latin typeface="Comic Sans MS" pitchFamily="66" charset="0"/>
              </a:rPr>
              <a:t> Yetişkinler gibi yas tutmaları beklenmemeli</a:t>
            </a:r>
          </a:p>
          <a:p>
            <a:pPr algn="just">
              <a:buFont typeface="Wingdings" pitchFamily="2" charset="2"/>
              <a:buChar char="q"/>
            </a:pPr>
            <a:r>
              <a:rPr lang="tr-TR" dirty="0">
                <a:solidFill>
                  <a:srgbClr val="002060"/>
                </a:solidFill>
                <a:latin typeface="Comic Sans MS" pitchFamily="66" charset="0"/>
              </a:rPr>
              <a:t> Ölüm haberi sağ olan ebeveyni tarafından verilmeli</a:t>
            </a:r>
          </a:p>
          <a:p>
            <a:pPr algn="just">
              <a:buFont typeface="Wingdings" pitchFamily="2" charset="2"/>
              <a:buChar char="q"/>
            </a:pPr>
            <a:r>
              <a:rPr lang="tr-TR" dirty="0">
                <a:solidFill>
                  <a:srgbClr val="002060"/>
                </a:solidFill>
                <a:latin typeface="Comic Sans MS" pitchFamily="66" charset="0"/>
              </a:rPr>
              <a:t> Çocuk uzun süre evden uzaklaştırılmamalı</a:t>
            </a:r>
          </a:p>
          <a:p>
            <a:pPr algn="just">
              <a:buFont typeface="Wingdings" pitchFamily="2" charset="2"/>
              <a:buChar char="q"/>
            </a:pPr>
            <a:r>
              <a:rPr lang="tr-TR" dirty="0">
                <a:solidFill>
                  <a:srgbClr val="002060"/>
                </a:solidFill>
                <a:latin typeface="Comic Sans MS" pitchFamily="66" charset="0"/>
              </a:rPr>
              <a:t> Okul öncesi dönemde gömülme törenlerinden uzak tutulmalı</a:t>
            </a:r>
          </a:p>
          <a:p>
            <a:pPr algn="just">
              <a:buFont typeface="Wingdings" pitchFamily="2" charset="2"/>
              <a:buChar char="q"/>
            </a:pPr>
            <a:r>
              <a:rPr lang="tr-TR" dirty="0">
                <a:solidFill>
                  <a:srgbClr val="002060"/>
                </a:solidFill>
                <a:latin typeface="Comic Sans MS" pitchFamily="66" charset="0"/>
              </a:rPr>
              <a:t>Ölüm gerçekleşmemiş gibi davranılmamalı</a:t>
            </a:r>
          </a:p>
          <a:p>
            <a:pPr algn="just">
              <a:buFont typeface="Wingdings" pitchFamily="2" charset="2"/>
              <a:buChar char="q"/>
            </a:pPr>
            <a:r>
              <a:rPr lang="tr-TR" dirty="0">
                <a:solidFill>
                  <a:srgbClr val="002060"/>
                </a:solidFill>
                <a:latin typeface="Comic Sans MS" pitchFamily="66" charset="0"/>
              </a:rPr>
              <a:t>Çocuk ilk zamanki aşırı tepkilerden uzak tutulmalı</a:t>
            </a:r>
          </a:p>
          <a:p>
            <a:pPr algn="just">
              <a:buFont typeface="Wingdings" pitchFamily="2" charset="2"/>
              <a:buChar char="q"/>
            </a:pPr>
            <a:r>
              <a:rPr lang="tr-TR" dirty="0">
                <a:solidFill>
                  <a:srgbClr val="002060"/>
                </a:solidFill>
                <a:latin typeface="Comic Sans MS" pitchFamily="66" charset="0"/>
              </a:rPr>
              <a:t>Ölümü sevimli, arzu edilen bir durum gibi göstermemeli</a:t>
            </a:r>
          </a:p>
          <a:p>
            <a:pPr algn="just">
              <a:buNone/>
            </a:pPr>
            <a:r>
              <a:rPr lang="tr-TR" dirty="0">
                <a:solidFill>
                  <a:srgbClr val="002060"/>
                </a:solidFill>
                <a:latin typeface="Comic Sans MS" pitchFamily="66" charset="0"/>
              </a:rPr>
              <a:t>       “… </a:t>
            </a:r>
            <a:r>
              <a:rPr lang="tr-TR" i="1" dirty="0">
                <a:solidFill>
                  <a:srgbClr val="002060"/>
                </a:solidFill>
                <a:latin typeface="Comic Sans MS" pitchFamily="66" charset="0"/>
              </a:rPr>
              <a:t>Tanrının sevgili kulu olduğu için öldü</a:t>
            </a:r>
            <a:r>
              <a:rPr lang="tr-TR" dirty="0">
                <a:solidFill>
                  <a:srgbClr val="002060"/>
                </a:solidFill>
                <a:latin typeface="Comic Sans MS" pitchFamily="66" charset="0"/>
              </a:rPr>
              <a:t>”</a:t>
            </a:r>
          </a:p>
          <a:p>
            <a:pPr algn="just">
              <a:buFont typeface="Wingdings" pitchFamily="2" charset="2"/>
              <a:buChar char="q"/>
            </a:pPr>
            <a:r>
              <a:rPr lang="tr-TR" dirty="0">
                <a:solidFill>
                  <a:srgbClr val="002060"/>
                </a:solidFill>
                <a:latin typeface="Comic Sans MS" pitchFamily="66" charset="0"/>
              </a:rPr>
              <a:t>    Mezar ziyaretleri (8-9 yaş) engellenmemeli</a:t>
            </a:r>
          </a:p>
          <a:p>
            <a:pPr algn="just">
              <a:buFont typeface="Wingdings" pitchFamily="2" charset="2"/>
              <a:buChar char="q"/>
            </a:pPr>
            <a:endParaRPr lang="tr-TR" dirty="0">
              <a:solidFill>
                <a:srgbClr val="002060"/>
              </a:solidFill>
              <a:latin typeface="Comic Sans MS" pitchFamily="66" charset="0"/>
            </a:endParaRPr>
          </a:p>
          <a:p>
            <a:pPr algn="just">
              <a:buFont typeface="Wingdings" pitchFamily="2" charset="2"/>
              <a:buChar char="q"/>
            </a:pPr>
            <a:endParaRPr lang="tr-TR" dirty="0">
              <a:solidFill>
                <a:srgbClr val="002060"/>
              </a:solidFill>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b="1" i="1" dirty="0">
                <a:solidFill>
                  <a:srgbClr val="7030A0"/>
                </a:solidFill>
                <a:latin typeface="Comic Sans MS" pitchFamily="66" charset="0"/>
              </a:rPr>
              <a:t>Boşanma</a:t>
            </a:r>
          </a:p>
        </p:txBody>
      </p:sp>
      <p:sp>
        <p:nvSpPr>
          <p:cNvPr id="3" name="Content Placeholder 2"/>
          <p:cNvSpPr>
            <a:spLocks noGrp="1"/>
          </p:cNvSpPr>
          <p:nvPr>
            <p:ph idx="1"/>
          </p:nvPr>
        </p:nvSpPr>
        <p:spPr/>
        <p:txBody>
          <a:bodyPr>
            <a:normAutofit fontScale="62500" lnSpcReduction="20000"/>
          </a:bodyPr>
          <a:lstStyle/>
          <a:p>
            <a:pPr algn="just">
              <a:buNone/>
            </a:pPr>
            <a:r>
              <a:rPr lang="tr-TR" sz="2400" dirty="0">
                <a:solidFill>
                  <a:srgbClr val="002060"/>
                </a:solidFill>
                <a:latin typeface="Comic Sans MS" pitchFamily="66" charset="0"/>
              </a:rPr>
              <a:t>      Boşanma; ilk olarak düşünsel ve duygusal boyutta ortaya çıkan, ayrılık sonrası hukuki karar ile kesinleşen ve yeni bir yaşam düzeni kurulması ile sonuçlanan, psikolojik, sosyal ve ekonomik boyutları olan bir süreçtir.</a:t>
            </a:r>
          </a:p>
          <a:p>
            <a:pPr algn="just">
              <a:buNone/>
            </a:pPr>
            <a:r>
              <a:rPr lang="tr-TR" sz="2400" dirty="0">
                <a:solidFill>
                  <a:srgbClr val="002060"/>
                </a:solidFill>
                <a:latin typeface="Comic Sans MS" pitchFamily="66" charset="0"/>
                <a:cs typeface="Times New Roman" pitchFamily="18" charset="0"/>
              </a:rPr>
              <a:t>      Boşanma süreci, evliliği sürdürmeye yönelik tüm çabaların başarısızlıkla sonuçlanması ve tek çözümün boşanma olarak görülmesiyle başlar. </a:t>
            </a:r>
          </a:p>
          <a:p>
            <a:pPr algn="just">
              <a:buFont typeface="Wingdings" pitchFamily="2" charset="2"/>
              <a:buChar char="Ø"/>
            </a:pPr>
            <a:r>
              <a:rPr lang="tr-TR" sz="2400" dirty="0">
                <a:solidFill>
                  <a:srgbClr val="002060"/>
                </a:solidFill>
                <a:latin typeface="Comic Sans MS" pitchFamily="66" charset="0"/>
              </a:rPr>
              <a:t>          Kültür,</a:t>
            </a:r>
          </a:p>
          <a:p>
            <a:pPr algn="just">
              <a:buFont typeface="Wingdings" pitchFamily="2" charset="2"/>
              <a:buChar char="Ø"/>
            </a:pPr>
            <a:r>
              <a:rPr lang="tr-TR" sz="2400" dirty="0">
                <a:solidFill>
                  <a:srgbClr val="002060"/>
                </a:solidFill>
                <a:latin typeface="Comic Sans MS" pitchFamily="66" charset="0"/>
              </a:rPr>
              <a:t>          Evlenme yaşı,</a:t>
            </a:r>
          </a:p>
          <a:p>
            <a:pPr algn="just">
              <a:buFont typeface="Wingdings" pitchFamily="2" charset="2"/>
              <a:buChar char="Ø"/>
            </a:pPr>
            <a:r>
              <a:rPr lang="tr-TR" sz="2400" dirty="0">
                <a:solidFill>
                  <a:srgbClr val="002060"/>
                </a:solidFill>
                <a:latin typeface="Comic Sans MS" pitchFamily="66" charset="0"/>
              </a:rPr>
              <a:t>          Eğitim,</a:t>
            </a:r>
          </a:p>
          <a:p>
            <a:pPr algn="just">
              <a:buFont typeface="Wingdings" pitchFamily="2" charset="2"/>
              <a:buChar char="Ø"/>
            </a:pPr>
            <a:r>
              <a:rPr lang="tr-TR" sz="2400" dirty="0">
                <a:solidFill>
                  <a:srgbClr val="002060"/>
                </a:solidFill>
                <a:latin typeface="Comic Sans MS" pitchFamily="66" charset="0"/>
              </a:rPr>
              <a:t>          Sosyo-kültürel uyumsuzluk,</a:t>
            </a:r>
          </a:p>
          <a:p>
            <a:pPr algn="just">
              <a:buFont typeface="Wingdings" pitchFamily="2" charset="2"/>
              <a:buChar char="Ø"/>
            </a:pPr>
            <a:r>
              <a:rPr lang="tr-TR" sz="2400" dirty="0">
                <a:solidFill>
                  <a:srgbClr val="002060"/>
                </a:solidFill>
                <a:latin typeface="Comic Sans MS" pitchFamily="66" charset="0"/>
              </a:rPr>
              <a:t>          </a:t>
            </a:r>
            <a:r>
              <a:rPr lang="tr-TR" sz="2400" i="1" dirty="0">
                <a:solidFill>
                  <a:srgbClr val="002060"/>
                </a:solidFill>
                <a:latin typeface="Comic Sans MS" pitchFamily="66" charset="0"/>
              </a:rPr>
              <a:t>Evlilikteki sorunların çözülememesi</a:t>
            </a:r>
          </a:p>
          <a:p>
            <a:pPr algn="just">
              <a:buNone/>
            </a:pPr>
            <a:r>
              <a:rPr lang="tr-TR" sz="2400" dirty="0">
                <a:solidFill>
                  <a:srgbClr val="002060"/>
                </a:solidFill>
                <a:latin typeface="Comic Sans MS" pitchFamily="66" charset="0"/>
              </a:rPr>
              <a:t>    </a:t>
            </a:r>
            <a:r>
              <a:rPr lang="tr-TR" sz="2400" dirty="0">
                <a:solidFill>
                  <a:schemeClr val="accent1">
                    <a:lumMod val="50000"/>
                  </a:schemeClr>
                </a:solidFill>
                <a:latin typeface="Comic Sans MS" pitchFamily="66" charset="0"/>
              </a:rPr>
              <a:t>Evliliklerini iyi olarak değerlendirenler için bir kriz, kötü olarak değerlendirenler için yeni bir yaşam düzeni kurma fırsatıdır .        </a:t>
            </a: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375</TotalTime>
  <Words>1641</Words>
  <Application>Microsoft Office PowerPoint</Application>
  <PresentationFormat>Ekran Gösterisi (4:3)</PresentationFormat>
  <Paragraphs>251</Paragraphs>
  <Slides>30</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30</vt:i4>
      </vt:variant>
    </vt:vector>
  </HeadingPairs>
  <TitlesOfParts>
    <vt:vector size="39" baseType="lpstr">
      <vt:lpstr>Arial</vt:lpstr>
      <vt:lpstr>Calibri</vt:lpstr>
      <vt:lpstr>Century Gothic</vt:lpstr>
      <vt:lpstr>Comic Sans MS</vt:lpstr>
      <vt:lpstr>Courier New</vt:lpstr>
      <vt:lpstr>Times New Roman</vt:lpstr>
      <vt:lpstr>Wingdings</vt:lpstr>
      <vt:lpstr>Wingdings 3</vt:lpstr>
      <vt:lpstr>Duman</vt:lpstr>
      <vt:lpstr>PowerPoint Sunusu</vt:lpstr>
      <vt:lpstr>Parçalanma nedir?</vt:lpstr>
      <vt:lpstr>Ölüm ve Çocuk</vt:lpstr>
      <vt:lpstr>PowerPoint Sunusu</vt:lpstr>
      <vt:lpstr>PowerPoint Sunusu</vt:lpstr>
      <vt:lpstr>Ölümün Çocuk Üzerindeki Etkileri</vt:lpstr>
      <vt:lpstr>PowerPoint Sunusu</vt:lpstr>
      <vt:lpstr>Öneriler</vt:lpstr>
      <vt:lpstr>Boşanma</vt:lpstr>
      <vt:lpstr>        Boşanma çeşitli aşamalardan oluşur </vt:lpstr>
      <vt:lpstr>Boşanma Nedenleri</vt:lpstr>
      <vt:lpstr>PowerPoint Sunusu</vt:lpstr>
      <vt:lpstr>PowerPoint Sunusu</vt:lpstr>
      <vt:lpstr> Eşleri Boşanma Kararına Götüren Nedenler </vt:lpstr>
      <vt:lpstr>PowerPoint Sunusu</vt:lpstr>
      <vt:lpstr>Tartışmalar esnasında sergilenen bazı davranışlar çiftleri boşanma noktasına getirebilir</vt:lpstr>
      <vt:lpstr>PowerPoint Sunusu</vt:lpstr>
      <vt:lpstr>Medeni Kanun’ a Göre;</vt:lpstr>
      <vt:lpstr>Boşanmanın Yetişkinler Üzerindeki Etkileri</vt:lpstr>
      <vt:lpstr>PowerPoint Sunusu</vt:lpstr>
      <vt:lpstr>PowerPoint Sunusu</vt:lpstr>
      <vt:lpstr>Boşanmanın Çocuklar Üzerindeki Etkileri</vt:lpstr>
      <vt:lpstr>Çocukların boşanmayı kabullenmeleri belli aşamalarda gerçekleşir </vt:lpstr>
      <vt:lpstr>PowerPoint Sunusu</vt:lpstr>
      <vt:lpstr>PowerPoint Sunusu</vt:lpstr>
      <vt:lpstr>Öneriler</vt:lpstr>
      <vt:lpstr>AYRILIK</vt:lpstr>
      <vt:lpstr>AYRILMA OLGUSUNUN AİLE ÜYELERİNDE YARATTIĞI DURUMLAR</vt:lpstr>
      <vt:lpstr>PowerPoint Sunusu</vt:lpstr>
      <vt:lpstr>Kaynaklar</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Selim Tosun</cp:lastModifiedBy>
  <cp:revision>77</cp:revision>
  <dcterms:created xsi:type="dcterms:W3CDTF">2011-10-23T09:53:22Z</dcterms:created>
  <dcterms:modified xsi:type="dcterms:W3CDTF">2020-05-04T15:24:59Z</dcterms:modified>
</cp:coreProperties>
</file>