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7" r:id="rId5"/>
    <p:sldId id="261" r:id="rId6"/>
    <p:sldId id="266" r:id="rId7"/>
    <p:sldId id="265" r:id="rId8"/>
    <p:sldId id="264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26.01.2018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Portfolyoya</a:t>
            </a:r>
            <a:r>
              <a:rPr lang="tr-TR" dirty="0"/>
              <a:t> D</a:t>
            </a:r>
            <a:r>
              <a:rPr lang="tr-TR" dirty="0" smtClean="0"/>
              <a:t>ayalı Durum Belirleme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tr-TR" dirty="0" err="1"/>
              <a:t>Portfolyoya</a:t>
            </a:r>
            <a:r>
              <a:rPr lang="tr-TR" dirty="0"/>
              <a:t> dayalı durum belirleme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Portfolyolar</a:t>
            </a:r>
            <a:r>
              <a:rPr lang="en-US" dirty="0" smtClean="0"/>
              <a:t>,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</a:t>
            </a:r>
            <a:r>
              <a:rPr lang="en-US" dirty="0" err="1" smtClean="0"/>
              <a:t>performansı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ettikleri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kazanırlar</a:t>
            </a:r>
            <a:r>
              <a:rPr lang="en-US" dirty="0" smtClean="0"/>
              <a:t> ve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bütünleştirilerek</a:t>
            </a:r>
            <a:r>
              <a:rPr lang="en-US" dirty="0" smtClean="0"/>
              <a:t> </a:t>
            </a:r>
            <a:r>
              <a:rPr lang="en-US" dirty="0" err="1" smtClean="0"/>
              <a:t>kullanılabilir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Portfolyo</a:t>
            </a:r>
            <a:r>
              <a:rPr lang="en-US" dirty="0" smtClean="0"/>
              <a:t> </a:t>
            </a:r>
            <a:r>
              <a:rPr lang="en-US" dirty="0" err="1" smtClean="0"/>
              <a:t>uygulamalarının</a:t>
            </a:r>
            <a:r>
              <a:rPr lang="en-US" dirty="0" smtClean="0"/>
              <a:t>, </a:t>
            </a:r>
            <a:r>
              <a:rPr lang="en-US" dirty="0" err="1" smtClean="0"/>
              <a:t>okullardaki</a:t>
            </a:r>
            <a:r>
              <a:rPr lang="en-US" dirty="0" smtClean="0"/>
              <a:t> </a:t>
            </a:r>
            <a:r>
              <a:rPr lang="en-US" dirty="0" err="1" smtClean="0"/>
              <a:t>dosya</a:t>
            </a:r>
            <a:r>
              <a:rPr lang="en-US" dirty="0" smtClean="0"/>
              <a:t> </a:t>
            </a:r>
            <a:r>
              <a:rPr lang="en-US" dirty="0" err="1" smtClean="0"/>
              <a:t>tutturma</a:t>
            </a:r>
            <a:r>
              <a:rPr lang="en-US" dirty="0" smtClean="0"/>
              <a:t> </a:t>
            </a:r>
            <a:r>
              <a:rPr lang="en-US" dirty="0" err="1" smtClean="0"/>
              <a:t>uygulamalarıyla</a:t>
            </a:r>
            <a:r>
              <a:rPr lang="en-US" dirty="0" smtClean="0"/>
              <a:t> </a:t>
            </a:r>
            <a:r>
              <a:rPr lang="en-US" dirty="0" err="1" smtClean="0"/>
              <a:t>karşılaştırılmaması</a:t>
            </a:r>
            <a:r>
              <a:rPr lang="en-US" dirty="0" smtClean="0"/>
              <a:t> </a:t>
            </a:r>
            <a:r>
              <a:rPr lang="en-US" dirty="0" err="1" smtClean="0"/>
              <a:t>gerekmektedir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Portfolyo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sürecinde</a:t>
            </a:r>
            <a:r>
              <a:rPr lang="en-US" dirty="0" smtClean="0"/>
              <a:t>, </a:t>
            </a:r>
            <a:r>
              <a:rPr lang="en-US" dirty="0" err="1" smtClean="0"/>
              <a:t>öğrencilerin</a:t>
            </a:r>
            <a:r>
              <a:rPr lang="en-US" dirty="0" smtClean="0"/>
              <a:t> </a:t>
            </a:r>
            <a:r>
              <a:rPr lang="en-US" dirty="0" err="1" smtClean="0"/>
              <a:t>ürettikleri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, </a:t>
            </a:r>
            <a:r>
              <a:rPr lang="en-US" dirty="0" err="1" smtClean="0"/>
              <a:t>işbirliği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, bir </a:t>
            </a:r>
            <a:r>
              <a:rPr lang="en-US" dirty="0" err="1" smtClean="0"/>
              <a:t>amaç</a:t>
            </a:r>
            <a:r>
              <a:rPr lang="en-US" dirty="0" smtClean="0"/>
              <a:t> </a:t>
            </a:r>
            <a:r>
              <a:rPr lang="en-US" dirty="0" err="1" smtClean="0"/>
              <a:t>doğrultusunda</a:t>
            </a:r>
            <a:r>
              <a:rPr lang="en-US" dirty="0" smtClean="0"/>
              <a:t> ve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düşünebileceği</a:t>
            </a:r>
            <a:r>
              <a:rPr lang="en-US" dirty="0" smtClean="0"/>
              <a:t> bir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toplanması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tanımlanmıştır</a:t>
            </a:r>
            <a:r>
              <a:rPr lang="en-US" dirty="0" smtClean="0"/>
              <a:t> (Paulson, Paulson ve Meyer, 1991).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5703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Portfolyoların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Portfolyolar</a:t>
            </a:r>
            <a:r>
              <a:rPr lang="en-US" dirty="0" smtClean="0"/>
              <a:t> </a:t>
            </a:r>
            <a:r>
              <a:rPr lang="en-US" dirty="0" err="1" smtClean="0"/>
              <a:t>öğrencileri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zaman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toplanmasıdır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Portfolyolar</a:t>
            </a:r>
            <a:r>
              <a:rPr lang="en-US" dirty="0" smtClean="0"/>
              <a:t> bir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r>
              <a:rPr lang="en-US" dirty="0" smtClean="0"/>
              <a:t> ve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hedeflerini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etmektedirler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Portfolyolarda</a:t>
            </a:r>
            <a:r>
              <a:rPr lang="en-US" dirty="0" smtClean="0"/>
              <a:t> </a:t>
            </a:r>
            <a:r>
              <a:rPr lang="en-US" dirty="0" err="1" smtClean="0"/>
              <a:t>bulunacak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amaçlar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seçilmektedirler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Çalışmalar öğrencinin, ailesinin ve öğretmeninin değişimi gözleyebilmesi için zaman içerisinde toplanmaktadır.</a:t>
            </a:r>
          </a:p>
          <a:p>
            <a:pPr marL="0" indent="0" algn="just">
              <a:buNone/>
            </a:pPr>
            <a:r>
              <a:rPr lang="tr-TR" dirty="0" smtClean="0"/>
              <a:t>Öğrencilerin kendi çalışmaları hakkında düşünmesini sağlar.</a:t>
            </a:r>
          </a:p>
          <a:p>
            <a:pPr marL="0" indent="0" algn="just">
              <a:buNone/>
            </a:pPr>
            <a:r>
              <a:rPr lang="tr-TR" i="1" dirty="0" smtClean="0"/>
              <a:t>(Johns, 1995)</a:t>
            </a:r>
            <a:endParaRPr lang="en-US" i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4772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Portfolyoların</a:t>
            </a:r>
            <a:r>
              <a:rPr lang="tr-TR" dirty="0" smtClean="0"/>
              <a:t> Kullanım Amaçları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Airasian’a</a:t>
            </a:r>
            <a:r>
              <a:rPr lang="tr-TR" dirty="0" smtClean="0"/>
              <a:t> (1994) göre;</a:t>
            </a:r>
          </a:p>
          <a:p>
            <a:pPr marL="0" indent="0">
              <a:buNone/>
            </a:pPr>
            <a:r>
              <a:rPr lang="tr-TR" dirty="0" smtClean="0"/>
              <a:t>*Ailelere öğrencilerinin performanslarından örnekler göstermek</a:t>
            </a:r>
          </a:p>
          <a:p>
            <a:pPr marL="0" indent="0">
              <a:buNone/>
            </a:pPr>
            <a:r>
              <a:rPr lang="tr-TR" dirty="0" smtClean="0"/>
              <a:t>*Öğrencilerin tipik performanslarını kaydetmek</a:t>
            </a:r>
          </a:p>
          <a:p>
            <a:pPr marL="0" indent="0">
              <a:buNone/>
            </a:pPr>
            <a:r>
              <a:rPr lang="tr-TR" dirty="0" smtClean="0"/>
              <a:t>*Öğrencileri sınıflandırmak</a:t>
            </a:r>
          </a:p>
          <a:p>
            <a:pPr marL="0" indent="0">
              <a:buNone/>
            </a:pPr>
            <a:r>
              <a:rPr lang="tr-TR" dirty="0" smtClean="0"/>
              <a:t>*Öğrencinin zayıf ve güçlü yönlerini belirlemek, öğrencilere bunu belirletmek</a:t>
            </a:r>
          </a:p>
          <a:p>
            <a:pPr marL="0" indent="0">
              <a:buNone/>
            </a:pPr>
            <a:r>
              <a:rPr lang="tr-TR" dirty="0" smtClean="0"/>
              <a:t>*Öğrenci gelişimini daha rahat izleyebilmek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8701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Portfolyolara</a:t>
            </a:r>
            <a:r>
              <a:rPr lang="tr-TR" dirty="0" smtClean="0"/>
              <a:t> İlişkin Sınıflama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O’Malley ve Valdez (1997)’de </a:t>
            </a:r>
            <a:r>
              <a:rPr lang="en-US" dirty="0" err="1" smtClean="0"/>
              <a:t>belirtilen</a:t>
            </a:r>
            <a:r>
              <a:rPr lang="en-US" dirty="0" smtClean="0"/>
              <a:t> </a:t>
            </a:r>
            <a:r>
              <a:rPr lang="en-US" dirty="0" err="1" smtClean="0"/>
              <a:t>üçlü</a:t>
            </a:r>
            <a:r>
              <a:rPr lang="en-US" dirty="0" smtClean="0"/>
              <a:t> </a:t>
            </a:r>
            <a:r>
              <a:rPr lang="en-US" dirty="0" err="1" smtClean="0"/>
              <a:t>portfolyo</a:t>
            </a:r>
            <a:r>
              <a:rPr lang="en-US" dirty="0" smtClean="0"/>
              <a:t> </a:t>
            </a:r>
            <a:r>
              <a:rPr lang="tr-TR" dirty="0" smtClean="0"/>
              <a:t>sınıflaması aşağıdaki gibidir:</a:t>
            </a:r>
            <a:endParaRPr lang="en-US" dirty="0" smtClean="0"/>
          </a:p>
          <a:p>
            <a:pPr marL="0" indent="0" algn="just">
              <a:buNone/>
            </a:pPr>
            <a:r>
              <a:rPr lang="en-US" i="1" dirty="0" err="1" smtClean="0"/>
              <a:t>Derleme</a:t>
            </a:r>
            <a:r>
              <a:rPr lang="en-US" i="1" dirty="0" smtClean="0"/>
              <a:t> </a:t>
            </a:r>
            <a:r>
              <a:rPr lang="en-US" i="1" dirty="0" err="1" smtClean="0"/>
              <a:t>portfolyosu</a:t>
            </a:r>
            <a:endParaRPr lang="en-US" i="1" dirty="0" smtClean="0"/>
          </a:p>
          <a:p>
            <a:pPr marL="0" indent="0" algn="just">
              <a:buNone/>
            </a:pPr>
            <a:r>
              <a:rPr lang="en-US" i="1" dirty="0" err="1" smtClean="0"/>
              <a:t>Vitrin</a:t>
            </a:r>
            <a:r>
              <a:rPr lang="en-US" i="1" dirty="0" smtClean="0"/>
              <a:t> </a:t>
            </a:r>
            <a:r>
              <a:rPr lang="en-US" i="1" dirty="0" err="1" smtClean="0"/>
              <a:t>portfolyosu</a:t>
            </a:r>
            <a:endParaRPr lang="en-US" i="1" dirty="0" smtClean="0"/>
          </a:p>
          <a:p>
            <a:pPr marL="0" indent="0" algn="just">
              <a:buNone/>
            </a:pPr>
            <a:r>
              <a:rPr lang="en-US" i="1" dirty="0" err="1" smtClean="0"/>
              <a:t>Değerlendirme</a:t>
            </a:r>
            <a:r>
              <a:rPr lang="en-US" i="1" dirty="0" smtClean="0"/>
              <a:t> </a:t>
            </a:r>
            <a:r>
              <a:rPr lang="en-US" i="1" dirty="0" err="1" smtClean="0"/>
              <a:t>portfolyosu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825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Derleme </a:t>
            </a:r>
            <a:r>
              <a:rPr lang="tr-TR" dirty="0" err="1" smtClean="0"/>
              <a:t>Portfolyosu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Derleme </a:t>
            </a:r>
            <a:r>
              <a:rPr lang="tr-TR" dirty="0" err="1" smtClean="0"/>
              <a:t>portfolyoda</a:t>
            </a:r>
            <a:r>
              <a:rPr lang="tr-TR" dirty="0" smtClean="0"/>
              <a:t> öğrencinin ürünleri içerisinden öğretmenin rehberliği ile seçtiği çalışmaları içerir. Toplanan ürünler öğrenci hakkında karar vermeyi içermekten çok karar vermeye hazırlayıcı süreçlerdir.</a:t>
            </a:r>
          </a:p>
          <a:p>
            <a:pPr marL="0" indent="0" algn="just">
              <a:buNone/>
            </a:pPr>
            <a:r>
              <a:rPr lang="tr-TR" dirty="0" smtClean="0"/>
              <a:t>Öğrenci öğretmen tarafından puanlanmış çalışmaları koyabileceği gibi yalnızca geribildirim verilmiş ancak puanlanmamış çalışmalara da yer verilebilir.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060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Vitrin </a:t>
            </a:r>
            <a:r>
              <a:rPr lang="tr-TR" dirty="0" err="1" smtClean="0"/>
              <a:t>Portfolyosu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Vitrin </a:t>
            </a:r>
            <a:r>
              <a:rPr lang="tr-TR" dirty="0" err="1" smtClean="0"/>
              <a:t>portfolyo</a:t>
            </a:r>
            <a:r>
              <a:rPr lang="tr-TR" dirty="0" smtClean="0"/>
              <a:t>, adından da anlaşılacağı </a:t>
            </a:r>
            <a:r>
              <a:rPr lang="tr-TR" dirty="0" err="1" smtClean="0"/>
              <a:t>üzre</a:t>
            </a:r>
            <a:r>
              <a:rPr lang="tr-TR" dirty="0" smtClean="0"/>
              <a:t>, öğrencinin en iyi çalışmalarından oluşan </a:t>
            </a:r>
            <a:r>
              <a:rPr lang="tr-TR" dirty="0" err="1" smtClean="0"/>
              <a:t>portfolyodur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Ürünler sergileme amaçlı da seçilebilir; ancak önemli husus öğrencinin kendini yansıtacağına inandığı ürünleri seçmesidir.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Vitrin </a:t>
            </a:r>
            <a:r>
              <a:rPr lang="tr-TR" dirty="0" err="1" smtClean="0"/>
              <a:t>portfolyoda</a:t>
            </a:r>
            <a:r>
              <a:rPr lang="tr-TR" dirty="0" smtClean="0"/>
              <a:t> yer alan ürünlerin puanlanması gerekmemektedir.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491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 </a:t>
            </a:r>
            <a:r>
              <a:rPr lang="tr-TR" dirty="0" err="1" smtClean="0"/>
              <a:t>Portfolyosu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Değerlendirme </a:t>
            </a:r>
            <a:r>
              <a:rPr lang="tr-TR" dirty="0" err="1" smtClean="0"/>
              <a:t>portfolyosu</a:t>
            </a:r>
            <a:r>
              <a:rPr lang="tr-TR" dirty="0" smtClean="0"/>
              <a:t> öğretim programında belirlenmiş kazanımlar doğrultusunda öğrenci gelişimini göstermeyi hedefler.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Bu </a:t>
            </a:r>
            <a:r>
              <a:rPr lang="tr-TR" dirty="0" err="1" smtClean="0"/>
              <a:t>portfolyoların</a:t>
            </a:r>
            <a:r>
              <a:rPr lang="tr-TR" dirty="0" smtClean="0"/>
              <a:t> öğrencilerin zihinsel gelişimi ve kazanımlara ulaşma düzeyiyle ilgili bilgi vermesi beklenmektedir.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3760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200" dirty="0" err="1" smtClean="0"/>
              <a:t>Airasian</a:t>
            </a:r>
            <a:r>
              <a:rPr lang="tr-TR" sz="2200" dirty="0" smtClean="0"/>
              <a:t>, P. W. (1994). </a:t>
            </a:r>
            <a:r>
              <a:rPr lang="tr-TR" sz="2200" i="1" dirty="0" err="1" smtClean="0"/>
              <a:t>Classroom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assessment</a:t>
            </a:r>
            <a:r>
              <a:rPr lang="tr-TR" sz="2200" i="1" dirty="0" smtClean="0"/>
              <a:t>. </a:t>
            </a:r>
            <a:r>
              <a:rPr lang="tr-TR" sz="2200" dirty="0" smtClean="0"/>
              <a:t>USA: </a:t>
            </a:r>
            <a:r>
              <a:rPr lang="tr-TR" sz="2200" dirty="0" err="1" smtClean="0"/>
              <a:t>McGraw</a:t>
            </a:r>
            <a:r>
              <a:rPr lang="tr-TR" sz="2200" dirty="0" smtClean="0"/>
              <a:t> </a:t>
            </a:r>
            <a:r>
              <a:rPr lang="tr-TR" sz="2200" dirty="0" err="1" smtClean="0"/>
              <a:t>Hill</a:t>
            </a:r>
            <a:endParaRPr lang="tr-TR" sz="2200" dirty="0" smtClean="0"/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smtClean="0"/>
              <a:t>Johns, A. M. (1995). An </a:t>
            </a:r>
            <a:r>
              <a:rPr lang="tr-TR" sz="2200" dirty="0" err="1" smtClean="0"/>
              <a:t>excellent</a:t>
            </a:r>
            <a:r>
              <a:rPr lang="tr-TR" sz="2200" dirty="0" smtClean="0"/>
              <a:t> </a:t>
            </a:r>
            <a:r>
              <a:rPr lang="tr-TR" sz="2200" dirty="0" err="1" smtClean="0"/>
              <a:t>match</a:t>
            </a:r>
            <a:r>
              <a:rPr lang="tr-TR" sz="2200" dirty="0" smtClean="0"/>
              <a:t>: </a:t>
            </a:r>
            <a:r>
              <a:rPr lang="tr-TR" sz="2200" dirty="0" err="1" smtClean="0"/>
              <a:t>Literacy</a:t>
            </a:r>
            <a:r>
              <a:rPr lang="tr-TR" sz="2200" dirty="0" smtClean="0"/>
              <a:t> </a:t>
            </a:r>
            <a:r>
              <a:rPr lang="tr-TR" sz="2200" dirty="0" err="1" smtClean="0"/>
              <a:t>portfolios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ESP. </a:t>
            </a:r>
            <a:r>
              <a:rPr lang="tr-TR" sz="2200" i="1" dirty="0" smtClean="0"/>
              <a:t>English </a:t>
            </a:r>
            <a:r>
              <a:rPr lang="tr-TR" sz="2200" i="1" dirty="0" err="1" smtClean="0"/>
              <a:t>Teaching</a:t>
            </a:r>
            <a:r>
              <a:rPr lang="tr-TR" sz="2200" i="1" dirty="0" smtClean="0"/>
              <a:t>		 Forum, 33 </a:t>
            </a:r>
            <a:r>
              <a:rPr lang="tr-TR" sz="2200" dirty="0" smtClean="0"/>
              <a:t>(4), 16-20.</a:t>
            </a:r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err="1" smtClean="0"/>
              <a:t>O’Malley</a:t>
            </a:r>
            <a:r>
              <a:rPr lang="tr-TR" sz="2200" dirty="0" smtClean="0"/>
              <a:t>, M. ve </a:t>
            </a:r>
            <a:r>
              <a:rPr lang="tr-TR" sz="2200" dirty="0" err="1" smtClean="0"/>
              <a:t>Valdez</a:t>
            </a:r>
            <a:r>
              <a:rPr lang="tr-TR" sz="2200" dirty="0" smtClean="0"/>
              <a:t>, P. L. (1997). </a:t>
            </a:r>
            <a:r>
              <a:rPr lang="tr-TR" sz="2200" i="1" dirty="0" err="1" smtClean="0"/>
              <a:t>Authentic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assessment</a:t>
            </a:r>
            <a:r>
              <a:rPr lang="tr-TR" sz="2200" dirty="0" smtClean="0"/>
              <a:t>. Boston: </a:t>
            </a:r>
            <a:r>
              <a:rPr lang="tr-TR" sz="2200" dirty="0" err="1" smtClean="0"/>
              <a:t>Addison-Wesley</a:t>
            </a:r>
            <a:endParaRPr lang="tr-TR" sz="2200" dirty="0" smtClean="0"/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err="1" smtClean="0"/>
              <a:t>Paulson</a:t>
            </a:r>
            <a:r>
              <a:rPr lang="tr-TR" sz="2200" dirty="0" smtClean="0"/>
              <a:t>, F. L., </a:t>
            </a:r>
            <a:r>
              <a:rPr lang="tr-TR" sz="2200" dirty="0" err="1" smtClean="0"/>
              <a:t>Paulson</a:t>
            </a:r>
            <a:r>
              <a:rPr lang="tr-TR" sz="2200" dirty="0" smtClean="0"/>
              <a:t>, P. R. ve </a:t>
            </a:r>
            <a:r>
              <a:rPr lang="tr-TR" sz="2200" dirty="0" err="1" smtClean="0"/>
              <a:t>Meyer</a:t>
            </a:r>
            <a:r>
              <a:rPr lang="tr-TR" sz="2200" dirty="0" smtClean="0"/>
              <a:t>, C. A. (1991). </a:t>
            </a:r>
            <a:r>
              <a:rPr lang="tr-TR" sz="2200" dirty="0" err="1" smtClean="0"/>
              <a:t>What</a:t>
            </a:r>
            <a:r>
              <a:rPr lang="tr-TR" sz="2200" dirty="0" smtClean="0"/>
              <a:t> </a:t>
            </a:r>
            <a:r>
              <a:rPr lang="tr-TR" sz="2200" dirty="0" err="1" smtClean="0"/>
              <a:t>makes</a:t>
            </a:r>
            <a:r>
              <a:rPr lang="tr-TR" sz="2200" dirty="0" smtClean="0"/>
              <a:t> a </a:t>
            </a:r>
            <a:r>
              <a:rPr lang="tr-TR" sz="2200" dirty="0" err="1" smtClean="0"/>
              <a:t>portfolio</a:t>
            </a:r>
            <a:r>
              <a:rPr lang="tr-TR" sz="2200" dirty="0" smtClean="0"/>
              <a:t>. </a:t>
            </a:r>
            <a:r>
              <a:rPr lang="tr-TR" sz="2200" i="1" dirty="0" err="1" smtClean="0"/>
              <a:t>Educational</a:t>
            </a:r>
            <a:r>
              <a:rPr lang="tr-TR" sz="2200" i="1" dirty="0" smtClean="0"/>
              <a:t>		 </a:t>
            </a:r>
            <a:r>
              <a:rPr lang="tr-TR" sz="2200" i="1" dirty="0" err="1" smtClean="0"/>
              <a:t>Leadership</a:t>
            </a:r>
            <a:r>
              <a:rPr lang="tr-TR" sz="2200" i="1" dirty="0" smtClean="0"/>
              <a:t>, 48 </a:t>
            </a:r>
            <a:r>
              <a:rPr lang="tr-TR" sz="2200" dirty="0" smtClean="0"/>
              <a:t>(5), 60-63.</a:t>
            </a:r>
            <a:endParaRPr lang="tr-TR" sz="2200" dirty="0"/>
          </a:p>
          <a:p>
            <a:pPr algn="just"/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5766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344</Words>
  <Application>Microsoft Office PowerPoint</Application>
  <PresentationFormat>Geniş ekran</PresentationFormat>
  <Paragraphs>46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Portfolyoya Dayalı Durum Belirleme </vt:lpstr>
      <vt:lpstr>Portfolyoya dayalı durum belirleme </vt:lpstr>
      <vt:lpstr>Portfolyoların özellikleri </vt:lpstr>
      <vt:lpstr>Portfolyoların Kullanım Amaçları</vt:lpstr>
      <vt:lpstr>Portfolyolara İlişkin Sınıflama</vt:lpstr>
      <vt:lpstr>Derleme Portfolyosu</vt:lpstr>
      <vt:lpstr>Vitrin Portfolyosu</vt:lpstr>
      <vt:lpstr>Değerlendirme Portfolyosu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17</cp:revision>
  <dcterms:created xsi:type="dcterms:W3CDTF">2017-05-16T13:19:38Z</dcterms:created>
  <dcterms:modified xsi:type="dcterms:W3CDTF">2018-01-26T00:06:03Z</dcterms:modified>
</cp:coreProperties>
</file>