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6" y="3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2CB29B-5068-4B2D-8E33-C6D546CAB15C}" type="datetimeFigureOut">
              <a:rPr lang="tr-TR" smtClean="0"/>
              <a:t>17.04.2018</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38589A-083C-4A44-B49E-D5F941307666}" type="slidenum">
              <a:rPr lang="tr-TR" smtClean="0"/>
              <a:t>‹#›</a:t>
            </a:fld>
            <a:endParaRPr lang="tr-TR"/>
          </a:p>
        </p:txBody>
      </p:sp>
    </p:spTree>
    <p:extLst>
      <p:ext uri="{BB962C8B-B14F-4D97-AF65-F5344CB8AC3E}">
        <p14:creationId xmlns:p14="http://schemas.microsoft.com/office/powerpoint/2010/main" val="3010668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4B94BE38-AC6C-4BEB-98A4-4E96DA4B9B53}" type="slidenum">
              <a:rPr lang="tr-TR" smtClean="0"/>
              <a:t>11</a:t>
            </a:fld>
            <a:endParaRPr lang="tr-TR"/>
          </a:p>
        </p:txBody>
      </p:sp>
    </p:spTree>
    <p:extLst>
      <p:ext uri="{BB962C8B-B14F-4D97-AF65-F5344CB8AC3E}">
        <p14:creationId xmlns:p14="http://schemas.microsoft.com/office/powerpoint/2010/main" val="2889304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35310C4B-4CAA-4FAC-B33B-4E111B405FEE}" type="datetimeFigureOut">
              <a:rPr lang="tr-TR" smtClean="0"/>
              <a:t>17.04.2018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9ED261A-AA81-4444-8BDC-9C76A01AF670}" type="slidenum">
              <a:rPr lang="tr-TR" smtClean="0"/>
              <a:t>‹#›</a:t>
            </a:fld>
            <a:endParaRPr lang="tr-TR"/>
          </a:p>
        </p:txBody>
      </p:sp>
    </p:spTree>
    <p:extLst>
      <p:ext uri="{BB962C8B-B14F-4D97-AF65-F5344CB8AC3E}">
        <p14:creationId xmlns:p14="http://schemas.microsoft.com/office/powerpoint/2010/main" val="2338582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5310C4B-4CAA-4FAC-B33B-4E111B405FEE}" type="datetimeFigureOut">
              <a:rPr lang="tr-TR" smtClean="0"/>
              <a:t>17.04.2018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9ED261A-AA81-4444-8BDC-9C76A01AF670}" type="slidenum">
              <a:rPr lang="tr-TR" smtClean="0"/>
              <a:t>‹#›</a:t>
            </a:fld>
            <a:endParaRPr lang="tr-TR"/>
          </a:p>
        </p:txBody>
      </p:sp>
    </p:spTree>
    <p:extLst>
      <p:ext uri="{BB962C8B-B14F-4D97-AF65-F5344CB8AC3E}">
        <p14:creationId xmlns:p14="http://schemas.microsoft.com/office/powerpoint/2010/main" val="3892411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5310C4B-4CAA-4FAC-B33B-4E111B405FEE}" type="datetimeFigureOut">
              <a:rPr lang="tr-TR" smtClean="0"/>
              <a:t>17.04.2018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9ED261A-AA81-4444-8BDC-9C76A01AF670}" type="slidenum">
              <a:rPr lang="tr-TR" smtClean="0"/>
              <a:t>‹#›</a:t>
            </a:fld>
            <a:endParaRPr lang="tr-TR"/>
          </a:p>
        </p:txBody>
      </p:sp>
    </p:spTree>
    <p:extLst>
      <p:ext uri="{BB962C8B-B14F-4D97-AF65-F5344CB8AC3E}">
        <p14:creationId xmlns:p14="http://schemas.microsoft.com/office/powerpoint/2010/main" val="1147874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제목 및 내용">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24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5310C4B-4CAA-4FAC-B33B-4E111B405FEE}" type="datetimeFigureOut">
              <a:rPr lang="tr-TR" smtClean="0"/>
              <a:t>17.04.2018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9ED261A-AA81-4444-8BDC-9C76A01AF670}" type="slidenum">
              <a:rPr lang="tr-TR" smtClean="0"/>
              <a:t>‹#›</a:t>
            </a:fld>
            <a:endParaRPr lang="tr-TR"/>
          </a:p>
        </p:txBody>
      </p:sp>
    </p:spTree>
    <p:extLst>
      <p:ext uri="{BB962C8B-B14F-4D97-AF65-F5344CB8AC3E}">
        <p14:creationId xmlns:p14="http://schemas.microsoft.com/office/powerpoint/2010/main" val="1747593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5310C4B-4CAA-4FAC-B33B-4E111B405FEE}" type="datetimeFigureOut">
              <a:rPr lang="tr-TR" smtClean="0"/>
              <a:t>17.04.2018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9ED261A-AA81-4444-8BDC-9C76A01AF670}" type="slidenum">
              <a:rPr lang="tr-TR" smtClean="0"/>
              <a:t>‹#›</a:t>
            </a:fld>
            <a:endParaRPr lang="tr-TR"/>
          </a:p>
        </p:txBody>
      </p:sp>
    </p:spTree>
    <p:extLst>
      <p:ext uri="{BB962C8B-B14F-4D97-AF65-F5344CB8AC3E}">
        <p14:creationId xmlns:p14="http://schemas.microsoft.com/office/powerpoint/2010/main" val="1393331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5310C4B-4CAA-4FAC-B33B-4E111B405FEE}" type="datetimeFigureOut">
              <a:rPr lang="tr-TR" smtClean="0"/>
              <a:t>17.04.2018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ED261A-AA81-4444-8BDC-9C76A01AF670}" type="slidenum">
              <a:rPr lang="tr-TR" smtClean="0"/>
              <a:t>‹#›</a:t>
            </a:fld>
            <a:endParaRPr lang="tr-TR"/>
          </a:p>
        </p:txBody>
      </p:sp>
    </p:spTree>
    <p:extLst>
      <p:ext uri="{BB962C8B-B14F-4D97-AF65-F5344CB8AC3E}">
        <p14:creationId xmlns:p14="http://schemas.microsoft.com/office/powerpoint/2010/main" val="53262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5310C4B-4CAA-4FAC-B33B-4E111B405FEE}" type="datetimeFigureOut">
              <a:rPr lang="tr-TR" smtClean="0"/>
              <a:t>17.04.2018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9ED261A-AA81-4444-8BDC-9C76A01AF670}" type="slidenum">
              <a:rPr lang="tr-TR" smtClean="0"/>
              <a:t>‹#›</a:t>
            </a:fld>
            <a:endParaRPr lang="tr-TR"/>
          </a:p>
        </p:txBody>
      </p:sp>
    </p:spTree>
    <p:extLst>
      <p:ext uri="{BB962C8B-B14F-4D97-AF65-F5344CB8AC3E}">
        <p14:creationId xmlns:p14="http://schemas.microsoft.com/office/powerpoint/2010/main" val="2362428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5310C4B-4CAA-4FAC-B33B-4E111B405FEE}" type="datetimeFigureOut">
              <a:rPr lang="tr-TR" smtClean="0"/>
              <a:t>17.04.2018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9ED261A-AA81-4444-8BDC-9C76A01AF670}" type="slidenum">
              <a:rPr lang="tr-TR" smtClean="0"/>
              <a:t>‹#›</a:t>
            </a:fld>
            <a:endParaRPr lang="tr-TR"/>
          </a:p>
        </p:txBody>
      </p:sp>
    </p:spTree>
    <p:extLst>
      <p:ext uri="{BB962C8B-B14F-4D97-AF65-F5344CB8AC3E}">
        <p14:creationId xmlns:p14="http://schemas.microsoft.com/office/powerpoint/2010/main" val="4080556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310C4B-4CAA-4FAC-B33B-4E111B405FEE}" type="datetimeFigureOut">
              <a:rPr lang="tr-TR" smtClean="0"/>
              <a:t>17.04.2018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9ED261A-AA81-4444-8BDC-9C76A01AF670}" type="slidenum">
              <a:rPr lang="tr-TR" smtClean="0"/>
              <a:t>‹#›</a:t>
            </a:fld>
            <a:endParaRPr lang="tr-TR"/>
          </a:p>
        </p:txBody>
      </p:sp>
    </p:spTree>
    <p:extLst>
      <p:ext uri="{BB962C8B-B14F-4D97-AF65-F5344CB8AC3E}">
        <p14:creationId xmlns:p14="http://schemas.microsoft.com/office/powerpoint/2010/main" val="3307328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5310C4B-4CAA-4FAC-B33B-4E111B405FEE}" type="datetimeFigureOut">
              <a:rPr lang="tr-TR" smtClean="0"/>
              <a:t>17.04.2018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ED261A-AA81-4444-8BDC-9C76A01AF670}" type="slidenum">
              <a:rPr lang="tr-TR" smtClean="0"/>
              <a:t>‹#›</a:t>
            </a:fld>
            <a:endParaRPr lang="tr-TR"/>
          </a:p>
        </p:txBody>
      </p:sp>
    </p:spTree>
    <p:extLst>
      <p:ext uri="{BB962C8B-B14F-4D97-AF65-F5344CB8AC3E}">
        <p14:creationId xmlns:p14="http://schemas.microsoft.com/office/powerpoint/2010/main" val="2599963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5310C4B-4CAA-4FAC-B33B-4E111B405FEE}" type="datetimeFigureOut">
              <a:rPr lang="tr-TR" smtClean="0"/>
              <a:t>17.04.2018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ED261A-AA81-4444-8BDC-9C76A01AF670}" type="slidenum">
              <a:rPr lang="tr-TR" smtClean="0"/>
              <a:t>‹#›</a:t>
            </a:fld>
            <a:endParaRPr lang="tr-TR"/>
          </a:p>
        </p:txBody>
      </p:sp>
    </p:spTree>
    <p:extLst>
      <p:ext uri="{BB962C8B-B14F-4D97-AF65-F5344CB8AC3E}">
        <p14:creationId xmlns:p14="http://schemas.microsoft.com/office/powerpoint/2010/main" val="1308842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310C4B-4CAA-4FAC-B33B-4E111B405FEE}" type="datetimeFigureOut">
              <a:rPr lang="tr-TR" smtClean="0"/>
              <a:t>17.04.2018</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ED261A-AA81-4444-8BDC-9C76A01AF670}" type="slidenum">
              <a:rPr lang="tr-TR" smtClean="0"/>
              <a:t>‹#›</a:t>
            </a:fld>
            <a:endParaRPr lang="tr-TR"/>
          </a:p>
        </p:txBody>
      </p:sp>
    </p:spTree>
    <p:extLst>
      <p:ext uri="{BB962C8B-B14F-4D97-AF65-F5344CB8AC3E}">
        <p14:creationId xmlns:p14="http://schemas.microsoft.com/office/powerpoint/2010/main" val="120916253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63386" y="348344"/>
            <a:ext cx="7315200" cy="1204686"/>
          </a:xfrm>
        </p:spPr>
        <p:txBody>
          <a:bodyPr>
            <a:normAutofit/>
          </a:bodyPr>
          <a:lstStyle/>
          <a:p>
            <a:r>
              <a:rPr lang="tr-TR" sz="3200" dirty="0">
                <a:solidFill>
                  <a:srgbClr val="386703"/>
                </a:solidFill>
                <a:latin typeface="Malgun Gothic" panose="020B0503020000020004" pitchFamily="34" charset="-127"/>
                <a:ea typeface="Malgun Gothic" panose="020B0503020000020004" pitchFamily="34" charset="-127"/>
              </a:rPr>
              <a:t>Işığın Çimlenme Üzerine Etkisi</a:t>
            </a:r>
            <a:br>
              <a:rPr lang="tr-TR" sz="3200" dirty="0">
                <a:solidFill>
                  <a:srgbClr val="386703"/>
                </a:solidFill>
                <a:latin typeface="Malgun Gothic" panose="020B0503020000020004" pitchFamily="34" charset="-127"/>
                <a:ea typeface="Malgun Gothic" panose="020B0503020000020004" pitchFamily="34" charset="-127"/>
              </a:rPr>
            </a:br>
            <a:endParaRPr lang="tr-TR" sz="3200" dirty="0">
              <a:latin typeface="Malgun Gothic" panose="020B0503020000020004" pitchFamily="34" charset="-127"/>
              <a:ea typeface="Malgun Gothic" panose="020B0503020000020004" pitchFamily="34" charset="-127"/>
            </a:endParaRPr>
          </a:p>
        </p:txBody>
      </p:sp>
      <p:sp>
        <p:nvSpPr>
          <p:cNvPr id="3" name="Alt Başlık 2"/>
          <p:cNvSpPr>
            <a:spLocks noGrp="1"/>
          </p:cNvSpPr>
          <p:nvPr>
            <p:ph type="subTitle" idx="1"/>
          </p:nvPr>
        </p:nvSpPr>
        <p:spPr>
          <a:xfrm>
            <a:off x="359229" y="1306286"/>
            <a:ext cx="8523514" cy="3916362"/>
          </a:xfrm>
        </p:spPr>
        <p:txBody>
          <a:bodyPr>
            <a:normAutofit/>
          </a:bodyPr>
          <a:lstStyle/>
          <a:p>
            <a:pPr algn="just"/>
            <a:r>
              <a:rPr lang="tr-TR" dirty="0">
                <a:latin typeface="Malgun Gothic" panose="020B0503020000020004" pitchFamily="34" charset="-127"/>
                <a:ea typeface="Malgun Gothic" panose="020B0503020000020004" pitchFamily="34" charset="-127"/>
                <a:cs typeface="Times New Roman" panose="02020603050405020304" pitchFamily="18" charset="0"/>
              </a:rPr>
              <a:t>Farklı bitki cins ve türlerine ait tohumların ışığa karşı gösterdiği duyarlılık farklı olmaktadır. Bazı bitkilerin tohumları çimlenme faktörleri yanında, bünyelerine su alıp şiştikten sonra belli ışık yoğunluğu almak isterler. Bu gibi bitkilerde ışık çimlenmede uyarıcı ve hızlandırıcı etkide bulunur. Bazı bitki türlerinde ise, çimlenmenin normal seyredebilmesi için, ışıklı ya da ışıksız bir ortam gerekli olmaktadır.</a:t>
            </a:r>
          </a:p>
          <a:p>
            <a:pPr algn="just"/>
            <a:endParaRPr lang="tr-TR" dirty="0">
              <a:latin typeface="Malgun Gothic" panose="020B0503020000020004" pitchFamily="34" charset="-127"/>
              <a:ea typeface="Malgun Gothic" panose="020B0503020000020004" pitchFamily="34" charset="-127"/>
            </a:endParaRPr>
          </a:p>
        </p:txBody>
      </p:sp>
    </p:spTree>
    <p:extLst>
      <p:ext uri="{BB962C8B-B14F-4D97-AF65-F5344CB8AC3E}">
        <p14:creationId xmlns:p14="http://schemas.microsoft.com/office/powerpoint/2010/main" val="18036289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9965" y="1419225"/>
            <a:ext cx="8326664" cy="4546146"/>
          </a:xfrm>
        </p:spPr>
        <p:txBody>
          <a:bodyPr>
            <a:normAutofit/>
          </a:bodyPr>
          <a:lstStyle/>
          <a:p>
            <a:pPr algn="just"/>
            <a:r>
              <a:rPr lang="tr-TR" sz="2200" dirty="0"/>
              <a:t>Meyve türlerinde çilek, ahududu, kiraz ve dut gibi meyve türleri düşük ışık yoğunluğu: badem kayısı, zeytin ve </a:t>
            </a:r>
            <a:r>
              <a:rPr lang="tr-TR" sz="2200" dirty="0" err="1"/>
              <a:t>antep</a:t>
            </a:r>
            <a:r>
              <a:rPr lang="tr-TR" sz="2200" dirty="0"/>
              <a:t> fıstığı ise yüksek ışık yoğunluğu istemektedir. Asma da ışıktan hoşlanan bir bahçe bitkisidir. Fındık ve çay ise gölgeden hoşlanmaktadır. </a:t>
            </a:r>
          </a:p>
          <a:p>
            <a:pPr algn="just"/>
            <a:endParaRPr lang="tr-TR" sz="2200" dirty="0"/>
          </a:p>
          <a:p>
            <a:pPr algn="just"/>
            <a:r>
              <a:rPr lang="tr-TR" sz="2200" dirty="0"/>
              <a:t>Sebzeler arasında ıspanak, tere, maydanoz ve kıvırcık gibi türler daha düşük ışık şiddetine ihtiyaç duymaktadır.</a:t>
            </a:r>
          </a:p>
          <a:p>
            <a:pPr algn="just"/>
            <a:r>
              <a:rPr lang="tr-TR" sz="2200" dirty="0"/>
              <a:t>Domates, patlıcan ve biber ise daha yüksek ışık şiddetine gereksinim duymaktadırlar.</a:t>
            </a:r>
          </a:p>
          <a:p>
            <a:endParaRPr lang="tr-TR" sz="2200" dirty="0"/>
          </a:p>
        </p:txBody>
      </p:sp>
    </p:spTree>
    <p:extLst>
      <p:ext uri="{BB962C8B-B14F-4D97-AF65-F5344CB8AC3E}">
        <p14:creationId xmlns:p14="http://schemas.microsoft.com/office/powerpoint/2010/main" val="3492451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933856" y="1309586"/>
            <a:ext cx="2569393" cy="369332"/>
          </a:xfrm>
          <a:prstGeom prst="rect">
            <a:avLst/>
          </a:prstGeom>
          <a:noFill/>
        </p:spPr>
        <p:txBody>
          <a:bodyPr wrap="square" rtlCol="0">
            <a:spAutoFit/>
          </a:bodyPr>
          <a:lstStyle/>
          <a:p>
            <a:r>
              <a:rPr lang="tr-TR">
                <a:solidFill>
                  <a:srgbClr val="FF0000"/>
                </a:solidFill>
              </a:rPr>
              <a:t>KAYNAK</a:t>
            </a:r>
            <a:endParaRPr lang="tr-TR" dirty="0">
              <a:solidFill>
                <a:srgbClr val="FF0000"/>
              </a:solidFill>
            </a:endParaRPr>
          </a:p>
        </p:txBody>
      </p:sp>
      <p:sp>
        <p:nvSpPr>
          <p:cNvPr id="5" name="Metin kutusu 4"/>
          <p:cNvSpPr txBox="1"/>
          <p:nvPr/>
        </p:nvSpPr>
        <p:spPr>
          <a:xfrm>
            <a:off x="824593" y="1934936"/>
            <a:ext cx="7331529" cy="2793072"/>
          </a:xfrm>
          <a:prstGeom prst="rect">
            <a:avLst/>
          </a:prstGeom>
          <a:noFill/>
        </p:spPr>
        <p:txBody>
          <a:bodyPr wrap="square" rtlCol="0">
            <a:spAutoFit/>
          </a:bodyPr>
          <a:lstStyle/>
          <a:p>
            <a:pPr fontAlgn="t"/>
            <a:r>
              <a:rPr lang="tr-TR" sz="1350" dirty="0"/>
              <a:t>Ağaoğlu, S. ve ark. 1995. Genel Bahçe Bitkileri. Ankara Üniversitesi Ziraat Fakültesi Eğitim, Araştırma ve geliştirme Vakfı Yayınları No:4</a:t>
            </a:r>
            <a:r>
              <a:rPr lang="tr-TR" sz="1350" dirty="0"/>
              <a:t>.</a:t>
            </a:r>
          </a:p>
          <a:p>
            <a:pPr fontAlgn="t"/>
            <a:endParaRPr lang="tr-TR" sz="1350" dirty="0"/>
          </a:p>
          <a:p>
            <a:pPr fontAlgn="t"/>
            <a:r>
              <a:rPr lang="tr-TR" sz="1350" dirty="0" err="1"/>
              <a:t>Dokuzoğuz</a:t>
            </a:r>
            <a:r>
              <a:rPr lang="tr-TR" sz="1350" dirty="0"/>
              <a:t>, M. 1974. Meyve Ağaçları ve Çevre İlişkileri. Ege Üniversitesi Ziraat Fakültesi yayınları, İzmir.</a:t>
            </a:r>
          </a:p>
          <a:p>
            <a:pPr fontAlgn="t"/>
            <a:endParaRPr lang="tr-TR" sz="1350" dirty="0"/>
          </a:p>
          <a:p>
            <a:pPr fontAlgn="t"/>
            <a:r>
              <a:rPr lang="tr-TR" sz="1350" dirty="0"/>
              <a:t>Top</a:t>
            </a:r>
            <a:r>
              <a:rPr lang="tr-TR" sz="1350" dirty="0"/>
              <a:t>, N. ve </a:t>
            </a:r>
            <a:r>
              <a:rPr lang="tr-TR" sz="1350" dirty="0" err="1"/>
              <a:t>Zincirlioğlu</a:t>
            </a:r>
            <a:r>
              <a:rPr lang="tr-TR" sz="1350" dirty="0"/>
              <a:t>, Ö. 1987. Bitkilerin Ekolojik Girdi İstekleri</a:t>
            </a:r>
            <a:r>
              <a:rPr lang="tr-TR" sz="1350" dirty="0"/>
              <a:t>.</a:t>
            </a:r>
          </a:p>
          <a:p>
            <a:pPr fontAlgn="t"/>
            <a:endParaRPr lang="tr-TR" sz="1350" dirty="0"/>
          </a:p>
          <a:p>
            <a:pPr fontAlgn="t"/>
            <a:r>
              <a:rPr lang="tr-TR" sz="1350" dirty="0"/>
              <a:t>Eser, D. 1997. Tarımsal Ekoloji. Ankara </a:t>
            </a:r>
            <a:r>
              <a:rPr lang="tr-TR" sz="1350" dirty="0" err="1"/>
              <a:t>Üniv</a:t>
            </a:r>
            <a:r>
              <a:rPr lang="tr-TR" sz="1350" dirty="0"/>
              <a:t>. Ziraat Fak. Yayın No.1473, 176 s., Ankara</a:t>
            </a:r>
            <a:r>
              <a:rPr lang="tr-TR" sz="1350" dirty="0"/>
              <a:t>.</a:t>
            </a:r>
          </a:p>
          <a:p>
            <a:pPr fontAlgn="t"/>
            <a:endParaRPr lang="tr-TR" sz="1350" dirty="0"/>
          </a:p>
          <a:p>
            <a:pPr fontAlgn="t"/>
            <a:r>
              <a:rPr lang="tr-TR" sz="1350" dirty="0"/>
              <a:t>Akman, Y., Güney, K. 2006. Bitki Ekolojisi Botanik, </a:t>
            </a:r>
            <a:r>
              <a:rPr lang="tr-TR" sz="1350" dirty="0" err="1"/>
              <a:t>Palme</a:t>
            </a:r>
            <a:r>
              <a:rPr lang="tr-TR" sz="1350" dirty="0"/>
              <a:t> Yayınları No: 345.</a:t>
            </a:r>
          </a:p>
          <a:p>
            <a:pPr fontAlgn="t"/>
            <a:endParaRPr lang="tr-TR" sz="1350" dirty="0"/>
          </a:p>
          <a:p>
            <a:pPr fontAlgn="t"/>
            <a:r>
              <a:rPr lang="tr-TR" sz="1350" dirty="0"/>
              <a:t>Akman, Y., </a:t>
            </a:r>
            <a:r>
              <a:rPr lang="tr-TR" sz="1350" dirty="0" err="1"/>
              <a:t>Ketenoğlu</a:t>
            </a:r>
            <a:r>
              <a:rPr lang="tr-TR" sz="1350" dirty="0"/>
              <a:t>, O.,</a:t>
            </a:r>
            <a:r>
              <a:rPr lang="tr-TR" sz="1350" dirty="0"/>
              <a:t> Kurt, L.,</a:t>
            </a:r>
            <a:r>
              <a:rPr lang="tr-TR" sz="1350" dirty="0"/>
              <a:t> Güney, K., Tuğ, M., Bitki Ekolojisi, </a:t>
            </a:r>
            <a:r>
              <a:rPr lang="tr-TR" sz="1350" dirty="0" err="1"/>
              <a:t>Palme</a:t>
            </a:r>
            <a:r>
              <a:rPr lang="tr-TR" sz="1350" dirty="0"/>
              <a:t> Yayınları No: 300.</a:t>
            </a:r>
            <a:endParaRPr lang="tr-TR" sz="1350" dirty="0"/>
          </a:p>
          <a:p>
            <a:endParaRPr lang="tr-TR" sz="1350" dirty="0"/>
          </a:p>
        </p:txBody>
      </p:sp>
    </p:spTree>
    <p:extLst>
      <p:ext uri="{BB962C8B-B14F-4D97-AF65-F5344CB8AC3E}">
        <p14:creationId xmlns:p14="http://schemas.microsoft.com/office/powerpoint/2010/main" val="505455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279" y="867681"/>
            <a:ext cx="8616950" cy="5286375"/>
          </a:xfrm>
        </p:spPr>
        <p:txBody>
          <a:bodyPr>
            <a:normAutofit/>
          </a:bodyPr>
          <a:lstStyle/>
          <a:p>
            <a:pPr algn="just"/>
            <a:r>
              <a:rPr lang="tr-TR" sz="2000" dirty="0"/>
              <a:t>Çimlenmede ışık istekleri yönünden bitkiler aşağıda verildiği şekilde 4 grupta toplanabilirler</a:t>
            </a:r>
            <a:r>
              <a:rPr lang="tr-TR" sz="2000" dirty="0" smtClean="0"/>
              <a:t>.</a:t>
            </a:r>
          </a:p>
          <a:p>
            <a:pPr marL="342900" indent="-342900" algn="just">
              <a:buAutoNum type="arabicPeriod"/>
            </a:pPr>
            <a:r>
              <a:rPr lang="tr-TR" sz="2000" dirty="0">
                <a:solidFill>
                  <a:srgbClr val="386703"/>
                </a:solidFill>
              </a:rPr>
              <a:t>Çimlenmede mutlak ışık isteyen bitkiler</a:t>
            </a:r>
          </a:p>
          <a:p>
            <a:pPr algn="just"/>
            <a:r>
              <a:rPr lang="tr-TR" sz="2000" dirty="0"/>
              <a:t>Bu grupta yer alan bitkilerin tohumları çimlenebilmek için mutlak ışığa gereksinim duyarlar. </a:t>
            </a:r>
            <a:r>
              <a:rPr lang="tr-TR" sz="2000" dirty="0" err="1"/>
              <a:t>Verbascum</a:t>
            </a:r>
            <a:r>
              <a:rPr lang="tr-TR" sz="2000" dirty="0"/>
              <a:t> </a:t>
            </a:r>
            <a:r>
              <a:rPr lang="tr-TR" sz="2000" dirty="0" err="1"/>
              <a:t>thapsus</a:t>
            </a:r>
            <a:r>
              <a:rPr lang="tr-TR" sz="2000" dirty="0"/>
              <a:t> (sığır kuyruğu), </a:t>
            </a:r>
            <a:r>
              <a:rPr lang="tr-TR" sz="2000" dirty="0" err="1"/>
              <a:t>Lactuca</a:t>
            </a:r>
            <a:r>
              <a:rPr lang="tr-TR" sz="2000" dirty="0"/>
              <a:t> </a:t>
            </a:r>
            <a:r>
              <a:rPr lang="tr-TR" sz="2000" dirty="0" err="1"/>
              <a:t>sativa</a:t>
            </a:r>
            <a:r>
              <a:rPr lang="tr-TR" sz="2000" dirty="0"/>
              <a:t> (Baş salata), </a:t>
            </a:r>
            <a:r>
              <a:rPr lang="tr-TR" sz="2000" dirty="0" err="1"/>
              <a:t>Pauwlonin</a:t>
            </a:r>
            <a:r>
              <a:rPr lang="tr-TR" sz="2000" dirty="0"/>
              <a:t> </a:t>
            </a:r>
            <a:r>
              <a:rPr lang="tr-TR" sz="2000" dirty="0" err="1"/>
              <a:t>tomentosa</a:t>
            </a:r>
            <a:r>
              <a:rPr lang="tr-TR" sz="2000" dirty="0"/>
              <a:t> (Pavlonya)</a:t>
            </a:r>
          </a:p>
          <a:p>
            <a:pPr algn="just"/>
            <a:endParaRPr lang="tr-TR" sz="2000" dirty="0"/>
          </a:p>
          <a:p>
            <a:pPr algn="just"/>
            <a:endParaRPr lang="tr-TR" sz="2000" dirty="0"/>
          </a:p>
        </p:txBody>
      </p:sp>
    </p:spTree>
    <p:extLst>
      <p:ext uri="{BB962C8B-B14F-4D97-AF65-F5344CB8AC3E}">
        <p14:creationId xmlns:p14="http://schemas.microsoft.com/office/powerpoint/2010/main" val="18986799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61257" y="780595"/>
            <a:ext cx="8665029" cy="4575175"/>
          </a:xfrm>
        </p:spPr>
        <p:txBody>
          <a:bodyPr>
            <a:normAutofit/>
          </a:bodyPr>
          <a:lstStyle/>
          <a:p>
            <a:pPr algn="just">
              <a:lnSpc>
                <a:spcPct val="100000"/>
              </a:lnSpc>
            </a:pPr>
            <a:r>
              <a:rPr lang="tr-TR" sz="2000" dirty="0">
                <a:solidFill>
                  <a:srgbClr val="386703"/>
                </a:solidFill>
              </a:rPr>
              <a:t>2. Çimlenmede ışığa mutlak ihtiyaç duymayan, fakat ışıkta daha iyi çimlenen bitkiler. </a:t>
            </a:r>
          </a:p>
          <a:p>
            <a:pPr algn="just">
              <a:lnSpc>
                <a:spcPct val="100000"/>
              </a:lnSpc>
            </a:pPr>
            <a:r>
              <a:rPr lang="tr-TR" sz="2000" dirty="0"/>
              <a:t>Bu grupta bitkilerde çimlenme için ışık mutlak gerekli değildir. Ancak ortamda ışığın bulunması çimlenmeye olumlu yönde etkide bulunur. </a:t>
            </a:r>
            <a:r>
              <a:rPr lang="tr-TR" sz="2000" dirty="0" err="1"/>
              <a:t>Daucus</a:t>
            </a:r>
            <a:r>
              <a:rPr lang="tr-TR" sz="2000" dirty="0"/>
              <a:t> </a:t>
            </a:r>
            <a:r>
              <a:rPr lang="tr-TR" sz="2000" dirty="0" err="1"/>
              <a:t>corata</a:t>
            </a:r>
            <a:r>
              <a:rPr lang="tr-TR" sz="2000" dirty="0"/>
              <a:t> (Havuç) ve </a:t>
            </a:r>
            <a:r>
              <a:rPr lang="tr-TR" sz="2000" dirty="0" err="1"/>
              <a:t>Rumex</a:t>
            </a:r>
            <a:r>
              <a:rPr lang="tr-TR" sz="2000" dirty="0"/>
              <a:t> </a:t>
            </a:r>
            <a:r>
              <a:rPr lang="tr-TR" sz="2000" dirty="0" err="1"/>
              <a:t>orispus</a:t>
            </a:r>
            <a:r>
              <a:rPr lang="tr-TR" sz="2000" dirty="0"/>
              <a:t> (Kuzu kulağı) ve </a:t>
            </a:r>
            <a:r>
              <a:rPr lang="tr-TR" sz="2000" dirty="0" err="1"/>
              <a:t>Picea</a:t>
            </a:r>
            <a:r>
              <a:rPr lang="tr-TR" sz="2000" dirty="0"/>
              <a:t> </a:t>
            </a:r>
            <a:r>
              <a:rPr lang="tr-TR" sz="2000" dirty="0" err="1"/>
              <a:t>abies</a:t>
            </a:r>
            <a:r>
              <a:rPr lang="tr-TR" sz="2000" dirty="0"/>
              <a:t> (ladin) gibi bitkiler örnek verilebilir.</a:t>
            </a:r>
          </a:p>
          <a:p>
            <a:pPr algn="just">
              <a:lnSpc>
                <a:spcPct val="100000"/>
              </a:lnSpc>
            </a:pPr>
            <a:endParaRPr lang="tr-TR" sz="2000" dirty="0"/>
          </a:p>
        </p:txBody>
      </p:sp>
    </p:spTree>
    <p:extLst>
      <p:ext uri="{BB962C8B-B14F-4D97-AF65-F5344CB8AC3E}">
        <p14:creationId xmlns:p14="http://schemas.microsoft.com/office/powerpoint/2010/main" val="42339078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94821" y="1027339"/>
            <a:ext cx="8471807" cy="4720317"/>
          </a:xfrm>
        </p:spPr>
        <p:txBody>
          <a:bodyPr/>
          <a:lstStyle/>
          <a:p>
            <a:pPr algn="just"/>
            <a:r>
              <a:rPr lang="tr-TR" sz="2000" dirty="0">
                <a:solidFill>
                  <a:srgbClr val="386703"/>
                </a:solidFill>
              </a:rPr>
              <a:t>3. Çimlenmede Mutlak Karanlık İsteyen Bitkiler</a:t>
            </a:r>
            <a:r>
              <a:rPr lang="tr-TR" sz="2000" dirty="0" smtClean="0">
                <a:solidFill>
                  <a:srgbClr val="386703"/>
                </a:solidFill>
              </a:rPr>
              <a:t>.</a:t>
            </a:r>
            <a:endParaRPr lang="tr-TR" dirty="0"/>
          </a:p>
          <a:p>
            <a:pPr algn="just"/>
            <a:r>
              <a:rPr lang="tr-TR" sz="2000" dirty="0"/>
              <a:t>Bu grupta yer alan bitkilerin tohumlarının çimlenmesi, ancak karanlık koşullarda olabilmektedir. </a:t>
            </a:r>
            <a:r>
              <a:rPr lang="tr-TR" sz="2000" dirty="0" err="1"/>
              <a:t>Vanilia</a:t>
            </a:r>
            <a:r>
              <a:rPr lang="tr-TR" sz="2000" dirty="0"/>
              <a:t> </a:t>
            </a:r>
            <a:r>
              <a:rPr lang="tr-TR" sz="2000" dirty="0" err="1"/>
              <a:t>fragans</a:t>
            </a:r>
            <a:r>
              <a:rPr lang="tr-TR" sz="2000" dirty="0"/>
              <a:t> (vanilya), </a:t>
            </a:r>
            <a:r>
              <a:rPr lang="tr-TR" sz="2000" dirty="0" err="1"/>
              <a:t>Primula</a:t>
            </a:r>
            <a:r>
              <a:rPr lang="tr-TR" sz="2000" dirty="0"/>
              <a:t> </a:t>
            </a:r>
            <a:r>
              <a:rPr lang="tr-TR" sz="2000" dirty="0" err="1"/>
              <a:t>spectabilis</a:t>
            </a:r>
            <a:r>
              <a:rPr lang="tr-TR" sz="2000" dirty="0"/>
              <a:t> (Gösterişli çuha çiçeği) ve </a:t>
            </a:r>
            <a:r>
              <a:rPr lang="tr-TR" sz="2000" dirty="0" err="1"/>
              <a:t>Liliaceae</a:t>
            </a:r>
            <a:r>
              <a:rPr lang="tr-TR" sz="2000" dirty="0"/>
              <a:t> (Zambakgiller) türleri vb. örnek olarak verilebilir.</a:t>
            </a:r>
          </a:p>
          <a:p>
            <a:endParaRPr lang="tr-TR" dirty="0"/>
          </a:p>
        </p:txBody>
      </p:sp>
    </p:spTree>
    <p:extLst>
      <p:ext uri="{BB962C8B-B14F-4D97-AF65-F5344CB8AC3E}">
        <p14:creationId xmlns:p14="http://schemas.microsoft.com/office/powerpoint/2010/main" val="8063325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dirty="0">
                <a:solidFill>
                  <a:srgbClr val="386703"/>
                </a:solidFill>
              </a:rPr>
              <a:t>3. Hem ışığa, </a:t>
            </a:r>
            <a:r>
              <a:rPr lang="tr-TR" sz="2400" dirty="0" err="1">
                <a:solidFill>
                  <a:srgbClr val="386703"/>
                </a:solidFill>
              </a:rPr>
              <a:t>hemde</a:t>
            </a:r>
            <a:r>
              <a:rPr lang="tr-TR" sz="2400" dirty="0">
                <a:solidFill>
                  <a:srgbClr val="386703"/>
                </a:solidFill>
              </a:rPr>
              <a:t> karanlıkta çimlendikten fakat karanlıkta daha iyi çimlenen bitkiler.</a:t>
            </a:r>
          </a:p>
          <a:p>
            <a:pPr algn="just"/>
            <a:endParaRPr lang="tr-TR" sz="2400" dirty="0"/>
          </a:p>
          <a:p>
            <a:pPr algn="just"/>
            <a:r>
              <a:rPr lang="tr-TR" sz="2400" dirty="0"/>
              <a:t>Bu grupta yer alan bitkilerin tohumları hem ışıkta hem de karanlıkta çimlenebilmektedirler. Ancak, karanlık ortam çimlenmeye olumlu etkide bulunur. Bugün kültürü yapılan bitkilerin büyük çoğunluğu bu grupta yer almaktadır.</a:t>
            </a:r>
          </a:p>
          <a:p>
            <a:endParaRPr lang="tr-TR" sz="2400" dirty="0"/>
          </a:p>
        </p:txBody>
      </p:sp>
    </p:spTree>
    <p:extLst>
      <p:ext uri="{BB962C8B-B14F-4D97-AF65-F5344CB8AC3E}">
        <p14:creationId xmlns:p14="http://schemas.microsoft.com/office/powerpoint/2010/main" val="13503714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0593" y="1433740"/>
            <a:ext cx="7886700" cy="4351338"/>
          </a:xfrm>
        </p:spPr>
        <p:txBody>
          <a:bodyPr>
            <a:normAutofit/>
          </a:bodyPr>
          <a:lstStyle/>
          <a:p>
            <a:pPr algn="just"/>
            <a:r>
              <a:rPr lang="tr-TR" sz="2200" dirty="0"/>
              <a:t>Genel olarak çimlenmede ışık isteyen bitkilerde, ışığın çimlenmeyi uyarıcı etkisi, tohumlar belli oranda su alıp şiştikten sonra başlamaktadır. Işıkta çimlenen ya da ışıkta daha iyi çimlenen bitkilerin tohumları, su alıp şiştikten sonra belirli bir süre güneş ışığı görecek olurlarsa, bunların ışık gereksinimleri sağlanmış olur. Bu nedenledir ki çimlenmede ışık isteyen bitki türlerinin tohumları ekilirken toprakta tam örtülmemeleridirler. Eğer bu bitki türlerinin tohumlarının iyi bir şekilde çıkış yapmaları istenirse, ekimden önce tohumlar suda ıslatılıp şişirildikten sonra, 3-5 saat güneş ışığından kurutulup ekilmeleri gerekir.</a:t>
            </a:r>
          </a:p>
          <a:p>
            <a:pPr algn="just"/>
            <a:endParaRPr lang="tr-TR" sz="2200" dirty="0"/>
          </a:p>
        </p:txBody>
      </p:sp>
    </p:spTree>
    <p:extLst>
      <p:ext uri="{BB962C8B-B14F-4D97-AF65-F5344CB8AC3E}">
        <p14:creationId xmlns:p14="http://schemas.microsoft.com/office/powerpoint/2010/main" val="9359999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10935" y="1607910"/>
            <a:ext cx="8384722" cy="4351338"/>
          </a:xfrm>
        </p:spPr>
        <p:txBody>
          <a:bodyPr>
            <a:normAutofit/>
          </a:bodyPr>
          <a:lstStyle/>
          <a:p>
            <a:pPr algn="just"/>
            <a:r>
              <a:rPr lang="tr-TR" sz="2200" dirty="0"/>
              <a:t>Genellikle çimlenmelerinde ışığa ihtiyaç duyan bitkilerin tohumları </a:t>
            </a:r>
            <a:r>
              <a:rPr lang="tr-TR" sz="2200" dirty="0">
                <a:solidFill>
                  <a:srgbClr val="FF0000"/>
                </a:solidFill>
              </a:rPr>
              <a:t>küçük ve çimlenmede su istekleri az</a:t>
            </a:r>
            <a:r>
              <a:rPr lang="tr-TR" sz="2200" dirty="0"/>
              <a:t>: buna karşılık karanlıkta çimlenen, ya da karanlıkta daha iyi çimlenen bitki türlerinin tohumları ise </a:t>
            </a:r>
            <a:r>
              <a:rPr lang="tr-TR" sz="2200" dirty="0">
                <a:solidFill>
                  <a:srgbClr val="FF0000"/>
                </a:solidFill>
              </a:rPr>
              <a:t>daha iri ve çimlenebilmek için su istekleri daha fazladır</a:t>
            </a:r>
            <a:r>
              <a:rPr lang="tr-TR" sz="2200" dirty="0"/>
              <a:t>.</a:t>
            </a:r>
          </a:p>
          <a:p>
            <a:pPr algn="just"/>
            <a:endParaRPr lang="tr-TR" sz="2200" dirty="0"/>
          </a:p>
        </p:txBody>
      </p:sp>
    </p:spTree>
    <p:extLst>
      <p:ext uri="{BB962C8B-B14F-4D97-AF65-F5344CB8AC3E}">
        <p14:creationId xmlns:p14="http://schemas.microsoft.com/office/powerpoint/2010/main" val="3717932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176440"/>
            <a:ext cx="7886700" cy="1325563"/>
          </a:xfrm>
        </p:spPr>
        <p:txBody>
          <a:bodyPr>
            <a:normAutofit/>
          </a:bodyPr>
          <a:lstStyle/>
          <a:p>
            <a:pPr algn="ctr"/>
            <a:r>
              <a:rPr lang="tr-TR" sz="2000" b="1" dirty="0">
                <a:solidFill>
                  <a:srgbClr val="386703"/>
                </a:solidFill>
                <a:latin typeface="Arial" pitchFamily="34" charset="0"/>
                <a:cs typeface="Arial" pitchFamily="34" charset="0"/>
              </a:rPr>
              <a:t>Işık İstekleri Yönünden Bitkilerin Gruplandırılması</a:t>
            </a:r>
            <a:br>
              <a:rPr lang="tr-TR" sz="2000" b="1" dirty="0">
                <a:solidFill>
                  <a:srgbClr val="386703"/>
                </a:solidFill>
                <a:latin typeface="Arial" pitchFamily="34" charset="0"/>
                <a:cs typeface="Arial" pitchFamily="34" charset="0"/>
              </a:rPr>
            </a:br>
            <a:endParaRPr lang="tr-TR" sz="2000" dirty="0"/>
          </a:p>
        </p:txBody>
      </p:sp>
      <p:sp>
        <p:nvSpPr>
          <p:cNvPr id="3" name="İçerik Yer Tutucusu 2"/>
          <p:cNvSpPr>
            <a:spLocks noGrp="1"/>
          </p:cNvSpPr>
          <p:nvPr>
            <p:ph idx="1"/>
          </p:nvPr>
        </p:nvSpPr>
        <p:spPr>
          <a:xfrm>
            <a:off x="628650" y="1502003"/>
            <a:ext cx="7886700" cy="4351338"/>
          </a:xfrm>
        </p:spPr>
        <p:txBody>
          <a:bodyPr>
            <a:normAutofit/>
          </a:bodyPr>
          <a:lstStyle/>
          <a:p>
            <a:pPr algn="just"/>
            <a:r>
              <a:rPr lang="tr-TR" sz="2000" dirty="0"/>
              <a:t>Karanlıkta yetişen bazı bitkiler dışında bütün bitkiler büyüme, gelişme ve üremelerini tamamlayabilmek için ışığa mutlak gereksinim duyarlar. Bitkiler ışık istekleri yönünden 2 grupta toplanmadır.</a:t>
            </a:r>
          </a:p>
          <a:p>
            <a:pPr algn="just"/>
            <a:endParaRPr lang="tr-TR" sz="2000" dirty="0"/>
          </a:p>
          <a:p>
            <a:pPr marL="342900" indent="-342900" algn="just">
              <a:buAutoNum type="arabicPeriod"/>
            </a:pPr>
            <a:r>
              <a:rPr lang="tr-TR" sz="2000" dirty="0"/>
              <a:t>Gün ya da güneş bitkileri (</a:t>
            </a:r>
            <a:r>
              <a:rPr lang="tr-TR" sz="2000" dirty="0" err="1"/>
              <a:t>Heliyofitler</a:t>
            </a:r>
            <a:r>
              <a:rPr lang="tr-TR" sz="2000" dirty="0"/>
              <a:t>)</a:t>
            </a:r>
          </a:p>
          <a:p>
            <a:pPr marL="342900" indent="-342900" algn="just">
              <a:buAutoNum type="arabicPeriod"/>
            </a:pPr>
            <a:r>
              <a:rPr lang="tr-TR" sz="2000" dirty="0"/>
              <a:t>Gölge bitkileri (</a:t>
            </a:r>
            <a:r>
              <a:rPr lang="tr-TR" sz="2000" dirty="0" err="1"/>
              <a:t>Skiyofitler</a:t>
            </a:r>
            <a:r>
              <a:rPr lang="tr-TR" sz="2000" dirty="0"/>
              <a:t>)</a:t>
            </a:r>
          </a:p>
          <a:p>
            <a:endParaRPr lang="tr-TR" sz="2000" dirty="0"/>
          </a:p>
        </p:txBody>
      </p:sp>
    </p:spTree>
    <p:extLst>
      <p:ext uri="{BB962C8B-B14F-4D97-AF65-F5344CB8AC3E}">
        <p14:creationId xmlns:p14="http://schemas.microsoft.com/office/powerpoint/2010/main" val="21934303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200" dirty="0"/>
              <a:t>Normal büyüme ve gelişmelerini yapabilmeleri için, bol ışığa gereksinim duyan bitkilere «gün bitkileri»: az ışığa gereksinim duyan bitkilere ise, « gölge bitkileri» adı verilmektedir</a:t>
            </a:r>
            <a:r>
              <a:rPr lang="tr-TR" sz="2200" dirty="0" smtClean="0"/>
              <a:t>.</a:t>
            </a:r>
          </a:p>
          <a:p>
            <a:pPr marL="285750" indent="-285750" algn="just">
              <a:lnSpc>
                <a:spcPct val="100000"/>
              </a:lnSpc>
            </a:pPr>
            <a:r>
              <a:rPr lang="tr-TR" sz="2200" dirty="0"/>
              <a:t>Az ışıkta yetişen gölge bitkilerinin, gün bitkilerine göre, yaprak yüzeyleri daha geniştir ve yaprakları ince yapılı, </a:t>
            </a:r>
          </a:p>
          <a:p>
            <a:pPr marL="285750" indent="-285750" algn="just">
              <a:lnSpc>
                <a:spcPct val="100000"/>
              </a:lnSpc>
            </a:pPr>
            <a:r>
              <a:rPr lang="tr-TR" sz="2200" dirty="0"/>
              <a:t>Hücreleri, hücreler arası boşlukları ve </a:t>
            </a:r>
            <a:r>
              <a:rPr lang="tr-TR" sz="2200" dirty="0" err="1"/>
              <a:t>stomaları</a:t>
            </a:r>
            <a:r>
              <a:rPr lang="tr-TR" sz="2200" dirty="0"/>
              <a:t> daha büyüktür. Bunun sonucu </a:t>
            </a:r>
            <a:r>
              <a:rPr lang="tr-TR" sz="2200" dirty="0" err="1"/>
              <a:t>olarakta</a:t>
            </a:r>
            <a:r>
              <a:rPr lang="tr-TR" sz="2200" dirty="0"/>
              <a:t>, bu gibi bitkiler daha fazla toprak üstü kütlesine sahiptir.</a:t>
            </a:r>
          </a:p>
          <a:p>
            <a:pPr algn="just">
              <a:lnSpc>
                <a:spcPct val="100000"/>
              </a:lnSpc>
            </a:pPr>
            <a:endParaRPr lang="tr-TR" sz="2200" dirty="0"/>
          </a:p>
          <a:p>
            <a:pPr algn="just">
              <a:lnSpc>
                <a:spcPct val="100000"/>
              </a:lnSpc>
            </a:pPr>
            <a:endParaRPr lang="tr-TR" sz="2200" dirty="0"/>
          </a:p>
        </p:txBody>
      </p:sp>
    </p:spTree>
    <p:extLst>
      <p:ext uri="{BB962C8B-B14F-4D97-AF65-F5344CB8AC3E}">
        <p14:creationId xmlns:p14="http://schemas.microsoft.com/office/powerpoint/2010/main" val="42777994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160</TotalTime>
  <Words>724</Words>
  <Application>Microsoft Office PowerPoint</Application>
  <PresentationFormat>Ekran Gösterisi (4:3)</PresentationFormat>
  <Paragraphs>39</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Malgun Gothic</vt:lpstr>
      <vt:lpstr>Arial</vt:lpstr>
      <vt:lpstr>Calibri</vt:lpstr>
      <vt:lpstr>Calibri Light</vt:lpstr>
      <vt:lpstr>Times New Roman</vt:lpstr>
      <vt:lpstr>Office Teması</vt:lpstr>
      <vt:lpstr>Işığın Çimlenme Üzerine Etkisi </vt:lpstr>
      <vt:lpstr>PowerPoint Sunusu</vt:lpstr>
      <vt:lpstr>PowerPoint Sunusu</vt:lpstr>
      <vt:lpstr>PowerPoint Sunusu</vt:lpstr>
      <vt:lpstr>PowerPoint Sunusu</vt:lpstr>
      <vt:lpstr>PowerPoint Sunusu</vt:lpstr>
      <vt:lpstr>PowerPoint Sunusu</vt:lpstr>
      <vt:lpstr>Işık İstekleri Yönünden Bitkilerin Gruplandırılması </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Işığın Çimlenme Üzerine Etkisi </dc:title>
  <dc:creator>Windows Kullanıcısı</dc:creator>
  <cp:lastModifiedBy>Windows Kullanıcısı</cp:lastModifiedBy>
  <cp:revision>3</cp:revision>
  <dcterms:created xsi:type="dcterms:W3CDTF">2018-04-17T09:12:56Z</dcterms:created>
  <dcterms:modified xsi:type="dcterms:W3CDTF">2018-04-17T13:21:38Z</dcterms:modified>
</cp:coreProperties>
</file>