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2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2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6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78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778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A5BC2-5867-4DAA-BE82-0F8EEA81D95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95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9E44-D551-432F-9358-128D1CED5AB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276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CB33E-0B3C-4AED-B090-2B3B6857FA67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256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135B-9DE8-4808-8118-60DEB1D6DABC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123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8018-7EC8-4478-8070-48AC82470DAE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7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48542-3A72-4F2B-9977-628BF28DA676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71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0204-4EFD-48D9-A85C-E0B4114F7018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74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698F9-BA04-4363-AA88-E05903BA664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30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79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BC36-C806-447D-8F15-11CD13756D61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409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50BED-269B-4343-B4B0-ECA563F3E18A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00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E949A-BCA5-4422-B7E7-03DA0808DB93}" type="slidenum">
              <a:rPr lang="tr-TR" alt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75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6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6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9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6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F13E6-C222-4414-AD3D-B8BD4B3AEE98}" type="datetimeFigureOut">
              <a:rPr lang="en-US" smtClean="0"/>
              <a:t>12/25/2019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E2C87-C4E7-496C-8A18-E9AD7AD56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1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tr-TR" altLang="tr-TR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68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57438-588C-4F2D-A5C5-19A8134466F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324255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476672"/>
            <a:ext cx="8568952" cy="792807"/>
          </a:xfrm>
        </p:spPr>
        <p:txBody>
          <a:bodyPr/>
          <a:lstStyle/>
          <a:p>
            <a:pPr algn="ctr" eaLnBrk="1" hangingPunct="1"/>
            <a:r>
              <a:rPr lang="tr-TR" altLang="tr-TR" sz="4000" b="1" dirty="0">
                <a:solidFill>
                  <a:srgbClr val="000000"/>
                </a:solidFill>
                <a:latin typeface="Times New Roman" pitchFamily="18" charset="0"/>
              </a:rPr>
              <a:t>TARIMSAL YAPILARIN TASARIMI </a:t>
            </a:r>
            <a:endParaRPr lang="tr-TR" altLang="tr-TR" sz="4000" b="1" dirty="0" smtClean="0"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636912"/>
            <a:ext cx="8388424" cy="3168352"/>
          </a:xfrm>
        </p:spPr>
        <p:txBody>
          <a:bodyPr/>
          <a:lstStyle/>
          <a:p>
            <a:pPr algn="l" eaLnBrk="1" hangingPunct="1"/>
            <a:r>
              <a:rPr lang="tr-TR" altLang="tr-TR" b="1" dirty="0" smtClean="0">
                <a:latin typeface="Times New Roman" pitchFamily="18" charset="0"/>
              </a:rPr>
              <a:t>        10. HAFTA	   </a:t>
            </a:r>
          </a:p>
          <a:p>
            <a:pPr algn="l" eaLnBrk="1" hangingPunct="1"/>
            <a:r>
              <a:rPr lang="tr-TR" altLang="tr-TR" sz="2000" dirty="0" smtClean="0">
                <a:latin typeface="Arial" panose="020B0604020202020204" pitchFamily="34" charset="0"/>
              </a:rPr>
              <a:t>                                              TAVUK KÜMESLERİNİN TASARIMI</a:t>
            </a:r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endParaRPr lang="tr-TR" altLang="tr-TR" b="1" dirty="0">
              <a:latin typeface="Times New Roman" pitchFamily="18" charset="0"/>
            </a:endParaRPr>
          </a:p>
          <a:p>
            <a:pPr eaLnBrk="1" hangingPunct="1"/>
            <a:r>
              <a:rPr lang="tr-TR" altLang="tr-TR" b="1" dirty="0" err="1" smtClean="0">
                <a:latin typeface="Times New Roman" pitchFamily="18" charset="0"/>
              </a:rPr>
              <a:t>Prof.Dr</a:t>
            </a:r>
            <a:r>
              <a:rPr lang="tr-TR" altLang="tr-TR" b="1" dirty="0" smtClean="0">
                <a:latin typeface="Times New Roman" pitchFamily="18" charset="0"/>
              </a:rPr>
              <a:t>. Metin OLGUN</a:t>
            </a:r>
          </a:p>
          <a:p>
            <a:pPr eaLnBrk="1" hangingPunct="1"/>
            <a:r>
              <a:rPr lang="tr-TR" altLang="tr-TR" b="1" dirty="0" smtClean="0">
                <a:latin typeface="Times New Roman" pitchFamily="18" charset="0"/>
              </a:rPr>
              <a:t>Doç</a:t>
            </a:r>
            <a:r>
              <a:rPr lang="tr-TR" altLang="tr-TR" b="1" dirty="0" smtClean="0">
                <a:latin typeface="Times New Roman" pitchFamily="18" charset="0"/>
              </a:rPr>
              <a:t>. Dr. Havva Eylem POLAT</a:t>
            </a:r>
          </a:p>
          <a:p>
            <a:pPr eaLnBrk="1" hangingPunct="1"/>
            <a:endParaRPr lang="tr-TR" altLang="tr-TR" b="1" dirty="0" smtClean="0">
              <a:latin typeface="Times New Roman" pitchFamily="18" charset="0"/>
            </a:endParaRPr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39128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1555133"/>
            <a:ext cx="8208912" cy="3416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75416"/>
              </a:lnSpc>
              <a:tabLst>
                <a:tab pos="1795627" algn="l"/>
                <a:tab pos="3357727" algn="l"/>
                <a:tab pos="5275173" algn="l"/>
                <a:tab pos="6839051" algn="l"/>
                <a:tab pos="8898356" algn="l"/>
              </a:tabLst>
            </a:pPr>
            <a:r>
              <a:rPr lang="en-US" altLang="zh-CN" sz="2400" spc="-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Tavukçuluk</a:t>
            </a:r>
            <a:r>
              <a:rPr lang="tr-TR" altLang="zh-CN" sz="2400" spc="-2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işletmeleri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ıslah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işletmeleri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üretim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işletmeleri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kuluçkacı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yarka</a:t>
            </a:r>
            <a:r>
              <a:rPr lang="en-US" altLang="zh-CN" sz="2400" spc="-8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yapan</a:t>
            </a:r>
            <a:r>
              <a:rPr lang="en-US" altLang="zh-CN" sz="2400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400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4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yapan</a:t>
            </a:r>
            <a:r>
              <a:rPr lang="en-US" altLang="zh-CN" sz="24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spc="7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kasaplık</a:t>
            </a:r>
            <a:r>
              <a:rPr lang="en-US" altLang="zh-CN" sz="2400" spc="8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piliç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(broiler)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üretimi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yapan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niteliğinde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3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olabilirler</a:t>
            </a:r>
            <a:r>
              <a:rPr lang="en-US" altLang="zh-CN" sz="2400" spc="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entegre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işletmeler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400" spc="60" dirty="0" smtClean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1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bulunmaktadır</a:t>
            </a:r>
            <a:r>
              <a:rPr lang="en-US" altLang="zh-CN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tr-TR" altLang="zh-CN" sz="2400" spc="-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75416"/>
              </a:lnSpc>
              <a:tabLst>
                <a:tab pos="1795627" algn="l"/>
                <a:tab pos="3357727" algn="l"/>
                <a:tab pos="5275173" algn="l"/>
                <a:tab pos="6839051" algn="l"/>
                <a:tab pos="8898356" algn="l"/>
              </a:tabLst>
            </a:pPr>
            <a:endParaRPr lang="en-US" altLang="zh-CN" sz="2400" spc="-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just" hangingPunct="0">
              <a:lnSpc>
                <a:spcPct val="95416"/>
              </a:lnSpc>
            </a:pPr>
            <a:r>
              <a:rPr lang="en-US" altLang="zh-CN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Tavuklar</a:t>
            </a:r>
            <a:r>
              <a:rPr lang="en-US" altLang="zh-CN" sz="2400" spc="5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sıcaklık</a:t>
            </a:r>
            <a:r>
              <a:rPr lang="en-US" altLang="zh-CN" sz="2400" spc="2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en-US" altLang="zh-CN" sz="24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4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hava</a:t>
            </a:r>
            <a:r>
              <a:rPr lang="en-US" altLang="zh-CN" sz="24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değişim</a:t>
            </a:r>
            <a:r>
              <a:rPr lang="en-US" altLang="zh-CN" sz="2400" spc="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oranına</a:t>
            </a:r>
            <a:r>
              <a:rPr lang="en-US" altLang="zh-CN" sz="24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4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hassas</a:t>
            </a:r>
            <a:r>
              <a:rPr lang="en-US" altLang="zh-CN" sz="2400" spc="1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2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hayvanlardır</a:t>
            </a:r>
            <a:r>
              <a:rPr lang="en-US" altLang="zh-CN" sz="2400" spc="15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smtClean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kontrolü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havalandırma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3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sistemlerinin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4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tasarımı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önemlidir</a:t>
            </a:r>
            <a:r>
              <a:rPr lang="en-US" altLang="zh-CN" sz="2400" spc="34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yaz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sıcaklıkları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5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sert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5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kış</a:t>
            </a:r>
            <a:r>
              <a:rPr lang="en-US" altLang="zh-CN" sz="2400" spc="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4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koşulları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400" spc="3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6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tasarımında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sorun</a:t>
            </a:r>
            <a:r>
              <a:rPr lang="en-US" altLang="zh-CN" sz="2400" spc="-139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oluşturur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8719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/>
          <p:nvPr/>
        </p:nvSpPr>
        <p:spPr>
          <a:xfrm>
            <a:off x="562128" y="458960"/>
            <a:ext cx="7817107" cy="48871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hangingPunct="0">
              <a:lnSpc>
                <a:spcPct val="95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Kümeslerin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planlanmasında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farklılık</a:t>
            </a:r>
            <a:r>
              <a:rPr lang="en-US" altLang="zh-CN" sz="24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gösterir.</a:t>
            </a:r>
            <a:r>
              <a:rPr lang="en-US" altLang="zh-CN" sz="2400" spc="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Bunlar,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aşağıdaki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400" spc="-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gruplandırılabilir.</a:t>
            </a:r>
          </a:p>
          <a:p>
            <a:pPr>
              <a:lnSpc>
                <a:spcPts val="569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(Yerde</a:t>
            </a:r>
            <a:r>
              <a:rPr lang="en-US" altLang="zh-CN" sz="2400" spc="-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barındırma)</a:t>
            </a:r>
          </a:p>
          <a:p>
            <a:pPr marL="0" indent="457200">
              <a:lnSpc>
                <a:spcPct val="101250"/>
              </a:lnSpc>
              <a:spcBef>
                <a:spcPts val="37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11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Derin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yataklı</a:t>
            </a:r>
            <a:r>
              <a:rPr lang="en-US" altLang="zh-CN"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indent="457200">
              <a:lnSpc>
                <a:spcPct val="100000"/>
              </a:lnSpc>
              <a:spcBef>
                <a:spcPts val="225"/>
              </a:spcBef>
            </a:pPr>
            <a:r>
              <a:rPr lang="en-US" altLang="zh-CN" sz="2400" spc="-5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Tünekli</a:t>
            </a:r>
            <a:r>
              <a:rPr lang="en-US" altLang="zh-CN"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spc="-34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indent="457200">
              <a:lnSpc>
                <a:spcPct val="101250"/>
              </a:lnSpc>
              <a:spcBef>
                <a:spcPts val="15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359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Izgara</a:t>
            </a:r>
            <a:r>
              <a:rPr lang="en-US" altLang="zh-CN" sz="240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tabanlı</a:t>
            </a:r>
            <a:r>
              <a:rPr lang="en-US" altLang="zh-CN" sz="2400" spc="-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>
              <a:lnSpc>
                <a:spcPts val="465"/>
              </a:lnSpc>
            </a:pPr>
            <a:endParaRPr lang="en-US" dirty="0" smtClean="0"/>
          </a:p>
          <a:p>
            <a:pPr marL="0">
              <a:lnSpc>
                <a:spcPts val="2939"/>
              </a:lnSpc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69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(Kafeste</a:t>
            </a:r>
            <a:r>
              <a:rPr lang="en-US" altLang="zh-CN" sz="24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barındırma)</a:t>
            </a:r>
          </a:p>
          <a:p>
            <a:pPr marL="457200" hangingPunct="0">
              <a:lnSpc>
                <a:spcPct val="107500"/>
              </a:lnSpc>
              <a:spcBef>
                <a:spcPts val="35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30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Basamaklı</a:t>
            </a:r>
            <a:r>
              <a:rPr lang="en-US" altLang="zh-CN" sz="24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(Kaliforniya)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400" spc="-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28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40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(Batarya)</a:t>
            </a:r>
            <a:r>
              <a:rPr lang="en-US" altLang="zh-CN" sz="2400" spc="-1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4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>
              <a:lnSpc>
                <a:spcPts val="2939"/>
              </a:lnSpc>
              <a:spcBef>
                <a:spcPts val="279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en-US" altLang="zh-CN" sz="2400" spc="89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4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4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indent="457200">
              <a:lnSpc>
                <a:spcPct val="101250"/>
              </a:lnSpc>
              <a:spcBef>
                <a:spcPts val="37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10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indent="457200">
              <a:lnSpc>
                <a:spcPct val="101250"/>
              </a:lnSpc>
              <a:spcBef>
                <a:spcPts val="179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Courier New"/>
                <a:ea typeface="Courier New"/>
              </a:rPr>
              <a:t>o</a:t>
            </a:r>
            <a:r>
              <a:rPr lang="en-US" altLang="zh-CN" sz="2400" spc="-10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</p:txBody>
      </p:sp>
    </p:spTree>
    <p:extLst>
      <p:ext uri="{BB962C8B-B14F-4D97-AF65-F5344CB8AC3E}">
        <p14:creationId xmlns:p14="http://schemas.microsoft.com/office/powerpoint/2010/main" val="4095624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8"/>
          <p:cNvSpPr txBox="1"/>
          <p:nvPr/>
        </p:nvSpPr>
        <p:spPr>
          <a:xfrm>
            <a:off x="629793" y="521097"/>
            <a:ext cx="7817168" cy="5129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000" b="1" spc="-25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-20" dirty="0">
                <a:solidFill>
                  <a:srgbClr val="000000"/>
                </a:solidFill>
                <a:latin typeface="Times New Roman"/>
                <a:ea typeface="Times New Roman"/>
              </a:rPr>
              <a:t>kümesleri</a:t>
            </a:r>
          </a:p>
          <a:p>
            <a:pPr marL="0" algn="just" hangingPunct="0">
              <a:lnSpc>
                <a:spcPct val="95416"/>
              </a:lnSpc>
              <a:spcBef>
                <a:spcPts val="304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yaşantılarını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geçirirler.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Dolayısıyla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binanın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sadece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boyutu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değerlendirilir.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Binanın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düşey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boyutu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hayvanların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barındırılması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tam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değerlendirilmez.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serbest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olduklarından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hareketlerinde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herhangi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ea typeface="Times New Roman"/>
              </a:rPr>
              <a:t>kısıtlama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yapılmaz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davranış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özelliklerini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yapabilme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olanağına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sahiptirler.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birim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alanda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barındırılan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sayısı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olduğundan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başına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arazi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bina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maliyetleri</a:t>
            </a:r>
            <a:r>
              <a:rPr lang="en-US" altLang="zh-CN"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yüksektir.</a:t>
            </a:r>
          </a:p>
          <a:p>
            <a:pPr marL="0" algn="just">
              <a:lnSpc>
                <a:spcPct val="100000"/>
              </a:lnSpc>
              <a:spcBef>
                <a:spcPts val="359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Arial"/>
                <a:ea typeface="Arial"/>
              </a:rPr>
              <a:t>•</a:t>
            </a:r>
            <a:r>
              <a:rPr lang="en-US" altLang="zh-CN" sz="20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Derin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algn="just" hangingPunct="0">
              <a:lnSpc>
                <a:spcPct val="95416"/>
              </a:lnSpc>
              <a:spcBef>
                <a:spcPts val="345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sistemde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tabanına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15-25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cm</a:t>
            </a:r>
            <a:r>
              <a:rPr lang="en-US" altLang="zh-CN"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kalınlıkta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serilir.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üzerine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yerleştirilir.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hayvanlar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yaşantılarını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geçirirler.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Derin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sistemin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avantajları,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hayvanların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suluğa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kolay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ulaşım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sağlamaları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yatırımın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düşük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olmasıdır.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Dezavantajı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yüksek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kalitede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miktarda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yataklığa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gereksinim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duyulmasıdır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1454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0"/>
          <p:cNvSpPr txBox="1"/>
          <p:nvPr/>
        </p:nvSpPr>
        <p:spPr>
          <a:xfrm>
            <a:off x="542696" y="399825"/>
            <a:ext cx="7818423" cy="55830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Tünekli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algn="just" hangingPunct="0">
              <a:lnSpc>
                <a:spcPct val="729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Tünekli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kümeslerin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derin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yataklı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sistemlerden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farkı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adı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verilen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ekipmanların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bulunmasıdır.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kalan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tabanına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kalın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miktarda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yataklık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malzeme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serilir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bölümde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alır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hayvanların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zamanlarının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bölümü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kısımda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geçer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Tünekler,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yeme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gezinme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zamanları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üzerinde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tüneyip</a:t>
            </a:r>
            <a:r>
              <a:rPr lang="en-US" altLang="zh-CN" sz="2000" spc="12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dinlendikleri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ekipmanlardır.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tüneme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davranışlarını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gerçekleştirme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olanağına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olurlar.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nedenle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tüneklerin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sadece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tüneme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gereksinimlerini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karşılayacak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büyüklükte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olmaları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yeterlidir.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tünekler,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kümesin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az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ışık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alan,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kapı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pencerelerden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uzak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kısımlarına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yerleştirilmelidir.</a:t>
            </a:r>
            <a:r>
              <a:rPr lang="en-US" altLang="zh-CN" sz="2000" spc="15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uzun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kenarı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boyunca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yerleştirilmeli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kümesin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bölümü</a:t>
            </a:r>
            <a:r>
              <a:rPr lang="en-US" altLang="zh-CN" sz="2000" spc="17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gezinmelerine,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sulukların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yerleştirilmelerine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ayrılmalıdır.</a:t>
            </a:r>
          </a:p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Izgara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tabanlı</a:t>
            </a:r>
            <a:r>
              <a:rPr lang="en-US" altLang="zh-CN" sz="20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Izgara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tabanlı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kümeslerde,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günlük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işlerde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servis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yolu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dışında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kalan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alanı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ızgaralarla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kaplanmıştır.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Izgaraların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alanının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’si,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’ü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’ü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alanı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kaplaması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arzu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edilir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5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uygulaması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/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’ü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olanıdır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Izgaralar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şekillerde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düzenlenebilir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duvarlara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birleşmiş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yerleştirilebilecekleri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kümesin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ortasında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alabilirler.</a:t>
            </a:r>
          </a:p>
        </p:txBody>
      </p:sp>
    </p:spTree>
    <p:extLst>
      <p:ext uri="{BB962C8B-B14F-4D97-AF65-F5344CB8AC3E}">
        <p14:creationId xmlns:p14="http://schemas.microsoft.com/office/powerpoint/2010/main" val="3315251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/>
          <p:cNvSpPr txBox="1"/>
          <p:nvPr/>
        </p:nvSpPr>
        <p:spPr>
          <a:xfrm>
            <a:off x="446227" y="472895"/>
            <a:ext cx="7812054" cy="6232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b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spc="-5" dirty="0">
                <a:solidFill>
                  <a:srgbClr val="000000"/>
                </a:solidFill>
                <a:latin typeface="Times New Roman"/>
                <a:ea typeface="Times New Roman"/>
              </a:rPr>
              <a:t>kümesler</a:t>
            </a:r>
          </a:p>
          <a:p>
            <a:pPr marL="0" algn="just" hangingPunct="0">
              <a:lnSpc>
                <a:spcPct val="95416"/>
              </a:lnSpc>
              <a:spcBef>
                <a:spcPts val="284"/>
              </a:spcBef>
            </a:pP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kümesler,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günümüzde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ticari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tavukçuluğu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işletmelerinde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sistemdir.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kasaplık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piliç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yetiştiriciliğinde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kısmen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sistemlerin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tavukçuluğunda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kullanılmasının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nedeni,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barındırma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sistemlerine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oldukça</a:t>
            </a:r>
            <a:r>
              <a:rPr lang="en-US" altLang="zh-CN" sz="2000" spc="11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avantajlara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sahip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olmasıdır.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kümeslerin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ekipmanını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oluşturur.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tel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barındırılırlar.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yaşantılarını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geçirdiklerinden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hayvan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rahatlığını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sağlık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sağlayacak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tasarlanmalıdır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Kafesler,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basamaklı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(Kaliforniya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tipi)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(batarya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tipi)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düzenlenirler.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Basamaklı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düzenlemede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000" spc="-11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basamak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yerleştirilir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sistemde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içerisindeki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gübresi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doğrudan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doğruya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tabanında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50-70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cm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derinlikteki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kanalında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toplanır.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Gübre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buradan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mekanik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sıyırıcılarla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uzaklaştırılır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düzenlemede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ise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üst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üste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gelecek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aralarında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10-15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cm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lik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açıklık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olacak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şekilde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yerleştirilir.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düzenlemede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otomatik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2,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katlı</a:t>
            </a:r>
            <a:r>
              <a:rPr lang="en-US" altLang="zh-CN" sz="2000" spc="-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olabilirler.</a:t>
            </a:r>
          </a:p>
          <a:p>
            <a:pPr marL="0" algn="just" hangingPunct="0">
              <a:lnSpc>
                <a:spcPct val="95416"/>
              </a:lnSpc>
              <a:spcBef>
                <a:spcPts val="304"/>
              </a:spcBef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tek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sıralı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daha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sıralı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düzenlenebilirler.</a:t>
            </a:r>
            <a:r>
              <a:rPr lang="en-US" altLang="zh-CN" sz="2000" spc="1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Ancak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genellikle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sıralı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-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düzenlenirler.</a:t>
            </a:r>
          </a:p>
        </p:txBody>
      </p:sp>
    </p:spTree>
    <p:extLst>
      <p:ext uri="{BB962C8B-B14F-4D97-AF65-F5344CB8AC3E}">
        <p14:creationId xmlns:p14="http://schemas.microsoft.com/office/powerpoint/2010/main" val="215297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4"/>
          <p:cNvSpPr txBox="1"/>
          <p:nvPr/>
        </p:nvSpPr>
        <p:spPr>
          <a:xfrm>
            <a:off x="523494" y="652272"/>
            <a:ext cx="7817390" cy="55245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b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</a:p>
          <a:p>
            <a:pPr marL="0" algn="just" hangingPunct="0">
              <a:lnSpc>
                <a:spcPct val="85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tavuğu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kümeslerinin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projelenmesinde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temel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amaç,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öncelikle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rahat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edebilecekleri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normal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davranış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özelliklerini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gösterebilecekleri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yaşama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ortamının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sağlanması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olmalıdır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Yukarıda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belirtildiği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gibi,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günümüzde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tavukçuluğunda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yaygın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batarya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tipi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kümeslerin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yararlı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yönlerinin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fazla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olmasına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karşın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en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önemli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sakıncası,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tavuklara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ayrılan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kullanılabilir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alanın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kısıtlı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olması,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gezinme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hareket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etme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olanaklarının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sınırlandırılmasıdır.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durum,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normal</a:t>
            </a:r>
            <a:r>
              <a:rPr lang="en-US" altLang="zh-CN" sz="2000" spc="1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davranış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özelliklerini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tam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gösterememelerine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hareketsizlik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nedeniyle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tavuklarda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kemik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gelişiminin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zayıflığı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stres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gibi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sağlık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sorunlarının</a:t>
            </a:r>
            <a:r>
              <a:rPr lang="en-US" altLang="zh-CN" sz="2000" spc="12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ortaya</a:t>
            </a:r>
            <a:r>
              <a:rPr lang="en-US" altLang="zh-CN" sz="2000" spc="1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çıkmasına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yol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açmaktadır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geliştirilen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sistemleri;</a:t>
            </a:r>
            <a:r>
              <a:rPr lang="en-US" altLang="zh-CN" sz="2000" spc="8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b="1" i="1" spc="9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50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000" b="1" i="1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gruba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ayrılabilir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tavukları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sistemlerinin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geliştirilmesi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ilk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defa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İngiltere’de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geleneksel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tasarım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yapılan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değişikliklerle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başlamıştır.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değişiklikler,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boyutlarının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büyütülmesi,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her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kafesteki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sayısının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artırılması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kafeslere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tünek,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folluk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kum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bölmelerinin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konulması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yapılmıştır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59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513893" y="523176"/>
            <a:ext cx="7817591" cy="51768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 hangingPunct="0">
              <a:lnSpc>
                <a:spcPct val="92500"/>
              </a:lnSpc>
            </a:pP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Alternatif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sistemleri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geliştirilmesinde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amaç,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geleneksel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sistemlerine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karşı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davranışlarında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herhangi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kısıtlama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yapmadan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ekonomik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üretiminin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sağlanması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olmuştur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Birim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alanda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barındırılan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tavuk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sayısını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artırmak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tabanı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tavanı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seviyelerde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ızgaralı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döşemelerin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tüneklerin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tesisi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ile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maliyetlerinin</a:t>
            </a:r>
            <a:r>
              <a:rPr lang="en-US" altLang="zh-CN"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azaltılmasına</a:t>
            </a:r>
            <a:r>
              <a:rPr lang="en-US" altLang="zh-CN" sz="20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çalışılmıştır.</a:t>
            </a:r>
          </a:p>
          <a:p>
            <a:pPr marL="0" algn="just">
              <a:lnSpc>
                <a:spcPct val="10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Ekipmanlar</a:t>
            </a:r>
          </a:p>
          <a:p>
            <a:pPr marL="0" algn="just" hangingPunct="0">
              <a:lnSpc>
                <a:spcPct val="95833"/>
              </a:lnSpc>
            </a:pP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ekipmanlar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arasında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yemlikler,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suluklar,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folluklar,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sınıflandırma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makineleri,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kuluçka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makineleri,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makineleri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yakma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5" dirty="0">
                <a:solidFill>
                  <a:srgbClr val="000000"/>
                </a:solidFill>
                <a:latin typeface="Times New Roman"/>
                <a:ea typeface="Times New Roman"/>
              </a:rPr>
              <a:t>fırınları</a:t>
            </a:r>
            <a:r>
              <a:rPr lang="en-US" altLang="zh-CN" sz="20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5" dirty="0">
                <a:solidFill>
                  <a:srgbClr val="000000"/>
                </a:solidFill>
                <a:latin typeface="Times New Roman"/>
                <a:ea typeface="Times New Roman"/>
              </a:rPr>
              <a:t>sayılabilir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88749"/>
              </a:lnSpc>
            </a:pP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Yemlikler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çeşitli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tiplerde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olabilir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tipinin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seçiminde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tüketimlerinin</a:t>
            </a:r>
            <a:r>
              <a:rPr lang="en-US" altLang="zh-CN" sz="2000" spc="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bilinmesi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gerekir.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Bir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tavuğun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ortalama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günlük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tüketimi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130</a:t>
            </a:r>
            <a:r>
              <a:rPr lang="en-US" altLang="zh-CN" sz="2000" spc="1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civarındadır.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yemlikler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otomatik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yemlikler</a:t>
            </a:r>
            <a:r>
              <a:rPr lang="en-US" altLang="zh-CN" sz="2000" b="1" i="1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başlıca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yemlik</a:t>
            </a:r>
            <a:r>
              <a:rPr lang="en-US" altLang="zh-CN" sz="2000" spc="-1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kullanılmaktadır.</a:t>
            </a:r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çok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kullanılmaktadır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Bunlar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esas</a:t>
            </a:r>
            <a:r>
              <a:rPr lang="en-US" altLang="zh-CN" sz="20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25" dirty="0">
                <a:solidFill>
                  <a:srgbClr val="000000"/>
                </a:solidFill>
                <a:latin typeface="Times New Roman"/>
                <a:ea typeface="Times New Roman"/>
              </a:rPr>
              <a:t>basit</a:t>
            </a:r>
            <a:r>
              <a:rPr lang="en-US" altLang="zh-CN" sz="2000" b="1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25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otomatik</a:t>
            </a:r>
            <a:r>
              <a:rPr lang="en-US" altLang="zh-CN" sz="2000" b="1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b="1" i="1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grupta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toplanabilir.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Kümeslerde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kullanılan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otomatik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asma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damla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tip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dirty="0">
                <a:solidFill>
                  <a:srgbClr val="000000"/>
                </a:solidFill>
                <a:latin typeface="Times New Roman"/>
                <a:ea typeface="Times New Roman"/>
              </a:rPr>
              <a:t>suluklar</a:t>
            </a:r>
            <a:r>
              <a:rPr lang="en-US" altLang="zh-CN" sz="20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üzere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iki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tipte</a:t>
            </a:r>
            <a:r>
              <a:rPr lang="en-US" altLang="zh-CN"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olabilirler.</a:t>
            </a:r>
          </a:p>
        </p:txBody>
      </p:sp>
    </p:spTree>
    <p:extLst>
      <p:ext uri="{BB962C8B-B14F-4D97-AF65-F5344CB8AC3E}">
        <p14:creationId xmlns:p14="http://schemas.microsoft.com/office/powerpoint/2010/main" val="120885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8"/>
          <p:cNvSpPr txBox="1"/>
          <p:nvPr/>
        </p:nvSpPr>
        <p:spPr>
          <a:xfrm>
            <a:off x="417195" y="692696"/>
            <a:ext cx="7817590" cy="51398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algn="just" hangingPunct="0">
              <a:lnSpc>
                <a:spcPct val="95416"/>
              </a:lnSpc>
            </a:pP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Folluklar,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tavukların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5" dirty="0">
                <a:solidFill>
                  <a:srgbClr val="000000"/>
                </a:solidFill>
                <a:latin typeface="Times New Roman"/>
                <a:ea typeface="Times New Roman"/>
              </a:rPr>
              <a:t>kümes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içerisinde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50" dirty="0">
                <a:solidFill>
                  <a:srgbClr val="000000"/>
                </a:solidFill>
                <a:latin typeface="Times New Roman"/>
                <a:ea typeface="Times New Roman"/>
              </a:rPr>
              <a:t>yumurtlama</a:t>
            </a:r>
            <a:r>
              <a:rPr lang="en-US" altLang="zh-CN"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yerleri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olup,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yer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sistemlerinde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kullanılırlar.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Folluklarda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yumurtalar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elle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veya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mekanik</a:t>
            </a:r>
            <a:r>
              <a:rPr lang="en-US" altLang="zh-CN" sz="2000" spc="6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olarak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toplanabilir.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Yerleştirilecek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folluk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sayısı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büyüklüğü,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tavuk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sayısına,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verimine</a:t>
            </a:r>
            <a:r>
              <a:rPr lang="en-US" altLang="zh-CN" sz="2000" spc="1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folluk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tipine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4" dirty="0">
                <a:solidFill>
                  <a:srgbClr val="000000"/>
                </a:solidFill>
                <a:latin typeface="Times New Roman"/>
                <a:ea typeface="Times New Roman"/>
              </a:rPr>
              <a:t>değişir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69" dirty="0">
                <a:solidFill>
                  <a:srgbClr val="000000"/>
                </a:solidFill>
                <a:latin typeface="Times New Roman"/>
                <a:ea typeface="Times New Roman"/>
              </a:rPr>
              <a:t>Folluklar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64" dirty="0">
                <a:solidFill>
                  <a:srgbClr val="000000"/>
                </a:solidFill>
                <a:latin typeface="Times New Roman"/>
                <a:ea typeface="Times New Roman"/>
              </a:rPr>
              <a:t>bireysel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75" dirty="0">
                <a:solidFill>
                  <a:srgbClr val="000000"/>
                </a:solidFill>
                <a:latin typeface="Times New Roman"/>
                <a:ea typeface="Times New Roman"/>
              </a:rPr>
              <a:t>folluk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ya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ea typeface="Times New Roman"/>
              </a:rPr>
              <a:t>da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grup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b="1" i="1" spc="69" dirty="0">
                <a:solidFill>
                  <a:srgbClr val="000000"/>
                </a:solidFill>
                <a:latin typeface="Times New Roman"/>
                <a:ea typeface="Times New Roman"/>
              </a:rPr>
              <a:t>folluğu</a:t>
            </a:r>
            <a:r>
              <a:rPr lang="en-US" altLang="zh-CN" sz="2000" b="1" i="1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ea typeface="Times New Roman"/>
              </a:rPr>
              <a:t>şeklinde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5" dirty="0">
                <a:solidFill>
                  <a:srgbClr val="000000"/>
                </a:solidFill>
                <a:latin typeface="Times New Roman"/>
                <a:ea typeface="Times New Roman"/>
              </a:rPr>
              <a:t>olabilir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0" algn="just" hangingPunct="0">
              <a:lnSpc>
                <a:spcPct val="95416"/>
              </a:lnSpc>
              <a:spcBef>
                <a:spcPts val="300"/>
              </a:spcBef>
            </a:pP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Tavuklardan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elde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edilen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yumurtalar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34" dirty="0">
                <a:solidFill>
                  <a:srgbClr val="000000"/>
                </a:solidFill>
                <a:latin typeface="Times New Roman"/>
                <a:ea typeface="Times New Roman"/>
              </a:rPr>
              <a:t>ırka,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yemleme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durumuna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mevsimlere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40" dirty="0">
                <a:solidFill>
                  <a:srgbClr val="000000"/>
                </a:solidFill>
                <a:latin typeface="Times New Roman"/>
                <a:ea typeface="Times New Roman"/>
              </a:rPr>
              <a:t>göre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farklı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büyüklük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ağırlıklarda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olabilir.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Yumurtaların</a:t>
            </a:r>
            <a:r>
              <a:rPr lang="en-US" altLang="zh-CN" sz="2000" spc="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pazarlanmasında</a:t>
            </a:r>
            <a:r>
              <a:rPr lang="en-US" altLang="zh-CN" sz="2000" spc="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yumurtaların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sınıflandırılması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önem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taşır.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amaçla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</a:t>
            </a:r>
            <a:r>
              <a:rPr lang="en-US" altLang="zh-CN" sz="2000" spc="11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sınıflandırma</a:t>
            </a:r>
            <a:r>
              <a:rPr lang="en-US" altLang="zh-CN" sz="2000" spc="104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spc="-10" dirty="0">
                <a:solidFill>
                  <a:srgbClr val="000000"/>
                </a:solidFill>
                <a:latin typeface="Times New Roman"/>
                <a:ea typeface="Times New Roman"/>
              </a:rPr>
              <a:t>geliştirilmiştir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algn="just">
              <a:lnSpc>
                <a:spcPts val="469"/>
              </a:lnSpc>
            </a:pPr>
            <a:endParaRPr lang="en-US" sz="2000" dirty="0" smtClean="0"/>
          </a:p>
          <a:p>
            <a:pPr marL="0" algn="just" hangingPunct="0">
              <a:lnSpc>
                <a:spcPct val="95416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Kuluçka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makineleri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yapay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yoldan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civciv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çıkarmak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amacıyla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Bu</a:t>
            </a:r>
            <a:r>
              <a:rPr lang="en-US" altLang="zh-CN"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kuluçka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sıcaklık,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nem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temiz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havayı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temin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eder.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Ayrıca</a:t>
            </a:r>
            <a:r>
              <a:rPr lang="en-US" altLang="zh-CN" sz="2000" spc="1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yumurtaların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belirli</a:t>
            </a:r>
            <a:r>
              <a:rPr lang="en-US" altLang="zh-CN"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zaman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aralıklarında</a:t>
            </a:r>
            <a:r>
              <a:rPr lang="en-US" altLang="zh-CN"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çevrilmesini</a:t>
            </a:r>
            <a:r>
              <a:rPr lang="en-US" altLang="zh-CN" sz="20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sağlar.</a:t>
            </a:r>
          </a:p>
          <a:p>
            <a:pPr algn="just">
              <a:lnSpc>
                <a:spcPts val="444"/>
              </a:lnSpc>
            </a:pPr>
            <a:endParaRPr lang="en-US" sz="2000" dirty="0" smtClean="0"/>
          </a:p>
          <a:p>
            <a:pPr marL="0" algn="just" hangingPunct="0">
              <a:lnSpc>
                <a:spcPct val="95833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Kuluçkadan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çıkan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civcivler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kurutulduktan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sonra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makinelerine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alınır.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Ana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makinelerinin</a:t>
            </a:r>
            <a:r>
              <a:rPr lang="en-US" altLang="zh-CN" sz="2000" spc="145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kullanılmasının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amacı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civcivler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gerekli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iklimsel</a:t>
            </a:r>
            <a:r>
              <a:rPr lang="en-US" altLang="zh-CN" sz="2000" spc="150" dirty="0">
                <a:solidFill>
                  <a:srgbClr val="000000"/>
                </a:solidFill>
                <a:latin typeface="Times New Roman"/>
                <a:cs typeface="Times New Roman"/>
              </a:rPr>
              <a:t> 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çevre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koşullarının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özellikle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de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uygun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sıcaklığın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sağlanmasıdır.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Böylece</a:t>
            </a:r>
            <a:r>
              <a:rPr lang="en-US" altLang="zh-CN" sz="2000" spc="25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civcivlerin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çevreye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alışıncaya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kadar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büyümelerine</a:t>
            </a:r>
            <a:r>
              <a:rPr lang="en-US" altLang="zh-CN"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olanak</a:t>
            </a:r>
            <a:r>
              <a:rPr lang="en-US" altLang="zh-CN" sz="20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Times New Roman"/>
                <a:ea typeface="Times New Roman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410223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iligran">
  <a:themeElements>
    <a:clrScheme name="Filigr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1097</Words>
  <Application>Microsoft Office PowerPoint</Application>
  <PresentationFormat>Ekran Gösterisi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1" baseType="lpstr">
      <vt:lpstr>Ofis Teması</vt:lpstr>
      <vt:lpstr>Filigran</vt:lpstr>
      <vt:lpstr>TARIMSAL YAPILARIN TASARIMI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TARIMSAL YAPILARIN TASARIMI </dc:title>
  <dc:creator>fenbil</dc:creator>
  <cp:lastModifiedBy>fenbil</cp:lastModifiedBy>
  <cp:revision>1</cp:revision>
  <dcterms:created xsi:type="dcterms:W3CDTF">2019-12-25T09:46:25Z</dcterms:created>
  <dcterms:modified xsi:type="dcterms:W3CDTF">2019-12-25T09:53:02Z</dcterms:modified>
</cp:coreProperties>
</file>