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13E6-C222-4414-AD3D-B8BD4B3AEE98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E2C87-C4E7-496C-8A18-E9AD7AD56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121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13E6-C222-4414-AD3D-B8BD4B3AEE98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E2C87-C4E7-496C-8A18-E9AD7AD56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427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13E6-C222-4414-AD3D-B8BD4B3AEE98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E2C87-C4E7-496C-8A18-E9AD7AD56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4767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658938" y="1600200"/>
            <a:ext cx="6837362" cy="3200400"/>
            <a:chOff x="1045" y="1008"/>
            <a:chExt cx="4307" cy="2016"/>
          </a:xfrm>
        </p:grpSpPr>
        <p:sp>
          <p:nvSpPr>
            <p:cNvPr id="5" name="Oval 3"/>
            <p:cNvSpPr>
              <a:spLocks noChangeArrowheads="1"/>
            </p:cNvSpPr>
            <p:nvPr/>
          </p:nvSpPr>
          <p:spPr bwMode="hidden">
            <a:xfrm flipH="1">
              <a:off x="4392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6" name="Oval 4"/>
            <p:cNvSpPr>
              <a:spLocks noChangeArrowheads="1"/>
            </p:cNvSpPr>
            <p:nvPr/>
          </p:nvSpPr>
          <p:spPr bwMode="hidden">
            <a:xfrm flipH="1">
              <a:off x="3264" y="1008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7" name="Oval 5"/>
            <p:cNvSpPr>
              <a:spLocks noChangeArrowheads="1"/>
            </p:cNvSpPr>
            <p:nvPr/>
          </p:nvSpPr>
          <p:spPr bwMode="hidden">
            <a:xfrm flipH="1">
              <a:off x="2136" y="1008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8" name="Oval 6"/>
            <p:cNvSpPr>
              <a:spLocks noChangeArrowheads="1"/>
            </p:cNvSpPr>
            <p:nvPr/>
          </p:nvSpPr>
          <p:spPr bwMode="hidden">
            <a:xfrm flipH="1">
              <a:off x="2136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hidden">
            <a:xfrm flipH="1">
              <a:off x="1045" y="2064"/>
              <a:ext cx="960" cy="9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" name="Oval 8"/>
            <p:cNvSpPr>
              <a:spLocks noChangeArrowheads="1"/>
            </p:cNvSpPr>
            <p:nvPr/>
          </p:nvSpPr>
          <p:spPr bwMode="hidden">
            <a:xfrm flipH="1">
              <a:off x="4392" y="2064"/>
              <a:ext cx="960" cy="96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7783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685800" y="1219200"/>
            <a:ext cx="7772400" cy="1933575"/>
          </a:xfrm>
        </p:spPr>
        <p:txBody>
          <a:bodyPr anchor="b"/>
          <a:lstStyle>
            <a:lvl1pPr algn="r">
              <a:defRPr sz="4400"/>
            </a:lvl1pPr>
          </a:lstStyle>
          <a:p>
            <a:pPr lvl="0"/>
            <a:r>
              <a:rPr lang="tr-TR" altLang="tr-TR" noProof="0" smtClean="0"/>
              <a:t>Asıl başlık stili için tıklatın</a:t>
            </a:r>
          </a:p>
        </p:txBody>
      </p:sp>
      <p:sp>
        <p:nvSpPr>
          <p:cNvPr id="7783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2057400" y="3505200"/>
            <a:ext cx="6400800" cy="17526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tr-TR" altLang="tr-TR" noProof="0" smtClean="0"/>
              <a:t>Asıl alt başlık stilini düzenlemek için tıklatın</a:t>
            </a:r>
          </a:p>
        </p:txBody>
      </p:sp>
      <p:sp>
        <p:nvSpPr>
          <p:cNvPr id="11" name="Rectangle 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2" name="Rectangle 1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3" name="Rectangle 1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45A5BC2-5867-4DAA-BE82-0F8EEA81D951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995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AD9E44-D551-432F-9358-128D1CED5AB1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2760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5CB33E-0B3C-4AED-B090-2B3B6857FA67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2569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44135B-9DE8-4808-8118-60DEB1D6DABC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1230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9E8018-7EC8-4478-8070-48AC82470DAE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976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48542-3A72-4F2B-9977-628BF28DA676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6712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E0204-4EFD-48D9-A85C-E0B4114F7018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9744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698F9-BA04-4363-AA88-E05903BA664A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306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13E6-C222-4414-AD3D-B8BD4B3AEE98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E2C87-C4E7-496C-8A18-E9AD7AD56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8798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5BC36-C806-447D-8F15-11CD13756D61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4091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B50BED-269B-4343-B4B0-ECA563F3E18A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7008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62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62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AE949A-BCA5-4422-B7E7-03DA0808DB93}" type="slidenum">
              <a:rPr lang="tr-TR" altLang="tr-TR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756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13E6-C222-4414-AD3D-B8BD4B3AEE98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E2C87-C4E7-496C-8A18-E9AD7AD56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865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13E6-C222-4414-AD3D-B8BD4B3AEE98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E2C87-C4E7-496C-8A18-E9AD7AD56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637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13E6-C222-4414-AD3D-B8BD4B3AEE98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E2C87-C4E7-496C-8A18-E9AD7AD56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463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13E6-C222-4414-AD3D-B8BD4B3AEE98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E2C87-C4E7-496C-8A18-E9AD7AD56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364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13E6-C222-4414-AD3D-B8BD4B3AEE98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E2C87-C4E7-496C-8A18-E9AD7AD56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1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13E6-C222-4414-AD3D-B8BD4B3AEE98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E2C87-C4E7-496C-8A18-E9AD7AD56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394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F13E6-C222-4414-AD3D-B8BD4B3AEE98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E2C87-C4E7-496C-8A18-E9AD7AD56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967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9F13E6-C222-4414-AD3D-B8BD4B3AEE98}" type="datetimeFigureOut">
              <a:rPr lang="en-US" smtClean="0"/>
              <a:t>12/25/2019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E2C87-C4E7-496C-8A18-E9AD7AD562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315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071563" y="304800"/>
            <a:ext cx="7615237" cy="1106488"/>
            <a:chOff x="675" y="192"/>
            <a:chExt cx="4797" cy="697"/>
          </a:xfrm>
        </p:grpSpPr>
        <p:sp>
          <p:nvSpPr>
            <p:cNvPr id="1032" name="Oval 3"/>
            <p:cNvSpPr>
              <a:spLocks noChangeArrowheads="1"/>
            </p:cNvSpPr>
            <p:nvPr/>
          </p:nvSpPr>
          <p:spPr bwMode="hidden">
            <a:xfrm flipH="1">
              <a:off x="3067" y="192"/>
              <a:ext cx="696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3" name="Oval 4"/>
            <p:cNvSpPr>
              <a:spLocks noChangeArrowheads="1"/>
            </p:cNvSpPr>
            <p:nvPr/>
          </p:nvSpPr>
          <p:spPr bwMode="hidden">
            <a:xfrm flipH="1">
              <a:off x="4777" y="192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4" name="Oval 5"/>
            <p:cNvSpPr>
              <a:spLocks noChangeArrowheads="1"/>
            </p:cNvSpPr>
            <p:nvPr/>
          </p:nvSpPr>
          <p:spPr bwMode="hidden">
            <a:xfrm flipH="1">
              <a:off x="675" y="193"/>
              <a:ext cx="695" cy="6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>
                  <a:solidFill>
                    <a:schemeClr val="accent2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5" name="Oval 6"/>
            <p:cNvSpPr>
              <a:spLocks noChangeArrowheads="1"/>
            </p:cNvSpPr>
            <p:nvPr/>
          </p:nvSpPr>
          <p:spPr bwMode="hidden">
            <a:xfrm flipH="1">
              <a:off x="3984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E0E0F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1036" name="Oval 7"/>
            <p:cNvSpPr>
              <a:spLocks noChangeArrowheads="1"/>
            </p:cNvSpPr>
            <p:nvPr/>
          </p:nvSpPr>
          <p:spPr bwMode="hidden">
            <a:xfrm flipH="1">
              <a:off x="1486" y="192"/>
              <a:ext cx="695" cy="696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tr-TR" altLang="tr-TR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7680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681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681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4957438-588C-4F2D-A5C5-19A8134466F2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1031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3242555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¡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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5536" y="476672"/>
            <a:ext cx="8568952" cy="792807"/>
          </a:xfrm>
        </p:spPr>
        <p:txBody>
          <a:bodyPr/>
          <a:lstStyle/>
          <a:p>
            <a:pPr algn="ctr" eaLnBrk="1" hangingPunct="1"/>
            <a:r>
              <a:rPr lang="tr-TR" altLang="tr-TR" sz="4000" b="1" dirty="0">
                <a:solidFill>
                  <a:srgbClr val="000000"/>
                </a:solidFill>
                <a:latin typeface="Times New Roman" pitchFamily="18" charset="0"/>
              </a:rPr>
              <a:t>TARIMSAL YAPILARIN TASARIMI </a:t>
            </a:r>
            <a:endParaRPr lang="tr-TR" altLang="tr-TR" sz="4000" b="1" dirty="0" smtClean="0">
              <a:latin typeface="Times New Roman" pitchFamily="18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552" y="2636912"/>
            <a:ext cx="8388424" cy="3168352"/>
          </a:xfrm>
        </p:spPr>
        <p:txBody>
          <a:bodyPr/>
          <a:lstStyle/>
          <a:p>
            <a:pPr algn="l" eaLnBrk="1" hangingPunct="1"/>
            <a:r>
              <a:rPr lang="tr-TR" altLang="tr-TR" b="1" dirty="0" smtClean="0">
                <a:latin typeface="Times New Roman" pitchFamily="18" charset="0"/>
              </a:rPr>
              <a:t>        10. HAFTA	   </a:t>
            </a:r>
          </a:p>
          <a:p>
            <a:pPr algn="l" eaLnBrk="1" hangingPunct="1"/>
            <a:r>
              <a:rPr lang="tr-TR" altLang="tr-TR" sz="2000" dirty="0" smtClean="0">
                <a:latin typeface="Arial" panose="020B0604020202020204" pitchFamily="34" charset="0"/>
              </a:rPr>
              <a:t>                                              TAVUK KÜMESLERİNİN TASARIMI</a:t>
            </a:r>
            <a:endParaRPr lang="tr-TR" altLang="tr-TR" b="1" dirty="0" smtClean="0">
              <a:latin typeface="Times New Roman" pitchFamily="18" charset="0"/>
            </a:endParaRPr>
          </a:p>
          <a:p>
            <a:pPr eaLnBrk="1" hangingPunct="1"/>
            <a:endParaRPr lang="tr-TR" altLang="tr-TR" b="1" dirty="0" smtClean="0">
              <a:latin typeface="Times New Roman" pitchFamily="18" charset="0"/>
            </a:endParaRPr>
          </a:p>
          <a:p>
            <a:pPr eaLnBrk="1" hangingPunct="1"/>
            <a:endParaRPr lang="tr-TR" altLang="tr-TR" b="1" dirty="0">
              <a:latin typeface="Times New Roman" pitchFamily="18" charset="0"/>
            </a:endParaRPr>
          </a:p>
          <a:p>
            <a:pPr eaLnBrk="1" hangingPunct="1"/>
            <a:r>
              <a:rPr lang="tr-TR" altLang="tr-TR" b="1" dirty="0" err="1" smtClean="0">
                <a:latin typeface="Times New Roman" pitchFamily="18" charset="0"/>
              </a:rPr>
              <a:t>Prof.Dr</a:t>
            </a:r>
            <a:r>
              <a:rPr lang="tr-TR" altLang="tr-TR" b="1" dirty="0" smtClean="0">
                <a:latin typeface="Times New Roman" pitchFamily="18" charset="0"/>
              </a:rPr>
              <a:t>. Metin OLGUN</a:t>
            </a:r>
          </a:p>
          <a:p>
            <a:pPr eaLnBrk="1" hangingPunct="1"/>
            <a:r>
              <a:rPr lang="tr-TR" altLang="tr-TR" b="1" dirty="0" smtClean="0">
                <a:latin typeface="Times New Roman" pitchFamily="18" charset="0"/>
              </a:rPr>
              <a:t>Doç</a:t>
            </a:r>
            <a:r>
              <a:rPr lang="tr-TR" altLang="tr-TR" b="1" dirty="0" smtClean="0">
                <a:latin typeface="Times New Roman" pitchFamily="18" charset="0"/>
              </a:rPr>
              <a:t>. Dr. Havva Eylem POLAT</a:t>
            </a:r>
          </a:p>
          <a:p>
            <a:pPr eaLnBrk="1" hangingPunct="1"/>
            <a:endParaRPr lang="tr-TR" altLang="tr-TR" b="1" dirty="0" smtClean="0">
              <a:latin typeface="Times New Roman" pitchFamily="18" charset="0"/>
            </a:endParaRPr>
          </a:p>
          <a:p>
            <a:pPr eaLnBrk="1" hangingPunct="1"/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391287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67544" y="1555133"/>
            <a:ext cx="8208912" cy="34163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>
              <a:lnSpc>
                <a:spcPct val="75416"/>
              </a:lnSpc>
              <a:tabLst>
                <a:tab pos="1795627" algn="l"/>
                <a:tab pos="3357727" algn="l"/>
                <a:tab pos="5275173" algn="l"/>
                <a:tab pos="6839051" algn="l"/>
                <a:tab pos="8898356" algn="l"/>
              </a:tabLst>
            </a:pPr>
            <a:r>
              <a:rPr lang="en-US" altLang="zh-CN" sz="2400" spc="-2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Tavukçuluk</a:t>
            </a:r>
            <a:r>
              <a:rPr lang="tr-TR" altLang="zh-CN" sz="2400" spc="-25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işletmeleri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ıslah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işletmeleri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üretim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işletmeleri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kuluçkacı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işletmeler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yarka</a:t>
            </a:r>
            <a:r>
              <a:rPr lang="en-US" altLang="zh-CN" sz="2400" spc="-8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üretimi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yapan</a:t>
            </a:r>
            <a:r>
              <a:rPr lang="en-US" altLang="zh-CN" sz="2400" spc="7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işletmeler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8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yumurta</a:t>
            </a:r>
            <a:r>
              <a:rPr lang="en-US" altLang="zh-CN" sz="2400" spc="7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üretimi</a:t>
            </a:r>
            <a:r>
              <a:rPr lang="en-US" altLang="zh-CN" sz="2400" spc="8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yapan</a:t>
            </a:r>
            <a:r>
              <a:rPr lang="en-US" altLang="zh-CN" sz="2400" spc="8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işletmeler</a:t>
            </a:r>
            <a:r>
              <a:rPr lang="en-US" altLang="zh-CN" sz="2400" spc="7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8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kasaplık</a:t>
            </a:r>
            <a:r>
              <a:rPr lang="en-US" altLang="zh-CN" sz="2400" spc="8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piliç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(broiler)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üretimi</a:t>
            </a:r>
            <a:r>
              <a:rPr lang="en-US" altLang="zh-CN" sz="2400" spc="2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5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yapan</a:t>
            </a:r>
            <a:r>
              <a:rPr lang="en-US" altLang="zh-CN" sz="2400" spc="2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işletmeler</a:t>
            </a:r>
            <a:r>
              <a:rPr lang="en-US" altLang="zh-CN" sz="2400" spc="2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3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niteliğinde</a:t>
            </a:r>
            <a:r>
              <a:rPr lang="en-US" altLang="zh-CN" sz="2400" spc="2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3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olabilirler</a:t>
            </a:r>
            <a:r>
              <a:rPr lang="en-US" altLang="zh-CN" sz="2400" spc="75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2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Ayrıca</a:t>
            </a:r>
            <a:r>
              <a:rPr lang="en-US" altLang="zh-CN" sz="2400" spc="2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entegre</a:t>
            </a:r>
            <a:r>
              <a:rPr lang="en-US" altLang="zh-CN" sz="2400" spc="2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4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işletmeler</a:t>
            </a:r>
            <a:r>
              <a:rPr lang="en-US" altLang="zh-CN" sz="2400" spc="2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400" spc="60" dirty="0" smtClean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1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bulunmaktadır</a:t>
            </a:r>
            <a:r>
              <a:rPr lang="en-US" altLang="zh-CN" sz="2400" spc="-5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tr-TR" altLang="zh-CN" sz="2400" spc="-5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>
              <a:lnSpc>
                <a:spcPct val="75416"/>
              </a:lnSpc>
              <a:tabLst>
                <a:tab pos="1795627" algn="l"/>
                <a:tab pos="3357727" algn="l"/>
                <a:tab pos="5275173" algn="l"/>
                <a:tab pos="6839051" algn="l"/>
                <a:tab pos="8898356" algn="l"/>
              </a:tabLst>
            </a:pPr>
            <a:endParaRPr lang="en-US" altLang="zh-CN" sz="2400" spc="-5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just" hangingPunct="0">
              <a:lnSpc>
                <a:spcPct val="95416"/>
              </a:lnSpc>
            </a:pPr>
            <a:r>
              <a:rPr lang="en-US" altLang="zh-CN" sz="2400" spc="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Tavuklar</a:t>
            </a:r>
            <a:r>
              <a:rPr lang="en-US" altLang="zh-CN" sz="2400" spc="5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1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sıcaklık</a:t>
            </a:r>
            <a:r>
              <a:rPr lang="en-US" altLang="zh-CN" sz="2400" spc="2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  <a:r>
              <a:rPr lang="en-US" altLang="zh-CN" sz="2400" spc="1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ışık</a:t>
            </a:r>
            <a:r>
              <a:rPr lang="en-US" altLang="zh-CN" sz="2400" spc="1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1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hava</a:t>
            </a:r>
            <a:r>
              <a:rPr lang="en-US" altLang="zh-CN" sz="2400" spc="1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değişim</a:t>
            </a:r>
            <a:r>
              <a:rPr lang="en-US" altLang="zh-CN" sz="2400" spc="1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oranına</a:t>
            </a:r>
            <a:r>
              <a:rPr lang="en-US" altLang="zh-CN" sz="2400" spc="1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karşı</a:t>
            </a:r>
            <a:r>
              <a:rPr lang="en-US" altLang="zh-CN" sz="2400" spc="1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oldukça</a:t>
            </a:r>
            <a:r>
              <a:rPr lang="en-US" altLang="zh-CN" sz="2400" spc="1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hassas</a:t>
            </a:r>
            <a:r>
              <a:rPr lang="en-US" altLang="zh-CN" sz="2400" spc="1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2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hayvanlardır</a:t>
            </a:r>
            <a:r>
              <a:rPr lang="en-US" altLang="zh-CN" sz="2400" spc="15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 smtClean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400" spc="2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nedenle</a:t>
            </a:r>
            <a:r>
              <a:rPr lang="en-US" altLang="zh-CN" sz="2400" spc="3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kümeslerde</a:t>
            </a:r>
            <a:r>
              <a:rPr lang="en-US" altLang="zh-CN" sz="2400" spc="2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çevre</a:t>
            </a:r>
            <a:r>
              <a:rPr lang="en-US" altLang="zh-CN" sz="2400" spc="3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koşullarının</a:t>
            </a:r>
            <a:r>
              <a:rPr lang="en-US" altLang="zh-CN" sz="2400" spc="3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kontrolü</a:t>
            </a:r>
            <a:r>
              <a:rPr lang="en-US" altLang="zh-CN" sz="2400" spc="2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400" spc="3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havalandırma</a:t>
            </a:r>
            <a:r>
              <a:rPr lang="en-US" altLang="zh-CN" sz="2400" spc="3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3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sistemlerinin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4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tasarımı</a:t>
            </a:r>
            <a:r>
              <a:rPr lang="en-US" altLang="zh-CN" sz="2400" spc="2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400" spc="3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önemlidir</a:t>
            </a:r>
            <a:r>
              <a:rPr lang="en-US" altLang="zh-CN" sz="2400" spc="34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400" spc="3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Yüksek</a:t>
            </a:r>
            <a:r>
              <a:rPr lang="en-US" altLang="zh-CN" sz="2400" spc="3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yaz</a:t>
            </a:r>
            <a:r>
              <a:rPr lang="en-US" altLang="zh-CN" sz="2400" spc="2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sıcaklıkları</a:t>
            </a:r>
            <a:r>
              <a:rPr lang="en-US" altLang="zh-CN" sz="2400" spc="3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5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kadar</a:t>
            </a:r>
            <a:r>
              <a:rPr lang="en-US" altLang="zh-CN" sz="2400" spc="3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sert</a:t>
            </a:r>
            <a:r>
              <a:rPr lang="en-US" altLang="zh-CN" sz="2400" spc="3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5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kış</a:t>
            </a:r>
            <a:r>
              <a:rPr lang="en-US" altLang="zh-CN" sz="2400" spc="2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4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koşulları</a:t>
            </a:r>
            <a:r>
              <a:rPr lang="en-US" altLang="zh-CN" sz="2400" spc="3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75" dirty="0" smtClean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400" spc="3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6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kümes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tasarımında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sorun</a:t>
            </a:r>
            <a:r>
              <a:rPr lang="en-US" altLang="zh-CN" sz="2400" spc="-139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oluşturur</a:t>
            </a:r>
            <a:r>
              <a:rPr lang="en-US" altLang="zh-CN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en-US" altLang="zh-CN" sz="2400" dirty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8719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562128" y="458960"/>
            <a:ext cx="7817107" cy="48871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hangingPunct="0">
              <a:lnSpc>
                <a:spcPct val="95416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Kümeslerin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planlanmasında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oldukça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farklılık</a:t>
            </a:r>
            <a:r>
              <a:rPr lang="en-US" altLang="zh-CN" sz="2400" spc="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gösterir.</a:t>
            </a:r>
            <a:r>
              <a:rPr lang="en-US" altLang="zh-CN" sz="2400" spc="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Bunlar,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aşağıdaki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400" spc="-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gruplandırılabilir.</a:t>
            </a:r>
          </a:p>
          <a:p>
            <a:pPr>
              <a:lnSpc>
                <a:spcPts val="569"/>
              </a:lnSpc>
            </a:pPr>
            <a:endParaRPr lang="en-US" dirty="0" smtClean="0"/>
          </a:p>
          <a:p>
            <a:pPr marL="0">
              <a:lnSpc>
                <a:spcPts val="2939"/>
              </a:lnSpc>
            </a:pPr>
            <a:r>
              <a:rPr lang="en-US" altLang="zh-CN" sz="2400" dirty="0">
                <a:solidFill>
                  <a:srgbClr val="000000"/>
                </a:solidFill>
                <a:latin typeface="Symbol"/>
                <a:ea typeface="Symbol"/>
              </a:rPr>
              <a:t></a:t>
            </a:r>
            <a:r>
              <a:rPr lang="en-US" altLang="zh-CN" sz="2400" dirty="0">
                <a:solidFill>
                  <a:srgbClr val="000000"/>
                </a:solidFill>
                <a:latin typeface="Symbol"/>
                <a:cs typeface="Symbo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kümesleri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(Yerde</a:t>
            </a:r>
            <a:r>
              <a:rPr lang="en-US" altLang="zh-CN" sz="2400" spc="-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barındırma)</a:t>
            </a:r>
          </a:p>
          <a:p>
            <a:pPr marL="0" indent="457200">
              <a:lnSpc>
                <a:spcPct val="101250"/>
              </a:lnSpc>
              <a:spcBef>
                <a:spcPts val="370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Courier New"/>
                <a:ea typeface="Courier New"/>
              </a:rPr>
              <a:t>o</a:t>
            </a:r>
            <a:r>
              <a:rPr lang="en-US" altLang="zh-CN" sz="2400" spc="-114" dirty="0">
                <a:solidFill>
                  <a:srgbClr val="000000"/>
                </a:solidFill>
                <a:latin typeface="Courier New"/>
                <a:cs typeface="Courier New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Derin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yataklı</a:t>
            </a:r>
            <a:r>
              <a:rPr lang="en-US" altLang="zh-CN" sz="2400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kümesler</a:t>
            </a:r>
          </a:p>
          <a:p>
            <a:pPr marL="0" indent="457200">
              <a:lnSpc>
                <a:spcPct val="100000"/>
              </a:lnSpc>
              <a:spcBef>
                <a:spcPts val="225"/>
              </a:spcBef>
            </a:pPr>
            <a:r>
              <a:rPr lang="en-US" altLang="zh-CN" sz="2400" spc="-50" dirty="0">
                <a:solidFill>
                  <a:srgbClr val="000000"/>
                </a:solidFill>
                <a:latin typeface="Courier New"/>
                <a:ea typeface="Courier New"/>
              </a:rPr>
              <a:t>o</a:t>
            </a:r>
            <a:r>
              <a:rPr lang="en-US" altLang="zh-CN" sz="2400" spc="-50" dirty="0">
                <a:solidFill>
                  <a:srgbClr val="000000"/>
                </a:solidFill>
                <a:latin typeface="Courier New"/>
                <a:cs typeface="Courier New"/>
              </a:rPr>
              <a:t> 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ea typeface="Times New Roman"/>
              </a:rPr>
              <a:t>Tünekli</a:t>
            </a:r>
            <a:r>
              <a:rPr lang="en-US" altLang="zh-CN"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spc="-34" dirty="0">
                <a:solidFill>
                  <a:srgbClr val="000000"/>
                </a:solidFill>
                <a:latin typeface="Times New Roman"/>
                <a:ea typeface="Times New Roman"/>
              </a:rPr>
              <a:t>kümesler</a:t>
            </a:r>
          </a:p>
          <a:p>
            <a:pPr marL="0" indent="457200">
              <a:lnSpc>
                <a:spcPct val="101250"/>
              </a:lnSpc>
              <a:spcBef>
                <a:spcPts val="154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Courier New"/>
                <a:ea typeface="Courier New"/>
              </a:rPr>
              <a:t>o</a:t>
            </a:r>
            <a:r>
              <a:rPr lang="en-US" altLang="zh-CN" sz="2400" spc="-359" dirty="0">
                <a:solidFill>
                  <a:srgbClr val="000000"/>
                </a:solidFill>
                <a:latin typeface="Courier New"/>
                <a:cs typeface="Courier New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Izgara</a:t>
            </a:r>
            <a:r>
              <a:rPr lang="en-US" altLang="zh-CN" sz="2400" spc="-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tabanlı</a:t>
            </a:r>
            <a:r>
              <a:rPr lang="en-US" altLang="zh-CN" sz="2400" spc="-15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kümesler</a:t>
            </a:r>
          </a:p>
          <a:p>
            <a:pPr>
              <a:lnSpc>
                <a:spcPts val="465"/>
              </a:lnSpc>
            </a:pPr>
            <a:endParaRPr lang="en-US" dirty="0" smtClean="0"/>
          </a:p>
          <a:p>
            <a:pPr marL="0">
              <a:lnSpc>
                <a:spcPts val="2939"/>
              </a:lnSpc>
            </a:pPr>
            <a:r>
              <a:rPr lang="en-US" altLang="zh-CN" sz="2400" dirty="0">
                <a:solidFill>
                  <a:srgbClr val="000000"/>
                </a:solidFill>
                <a:latin typeface="Symbol"/>
                <a:ea typeface="Symbol"/>
              </a:rPr>
              <a:t></a:t>
            </a:r>
            <a:r>
              <a:rPr lang="en-US" altLang="zh-CN" sz="2400" spc="69" dirty="0">
                <a:solidFill>
                  <a:srgbClr val="000000"/>
                </a:solidFill>
                <a:latin typeface="Symbol"/>
                <a:cs typeface="Symbo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Kafesli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kümesler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(Kafeste</a:t>
            </a:r>
            <a:r>
              <a:rPr lang="en-US" altLang="zh-CN" sz="24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barındırma)</a:t>
            </a:r>
          </a:p>
          <a:p>
            <a:pPr marL="457200" hangingPunct="0">
              <a:lnSpc>
                <a:spcPct val="107500"/>
              </a:lnSpc>
              <a:spcBef>
                <a:spcPts val="354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Courier New"/>
                <a:ea typeface="Courier New"/>
              </a:rPr>
              <a:t>o</a:t>
            </a:r>
            <a:r>
              <a:rPr lang="en-US" altLang="zh-CN" sz="2400" spc="-304" dirty="0">
                <a:solidFill>
                  <a:srgbClr val="000000"/>
                </a:solidFill>
                <a:latin typeface="Courier New"/>
                <a:cs typeface="Courier New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Basamaklı</a:t>
            </a:r>
            <a:r>
              <a:rPr lang="en-US" altLang="zh-CN" sz="2400" spc="-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(Kaliforniya)</a:t>
            </a:r>
            <a:r>
              <a:rPr lang="en-US" altLang="zh-CN" sz="2400" spc="-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kafes</a:t>
            </a:r>
            <a:r>
              <a:rPr lang="en-US" altLang="zh-CN" sz="2400" spc="-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t/>
            </a:r>
            <a:br/>
            <a:r>
              <a:rPr lang="en-US" altLang="zh-CN" sz="2400" dirty="0">
                <a:solidFill>
                  <a:srgbClr val="000000"/>
                </a:solidFill>
                <a:latin typeface="Courier New"/>
                <a:ea typeface="Courier New"/>
              </a:rPr>
              <a:t>o</a:t>
            </a:r>
            <a:r>
              <a:rPr lang="en-US" altLang="zh-CN" sz="2400" spc="-284" dirty="0">
                <a:solidFill>
                  <a:srgbClr val="000000"/>
                </a:solidFill>
                <a:latin typeface="Courier New"/>
                <a:cs typeface="Courier New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Katlı</a:t>
            </a:r>
            <a:r>
              <a:rPr lang="en-US" altLang="zh-CN" sz="2400" spc="-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(Batarya)</a:t>
            </a:r>
            <a:r>
              <a:rPr lang="en-US" altLang="zh-CN" sz="2400" spc="-1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kafes</a:t>
            </a:r>
            <a:r>
              <a:rPr lang="en-US" altLang="zh-CN" sz="2400" spc="-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</a:p>
          <a:p>
            <a:pPr marL="0">
              <a:lnSpc>
                <a:spcPts val="2939"/>
              </a:lnSpc>
              <a:spcBef>
                <a:spcPts val="279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Symbol"/>
                <a:ea typeface="Symbol"/>
              </a:rPr>
              <a:t></a:t>
            </a:r>
            <a:r>
              <a:rPr lang="en-US" altLang="zh-CN" sz="2400" spc="89" dirty="0">
                <a:solidFill>
                  <a:srgbClr val="000000"/>
                </a:solidFill>
                <a:latin typeface="Symbol"/>
                <a:cs typeface="Symbol"/>
              </a:rPr>
              <a:t> 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Alternatif</a:t>
            </a:r>
            <a:r>
              <a:rPr lang="en-US" altLang="zh-CN" sz="24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kümes</a:t>
            </a:r>
            <a:r>
              <a:rPr lang="en-US" altLang="zh-CN" sz="24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</a:p>
          <a:p>
            <a:pPr marL="0" indent="457200">
              <a:lnSpc>
                <a:spcPct val="101250"/>
              </a:lnSpc>
              <a:spcBef>
                <a:spcPts val="370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Courier New"/>
                <a:ea typeface="Courier New"/>
              </a:rPr>
              <a:t>o</a:t>
            </a:r>
            <a:r>
              <a:rPr lang="en-US" altLang="zh-CN" sz="2400" spc="-104" dirty="0">
                <a:solidFill>
                  <a:srgbClr val="000000"/>
                </a:solidFill>
                <a:latin typeface="Courier New"/>
                <a:cs typeface="Courier New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Alternatif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</a:p>
          <a:p>
            <a:pPr marL="0" indent="457200">
              <a:lnSpc>
                <a:spcPct val="101250"/>
              </a:lnSpc>
              <a:spcBef>
                <a:spcPts val="179"/>
              </a:spcBef>
            </a:pPr>
            <a:r>
              <a:rPr lang="en-US" altLang="zh-CN" sz="2400" dirty="0">
                <a:solidFill>
                  <a:srgbClr val="000000"/>
                </a:solidFill>
                <a:latin typeface="Courier New"/>
                <a:ea typeface="Courier New"/>
              </a:rPr>
              <a:t>o</a:t>
            </a:r>
            <a:r>
              <a:rPr lang="en-US" altLang="zh-CN" sz="2400" spc="-104" dirty="0">
                <a:solidFill>
                  <a:srgbClr val="000000"/>
                </a:solidFill>
                <a:latin typeface="Courier New"/>
                <a:cs typeface="Courier New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Alternatif</a:t>
            </a:r>
            <a:r>
              <a:rPr lang="en-US" altLang="zh-CN" sz="2400" spc="-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kafes</a:t>
            </a:r>
            <a:r>
              <a:rPr lang="en-US" altLang="zh-CN" sz="24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</a:p>
        </p:txBody>
      </p:sp>
    </p:spTree>
    <p:extLst>
      <p:ext uri="{BB962C8B-B14F-4D97-AF65-F5344CB8AC3E}">
        <p14:creationId xmlns:p14="http://schemas.microsoft.com/office/powerpoint/2010/main" val="4095624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/>
          <p:nvPr/>
        </p:nvSpPr>
        <p:spPr>
          <a:xfrm>
            <a:off x="629793" y="521097"/>
            <a:ext cx="7817168" cy="51296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algn="just">
              <a:lnSpc>
                <a:spcPct val="100000"/>
              </a:lnSpc>
            </a:pPr>
            <a:r>
              <a:rPr lang="en-US" altLang="zh-CN" sz="2000" b="1" spc="-25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000" b="1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-20" dirty="0">
                <a:solidFill>
                  <a:srgbClr val="000000"/>
                </a:solidFill>
                <a:latin typeface="Times New Roman"/>
                <a:ea typeface="Times New Roman"/>
              </a:rPr>
              <a:t>kümesleri</a:t>
            </a:r>
          </a:p>
          <a:p>
            <a:pPr marL="0" algn="just" hangingPunct="0">
              <a:lnSpc>
                <a:spcPct val="95416"/>
              </a:lnSpc>
              <a:spcBef>
                <a:spcPts val="304"/>
              </a:spcBef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sistemlerinde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hayvanlar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yaşantılarını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tabanı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geçirirler.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Dolayısıyla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kümeslerde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binanın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sadece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taban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boyutu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değerlendirilir.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Binanın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düşey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boyutu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hayvanların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barındırılması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amacıyla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tam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değerlendirilmez.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ea typeface="Times New Roman"/>
              </a:rPr>
              <a:t>sistemlerinde</a:t>
            </a:r>
            <a:r>
              <a:rPr lang="en-US" altLang="zh-CN" sz="20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ea typeface="Times New Roman"/>
              </a:rPr>
              <a:t>hayvanlar</a:t>
            </a:r>
            <a:r>
              <a:rPr lang="en-US" altLang="zh-CN" sz="20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ea typeface="Times New Roman"/>
              </a:rPr>
              <a:t>serbest</a:t>
            </a:r>
            <a:r>
              <a:rPr lang="en-US" altLang="zh-CN" sz="20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ea typeface="Times New Roman"/>
              </a:rPr>
              <a:t>olduklarından</a:t>
            </a:r>
            <a:r>
              <a:rPr lang="en-US" altLang="zh-CN" sz="20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ea typeface="Times New Roman"/>
              </a:rPr>
              <a:t>hareketlerinde</a:t>
            </a:r>
            <a:r>
              <a:rPr lang="en-US" altLang="zh-CN" sz="20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ea typeface="Times New Roman"/>
              </a:rPr>
              <a:t>herhangi</a:t>
            </a:r>
            <a:r>
              <a:rPr lang="en-US" altLang="zh-CN" sz="20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ea typeface="Times New Roman"/>
              </a:rPr>
              <a:t>kısıtlama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yapılmaz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nedenle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sistemlerinde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hayvanlar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tüm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davranış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özelliklerini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yapabilme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olanağına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sahiptirler.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Ancak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sistemlerde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birim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alanda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barındırılan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hayvan</a:t>
            </a:r>
            <a:r>
              <a:rPr lang="en-US" altLang="zh-CN" sz="20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sayısı</a:t>
            </a:r>
            <a:r>
              <a:rPr lang="en-US" altLang="zh-CN" sz="20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az</a:t>
            </a:r>
            <a:r>
              <a:rPr lang="en-US" altLang="zh-CN" sz="20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olduğundan</a:t>
            </a:r>
            <a:r>
              <a:rPr lang="en-US" altLang="zh-CN" sz="20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hayvan</a:t>
            </a:r>
            <a:r>
              <a:rPr lang="en-US" altLang="zh-CN" sz="20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başına</a:t>
            </a:r>
            <a:r>
              <a:rPr lang="en-US" altLang="zh-CN" sz="20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arazi</a:t>
            </a:r>
            <a:r>
              <a:rPr lang="en-US" altLang="zh-CN" sz="20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bina</a:t>
            </a:r>
            <a:r>
              <a:rPr lang="en-US" altLang="zh-CN" sz="20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maliyetleri</a:t>
            </a:r>
            <a:r>
              <a:rPr lang="en-US" altLang="zh-CN" sz="2000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yüksektir.</a:t>
            </a:r>
          </a:p>
          <a:p>
            <a:pPr marL="0" algn="just">
              <a:lnSpc>
                <a:spcPct val="100000"/>
              </a:lnSpc>
              <a:spcBef>
                <a:spcPts val="359"/>
              </a:spcBef>
            </a:pPr>
            <a:r>
              <a:rPr lang="en-US" altLang="zh-CN" sz="2000" dirty="0">
                <a:solidFill>
                  <a:srgbClr val="000000"/>
                </a:solidFill>
                <a:latin typeface="Arial"/>
                <a:ea typeface="Arial"/>
              </a:rPr>
              <a:t>•</a:t>
            </a:r>
            <a:r>
              <a:rPr lang="en-US" altLang="zh-CN" sz="2000" spc="94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Derin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yataklı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kümesler</a:t>
            </a:r>
          </a:p>
          <a:p>
            <a:pPr marL="0" algn="just" hangingPunct="0">
              <a:lnSpc>
                <a:spcPct val="95416"/>
              </a:lnSpc>
              <a:spcBef>
                <a:spcPts val="345"/>
              </a:spcBef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-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sistemde</a:t>
            </a:r>
            <a:r>
              <a:rPr lang="en-US" altLang="zh-CN" sz="20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</a:t>
            </a:r>
            <a:r>
              <a:rPr lang="en-US" altLang="zh-CN" sz="20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tabanına</a:t>
            </a:r>
            <a:r>
              <a:rPr lang="en-US" altLang="zh-CN" sz="20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15-25</a:t>
            </a:r>
            <a:r>
              <a:rPr lang="en-US" altLang="zh-CN" sz="20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cm</a:t>
            </a:r>
            <a:r>
              <a:rPr lang="en-US" altLang="zh-CN" sz="2000" spc="-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kalınlıkta</a:t>
            </a:r>
            <a:r>
              <a:rPr lang="en-US" altLang="zh-CN" sz="20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yataklık</a:t>
            </a:r>
            <a:r>
              <a:rPr lang="en-US" altLang="zh-CN" sz="20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malzeme</a:t>
            </a:r>
            <a:r>
              <a:rPr lang="en-US" altLang="zh-CN" sz="20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serilir.</a:t>
            </a:r>
            <a:r>
              <a:rPr lang="en-US" altLang="zh-CN" sz="20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Yemlik</a:t>
            </a:r>
            <a:r>
              <a:rPr lang="en-US" altLang="zh-CN" sz="20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suluklar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yataklık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malzeme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üzerine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yerleştirilir.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Böylece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hayvanlar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yaşantılarını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tabanı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geçirirler.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Derin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yataklı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sistemin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avantajları,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hayvanların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ea typeface="Times New Roman"/>
              </a:rPr>
              <a:t>yemlik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suluğa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kolay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ulaşım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sağlamaları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yatırımın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düşük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olmasıdır.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Dezavantajı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yüksek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kalitede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miktarda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yataklığa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gereksinim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-10" dirty="0">
                <a:solidFill>
                  <a:srgbClr val="000000"/>
                </a:solidFill>
                <a:latin typeface="Times New Roman"/>
                <a:ea typeface="Times New Roman"/>
              </a:rPr>
              <a:t>duyulmasıdır</a:t>
            </a:r>
            <a:r>
              <a:rPr lang="en-US" altLang="zh-CN" sz="2000" spc="-2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1454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0"/>
          <p:cNvSpPr txBox="1"/>
          <p:nvPr/>
        </p:nvSpPr>
        <p:spPr>
          <a:xfrm>
            <a:off x="542696" y="399825"/>
            <a:ext cx="7818423" cy="55830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algn="just">
              <a:lnSpc>
                <a:spcPct val="100000"/>
              </a:lnSpc>
            </a:pPr>
            <a:r>
              <a:rPr lang="en-US" altLang="zh-CN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Tünekli</a:t>
            </a:r>
            <a:r>
              <a:rPr lang="en-US" altLang="zh-CN" sz="20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kümesler</a:t>
            </a:r>
          </a:p>
          <a:p>
            <a:pPr marL="0" algn="just" hangingPunct="0">
              <a:lnSpc>
                <a:spcPct val="72916"/>
              </a:lnSpc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Tünekli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kümeslerin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derin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yataklı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sistemlerden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tek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farkı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tünek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adı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verilen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ekipmanların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bulunmasıdır.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Tüneklerin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dışında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kalan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tabanına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kalın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miktarda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yataklık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malzeme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serilir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Yemlik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suluklar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bölümde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alır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Böylece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hayvanların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zamanlarının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bölümü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kısımda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geçer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Tünekler,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tavukların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yem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yeme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gezinme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zamanları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dışında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üzerinde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tüneyip</a:t>
            </a:r>
            <a:r>
              <a:rPr lang="en-US" altLang="zh-CN" sz="2000" spc="12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dinlendikleri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ekipmanlardır.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Böylece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tavuklar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tüneme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davranışlarını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gerçekleştirme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olanağına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sahip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olurlar.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nedenle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tüneklerin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sadece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tavukların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tüneme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gereksinimlerini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karşılayacak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büyüklükte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olmaları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yeterlidir.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kümeslerde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tünekler,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kümesin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az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ışık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alan,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kapı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pencerelerden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uzak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kısımlarına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yerleştirilmelidir.</a:t>
            </a:r>
            <a:r>
              <a:rPr lang="en-US" altLang="zh-CN" sz="2000" spc="15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Tünekler,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kümesin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uzun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kenarı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boyunca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yerleştirilmeli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kümesin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geri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kalan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bölümü</a:t>
            </a:r>
            <a:r>
              <a:rPr lang="en-US" altLang="zh-CN" sz="2000" spc="17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tavukların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gezinmelerine,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yemlik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sulukların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yerleştirilmelerine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-10" dirty="0">
                <a:solidFill>
                  <a:srgbClr val="000000"/>
                </a:solidFill>
                <a:latin typeface="Times New Roman"/>
                <a:ea typeface="Times New Roman"/>
              </a:rPr>
              <a:t>ayrılmalıdır.</a:t>
            </a:r>
          </a:p>
          <a:p>
            <a:pPr marL="0" algn="just">
              <a:lnSpc>
                <a:spcPct val="100000"/>
              </a:lnSpc>
            </a:pPr>
            <a:r>
              <a:rPr lang="en-US" altLang="zh-CN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Izgara</a:t>
            </a:r>
            <a:r>
              <a:rPr lang="en-US" altLang="zh-CN" sz="20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tabanlı</a:t>
            </a:r>
            <a:r>
              <a:rPr lang="en-US" altLang="zh-CN" sz="20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kümesler</a:t>
            </a:r>
          </a:p>
          <a:p>
            <a:pPr marL="0" algn="just" hangingPunct="0">
              <a:lnSpc>
                <a:spcPct val="95416"/>
              </a:lnSpc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Izgara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tabanlı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kümeslerde,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günlük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işlerde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servis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yolu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dışında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kalan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taban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alanı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ızgaralarla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kaplanmıştır.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Izgaraların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taban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alanının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1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/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’si,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/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4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ea typeface="Times New Roman"/>
              </a:rPr>
              <a:t>’ü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ya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/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ea typeface="Times New Roman"/>
              </a:rPr>
              <a:t>’ü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ea typeface="Times New Roman"/>
              </a:rPr>
              <a:t>kadar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alanı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kaplaması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ea typeface="Times New Roman"/>
              </a:rPr>
              <a:t>arzu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edilir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ea typeface="Times New Roman"/>
              </a:rPr>
              <a:t>Ancak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5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yaygın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uygulaması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/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’ü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kadar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olanıdır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Izgaralar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ea typeface="Times New Roman"/>
              </a:rPr>
              <a:t>kümes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içerisinde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farklı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şekillerde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düzenlenebilir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Yan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duvarlara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birleşmiş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yerleştirilebilecekleri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kümesin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ortasında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000" spc="-1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alabilirler.</a:t>
            </a:r>
          </a:p>
        </p:txBody>
      </p:sp>
    </p:spTree>
    <p:extLst>
      <p:ext uri="{BB962C8B-B14F-4D97-AF65-F5344CB8AC3E}">
        <p14:creationId xmlns:p14="http://schemas.microsoft.com/office/powerpoint/2010/main" val="3315251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2"/>
          <p:cNvSpPr txBox="1"/>
          <p:nvPr/>
        </p:nvSpPr>
        <p:spPr>
          <a:xfrm>
            <a:off x="446227" y="472895"/>
            <a:ext cx="7812054" cy="62324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algn="just">
              <a:lnSpc>
                <a:spcPct val="100000"/>
              </a:lnSpc>
            </a:pPr>
            <a:r>
              <a:rPr lang="en-US" altLang="zh-CN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Kafesli</a:t>
            </a:r>
            <a:r>
              <a:rPr lang="en-US" altLang="zh-CN" sz="2000" b="1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spc="-5" dirty="0">
                <a:solidFill>
                  <a:srgbClr val="000000"/>
                </a:solidFill>
                <a:latin typeface="Times New Roman"/>
                <a:ea typeface="Times New Roman"/>
              </a:rPr>
              <a:t>kümesler</a:t>
            </a:r>
          </a:p>
          <a:p>
            <a:pPr marL="0" algn="just" hangingPunct="0">
              <a:lnSpc>
                <a:spcPct val="95416"/>
              </a:lnSpc>
              <a:spcBef>
                <a:spcPts val="284"/>
              </a:spcBef>
            </a:pP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Kafesli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kümesler,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günümüzde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ticari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yumurta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tavukçuluğu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işletmelerinde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yaygın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sistemdir.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Ancak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kasaplık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piliç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yetiştiriciliğinde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kısmen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kullanılmaktadır.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Kafesli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sistemlerin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yumurta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tavukçuluğunda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yaygın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kullanılmasının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nedeni,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sistemin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yerde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barındırma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sistemlerine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oldukça</a:t>
            </a:r>
            <a:r>
              <a:rPr lang="en-US" altLang="zh-CN" sz="2000" spc="11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büyük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avantajlara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sahip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olmasıdır.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Kafesli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kümeslerin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ana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ekipmanını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kafesler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oluşturur.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Tavuklar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tel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kafesler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içerisinde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barındırılırlar.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Tavuklar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tüm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yaşantılarını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kafesler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içerisinde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geçirdiklerinden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kafesler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hayvan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rahatlığını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sağlık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koşullarını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sağlayacak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şekilde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-10" dirty="0">
                <a:solidFill>
                  <a:srgbClr val="000000"/>
                </a:solidFill>
                <a:latin typeface="Times New Roman"/>
                <a:ea typeface="Times New Roman"/>
              </a:rPr>
              <a:t>tasarlanmalıdır</a:t>
            </a:r>
            <a:r>
              <a:rPr lang="en-US" altLang="zh-CN" sz="2000" spc="-1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 algn="just" hangingPunct="0">
              <a:lnSpc>
                <a:spcPct val="95416"/>
              </a:lnSpc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Kafesler,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esas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basamaklı</a:t>
            </a:r>
            <a:r>
              <a:rPr lang="en-US" altLang="zh-CN" sz="2000" b="1" i="1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000" b="1" i="1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(Kaliforniya</a:t>
            </a:r>
            <a:r>
              <a:rPr lang="en-US" altLang="zh-CN" sz="2000" b="1" i="1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tipi)</a:t>
            </a:r>
            <a:r>
              <a:rPr lang="en-US" altLang="zh-CN" sz="2000" b="1" i="1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katlı</a:t>
            </a:r>
            <a:r>
              <a:rPr lang="en-US" altLang="zh-CN" sz="2000" b="1" i="1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000" b="1" i="1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(batarya</a:t>
            </a:r>
            <a:r>
              <a:rPr lang="en-US" altLang="zh-CN" sz="2000" b="1" i="1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tipi)</a:t>
            </a:r>
            <a:r>
              <a:rPr lang="en-US" altLang="zh-CN" sz="2000" b="1" i="1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olmak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üzere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şekilde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düzenlenirler.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Basamaklı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düzenlemede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kafesler,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katlı</a:t>
            </a:r>
            <a:r>
              <a:rPr lang="en-US" altLang="zh-CN" sz="2000" spc="-11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basamak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şeklinde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ea typeface="Times New Roman"/>
              </a:rPr>
              <a:t>yerleştirilir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sistemde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kafes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ea typeface="Times New Roman"/>
              </a:rPr>
              <a:t>içerisindeki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tavukların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gübresi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doğrudan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doğruya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tabanında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yapılan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50-70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cm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derinlikteki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gübre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kanalında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toplanır.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Gübre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buradan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mekanik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sıyırıcılarla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uzaklaştırılır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Katlı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düzenlemede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ise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kafesler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üst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üste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gelecek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aralarında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10-15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cm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lik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açıklık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olacak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şekilde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yerleştirilir.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düzenlemede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kafesler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tam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otomatik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olup,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2,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4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katlı</a:t>
            </a:r>
            <a:r>
              <a:rPr lang="en-US" altLang="zh-CN" sz="2000" spc="-1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olabilirler.</a:t>
            </a:r>
          </a:p>
          <a:p>
            <a:pPr marL="0" algn="just" hangingPunct="0">
              <a:lnSpc>
                <a:spcPct val="95416"/>
              </a:lnSpc>
              <a:spcBef>
                <a:spcPts val="304"/>
              </a:spcBef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Kafesler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içerisinde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tek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sıralı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daha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fazla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sıralı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düzenlenebilirler.</a:t>
            </a:r>
            <a:r>
              <a:rPr lang="en-US" altLang="zh-CN" sz="2000" spc="16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Ancak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genellikle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2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3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sıralı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-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düzenlenirler.</a:t>
            </a:r>
          </a:p>
        </p:txBody>
      </p:sp>
    </p:spTree>
    <p:extLst>
      <p:ext uri="{BB962C8B-B14F-4D97-AF65-F5344CB8AC3E}">
        <p14:creationId xmlns:p14="http://schemas.microsoft.com/office/powerpoint/2010/main" val="2152975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4"/>
          <p:cNvSpPr txBox="1"/>
          <p:nvPr/>
        </p:nvSpPr>
        <p:spPr>
          <a:xfrm>
            <a:off x="523494" y="652272"/>
            <a:ext cx="7817390" cy="55245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algn="just">
              <a:lnSpc>
                <a:spcPct val="100000"/>
              </a:lnSpc>
            </a:pPr>
            <a:r>
              <a:rPr lang="en-US" altLang="zh-CN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Alternatif</a:t>
            </a:r>
            <a:r>
              <a:rPr lang="en-US" altLang="zh-CN" sz="20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kümes</a:t>
            </a:r>
            <a:r>
              <a:rPr lang="en-US" altLang="zh-CN" sz="2000" b="1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</a:p>
          <a:p>
            <a:pPr marL="0" algn="just" hangingPunct="0">
              <a:lnSpc>
                <a:spcPct val="85000"/>
              </a:lnSpc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Yumurta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tavuğu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kümeslerinin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projelenmesinde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temel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amaç,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öncelikle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tavuklara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rahat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edebilecekleri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normal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davranış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özelliklerini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gösterebilecekleri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yaşama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ortamının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sağlanması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olmalıdır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Yukarıda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belirtildiği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gibi,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günümüzde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yumurta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tavukçuluğunda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yaygın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batarya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tipi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kafesli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kümeslerin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yararlı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yönlerinin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fazla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olmasına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karşın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en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önemli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sakıncası,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tavuklara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ayrılan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kullanılabilir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alanın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kısıtlı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olması,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böylece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tavukların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gezinme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hareket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etme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olanaklarının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sınırlandırılmasıdır.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durum,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tavukların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normal</a:t>
            </a:r>
            <a:r>
              <a:rPr lang="en-US" altLang="zh-CN" sz="2000" spc="16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davranış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özelliklerini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tam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gösterememelerine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hareketsizlik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nedeniyle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tavuklarda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kemik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gelişiminin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zayıflığı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stres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gibi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çeşitli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sağlık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sorunlarının</a:t>
            </a:r>
            <a:r>
              <a:rPr lang="en-US" altLang="zh-CN" sz="2000" spc="12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ortaya</a:t>
            </a:r>
            <a:r>
              <a:rPr lang="en-US" altLang="zh-CN" sz="2000" spc="1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çıkmasına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-10" dirty="0">
                <a:solidFill>
                  <a:srgbClr val="000000"/>
                </a:solidFill>
                <a:latin typeface="Times New Roman"/>
                <a:ea typeface="Times New Roman"/>
              </a:rPr>
              <a:t>yol</a:t>
            </a:r>
            <a:r>
              <a:rPr lang="en-US" altLang="zh-CN" sz="20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-10" dirty="0">
                <a:solidFill>
                  <a:srgbClr val="000000"/>
                </a:solidFill>
                <a:latin typeface="Times New Roman"/>
                <a:ea typeface="Times New Roman"/>
              </a:rPr>
              <a:t>açmaktadır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 algn="just" hangingPunct="0">
              <a:lnSpc>
                <a:spcPct val="95416"/>
              </a:lnSpc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Yumurta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tavukları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geliştirilen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alternatif</a:t>
            </a:r>
            <a:r>
              <a:rPr lang="en-US" altLang="zh-CN" sz="2000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sistemleri;</a:t>
            </a:r>
            <a:r>
              <a:rPr lang="en-US" altLang="zh-CN" sz="2000" spc="8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alternatif</a:t>
            </a:r>
            <a:r>
              <a:rPr lang="en-US" altLang="zh-CN" sz="2000" b="1" i="1" spc="94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kafes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spc="44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  <a:r>
              <a:rPr lang="en-US" altLang="zh-CN" sz="2000" b="1" i="1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spc="44" dirty="0">
                <a:solidFill>
                  <a:srgbClr val="000000"/>
                </a:solidFill>
                <a:latin typeface="Times New Roman"/>
                <a:ea typeface="Times New Roman"/>
              </a:rPr>
              <a:t>alternatif</a:t>
            </a:r>
            <a:r>
              <a:rPr lang="en-US" altLang="zh-CN" sz="2000" b="1" i="1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spc="64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000" b="1" i="1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spc="50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  <a:r>
              <a:rPr lang="en-US" altLang="zh-CN" sz="2000" b="1" i="1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olmak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üzere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gruba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ayrılabilir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Yumurta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tavukları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alternatif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kafes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sistemlerinin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geliştirilmesi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ilk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defa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İngiltere’de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geleneksel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kafeslerin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tasarım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şeklinde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yapılan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değişikliklerle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başlamıştır.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değişiklikler,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kafes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boyutlarının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büyütülmesi,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her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kafesteki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tavuk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sayısının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artırılması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kafeslere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tünek,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folluk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kum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bölmelerinin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konulması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şeklinde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-10" dirty="0">
                <a:solidFill>
                  <a:srgbClr val="000000"/>
                </a:solidFill>
                <a:latin typeface="Times New Roman"/>
                <a:ea typeface="Times New Roman"/>
              </a:rPr>
              <a:t>yapılmıştır</a:t>
            </a:r>
            <a:r>
              <a:rPr lang="en-US" altLang="zh-CN" sz="2000" spc="-2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6596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6"/>
          <p:cNvSpPr txBox="1"/>
          <p:nvPr/>
        </p:nvSpPr>
        <p:spPr>
          <a:xfrm>
            <a:off x="513893" y="523176"/>
            <a:ext cx="7817591" cy="5176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algn="just" hangingPunct="0">
              <a:lnSpc>
                <a:spcPct val="92500"/>
              </a:lnSpc>
            </a:pP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Alternatif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sistemleri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geliştirilmesinde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amaç,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geleneksel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sistemlerine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karşı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tavukların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davranışlarında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herhangi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kısıtlama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yapmadan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ekonomik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yumurta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üretiminin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sağlanması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olmuştur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Birim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alanda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barındırılan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tavuk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sayısını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artırmak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kümes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tabanı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tavanı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arasında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farklı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seviyelerde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ızgaralı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döşemelerin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tüneklerin</a:t>
            </a:r>
            <a:r>
              <a:rPr lang="en-US" altLang="zh-CN" sz="2000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tesisi</a:t>
            </a:r>
            <a:r>
              <a:rPr lang="en-US" altLang="zh-CN" sz="2000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ile</a:t>
            </a:r>
            <a:r>
              <a:rPr lang="en-US" altLang="zh-CN" sz="2000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</a:t>
            </a:r>
            <a:r>
              <a:rPr lang="en-US" altLang="zh-CN" sz="2000" spc="-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maliyetlerinin</a:t>
            </a:r>
            <a:r>
              <a:rPr lang="en-US" altLang="zh-CN" sz="2000" spc="-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azaltılmasına</a:t>
            </a:r>
            <a:r>
              <a:rPr lang="en-US" altLang="zh-CN" sz="2000" spc="-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çalışılmıştır.</a:t>
            </a:r>
          </a:p>
          <a:p>
            <a:pPr marL="0" algn="just">
              <a:lnSpc>
                <a:spcPct val="100000"/>
              </a:lnSpc>
            </a:pPr>
            <a:r>
              <a:rPr lang="en-US" altLang="zh-CN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Kümeslerde</a:t>
            </a:r>
            <a:r>
              <a:rPr lang="en-US" altLang="zh-CN" sz="2000" b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000" b="1" spc="-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Ekipmanlar</a:t>
            </a:r>
          </a:p>
          <a:p>
            <a:pPr marL="0" algn="just" hangingPunct="0">
              <a:lnSpc>
                <a:spcPct val="95833"/>
              </a:lnSpc>
            </a:pP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Kümeslerde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başlıca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ekipmanlar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arasında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ea typeface="Times New Roman"/>
              </a:rPr>
              <a:t>;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yemlikler,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suluklar,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folluklar,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yumurta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sınıflandırma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makineleri,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kuluçka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makineleri,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ea typeface="Times New Roman"/>
              </a:rPr>
              <a:t>ana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makineleri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ea typeface="Times New Roman"/>
              </a:rPr>
              <a:t>yakma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-5" dirty="0">
                <a:solidFill>
                  <a:srgbClr val="000000"/>
                </a:solidFill>
                <a:latin typeface="Times New Roman"/>
                <a:ea typeface="Times New Roman"/>
              </a:rPr>
              <a:t>fırınları</a:t>
            </a:r>
            <a:r>
              <a:rPr lang="en-US" altLang="zh-CN" sz="20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-5" dirty="0">
                <a:solidFill>
                  <a:srgbClr val="000000"/>
                </a:solidFill>
                <a:latin typeface="Times New Roman"/>
                <a:ea typeface="Times New Roman"/>
              </a:rPr>
              <a:t>sayılabilir</a:t>
            </a:r>
            <a:r>
              <a:rPr lang="en-US" altLang="zh-CN" sz="2000" spc="-1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 algn="just" hangingPunct="0">
              <a:lnSpc>
                <a:spcPct val="88749"/>
              </a:lnSpc>
            </a:pP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Yemlikler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çeşitli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tiplerde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ea typeface="Times New Roman"/>
              </a:rPr>
              <a:t>olabilir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yemlik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tipinin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seçiminde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tavukların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yem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tüketimlerinin</a:t>
            </a:r>
            <a:r>
              <a:rPr lang="en-US" altLang="zh-CN" sz="2000" spc="1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bilinmesi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gerekir.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Bir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tavuğun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ortalama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günlük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yem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tüketimi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130</a:t>
            </a:r>
            <a:r>
              <a:rPr lang="en-US" altLang="zh-CN" sz="2000" spc="17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civarındadır.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Kümeslerde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basit</a:t>
            </a:r>
            <a:r>
              <a:rPr lang="en-US" altLang="zh-CN" sz="2000" b="1" i="1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yemlikler</a:t>
            </a:r>
            <a:r>
              <a:rPr lang="en-US" altLang="zh-CN" sz="2000" b="1" i="1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otomatik</a:t>
            </a:r>
            <a:r>
              <a:rPr lang="en-US" altLang="zh-CN" sz="2000" b="1" i="1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yemlikler</a:t>
            </a:r>
            <a:r>
              <a:rPr lang="en-US" altLang="zh-CN" sz="2000" b="1" i="1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olmak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üzere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başlıca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yemlik</a:t>
            </a:r>
            <a:r>
              <a:rPr lang="en-US" altLang="zh-CN" sz="2000" spc="-1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kullanılmaktadır.</a:t>
            </a:r>
          </a:p>
          <a:p>
            <a:pPr marL="0" algn="just" hangingPunct="0">
              <a:lnSpc>
                <a:spcPct val="95416"/>
              </a:lnSpc>
            </a:pPr>
            <a:r>
              <a:rPr lang="en-US" altLang="zh-CN" sz="2000" spc="25" dirty="0">
                <a:solidFill>
                  <a:srgbClr val="000000"/>
                </a:solidFill>
                <a:latin typeface="Times New Roman"/>
                <a:ea typeface="Times New Roman"/>
              </a:rPr>
              <a:t>Kümeslerde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çok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ea typeface="Times New Roman"/>
              </a:rPr>
              <a:t>farklı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ea typeface="Times New Roman"/>
              </a:rPr>
              <a:t>suluklar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ea typeface="Times New Roman"/>
              </a:rPr>
              <a:t>kullanılmaktadır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ea typeface="Times New Roman"/>
              </a:rPr>
              <a:t>Bunlar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ea typeface="Times New Roman"/>
              </a:rPr>
              <a:t>esas</a:t>
            </a:r>
            <a:r>
              <a:rPr lang="en-US" altLang="zh-CN" sz="2000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spc="25" dirty="0">
                <a:solidFill>
                  <a:srgbClr val="000000"/>
                </a:solidFill>
                <a:latin typeface="Times New Roman"/>
                <a:ea typeface="Times New Roman"/>
              </a:rPr>
              <a:t>basit</a:t>
            </a:r>
            <a:r>
              <a:rPr lang="en-US" altLang="zh-CN" sz="2000" b="1" i="1" spc="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spc="25" dirty="0">
                <a:solidFill>
                  <a:srgbClr val="000000"/>
                </a:solidFill>
                <a:latin typeface="Times New Roman"/>
                <a:ea typeface="Times New Roman"/>
              </a:rPr>
              <a:t>suluklar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otomatik</a:t>
            </a:r>
            <a:r>
              <a:rPr lang="en-US" altLang="zh-CN" sz="2000" b="1" i="1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suluklar</a:t>
            </a:r>
            <a:r>
              <a:rPr lang="en-US" altLang="zh-CN" sz="2000" b="1" i="1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grupta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toplanabilir.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Kümeslerde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kullanılan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otomatik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suluklar</a:t>
            </a:r>
            <a:r>
              <a:rPr lang="en-US" altLang="zh-CN" sz="2000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0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asma</a:t>
            </a:r>
            <a:r>
              <a:rPr lang="en-US" altLang="zh-CN" sz="2000" b="1" i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000" b="1" i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suluklar</a:t>
            </a:r>
            <a:r>
              <a:rPr lang="en-US" altLang="zh-CN" sz="2000" b="1" i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damla</a:t>
            </a:r>
            <a:r>
              <a:rPr lang="en-US" altLang="zh-CN" sz="2000" b="1" i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tip</a:t>
            </a:r>
            <a:r>
              <a:rPr lang="en-US" altLang="zh-CN" sz="2000" b="1" i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dirty="0">
                <a:solidFill>
                  <a:srgbClr val="000000"/>
                </a:solidFill>
                <a:latin typeface="Times New Roman"/>
                <a:ea typeface="Times New Roman"/>
              </a:rPr>
              <a:t>suluklar</a:t>
            </a:r>
            <a:r>
              <a:rPr lang="en-US" altLang="zh-CN" sz="2000" b="1" i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olmak</a:t>
            </a:r>
            <a:r>
              <a:rPr lang="en-US" altLang="zh-CN" sz="20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üzere</a:t>
            </a:r>
            <a:r>
              <a:rPr lang="en-US" altLang="zh-CN" sz="20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iki</a:t>
            </a:r>
            <a:r>
              <a:rPr lang="en-US" altLang="zh-CN" sz="2000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tipte</a:t>
            </a:r>
            <a:r>
              <a:rPr lang="en-US" altLang="zh-CN" sz="2000" spc="-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olabilirler.</a:t>
            </a:r>
          </a:p>
        </p:txBody>
      </p:sp>
    </p:spTree>
    <p:extLst>
      <p:ext uri="{BB962C8B-B14F-4D97-AF65-F5344CB8AC3E}">
        <p14:creationId xmlns:p14="http://schemas.microsoft.com/office/powerpoint/2010/main" val="1208852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8"/>
          <p:cNvSpPr txBox="1"/>
          <p:nvPr/>
        </p:nvSpPr>
        <p:spPr>
          <a:xfrm>
            <a:off x="417195" y="692696"/>
            <a:ext cx="7817590" cy="51398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algn="just" hangingPunct="0">
              <a:lnSpc>
                <a:spcPct val="95416"/>
              </a:lnSpc>
            </a:pP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Folluklar,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tavukların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5" dirty="0">
                <a:solidFill>
                  <a:srgbClr val="000000"/>
                </a:solidFill>
                <a:latin typeface="Times New Roman"/>
                <a:ea typeface="Times New Roman"/>
              </a:rPr>
              <a:t>kümes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içerisinde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50" dirty="0">
                <a:solidFill>
                  <a:srgbClr val="000000"/>
                </a:solidFill>
                <a:latin typeface="Times New Roman"/>
                <a:ea typeface="Times New Roman"/>
              </a:rPr>
              <a:t>yumurtlama</a:t>
            </a:r>
            <a:r>
              <a:rPr lang="en-US" altLang="zh-CN" sz="2000" spc="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yerleri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olup,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yer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sistemlerinde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kullanılırlar.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Folluklarda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yumurtalar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elle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veya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mekanik</a:t>
            </a:r>
            <a:r>
              <a:rPr lang="en-US" altLang="zh-CN" sz="2000" spc="6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olarak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toplanabilir.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Yerleştirilecek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folluk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sayısı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büyüklüğü,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tavuk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sayısına,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yumurta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verimine</a:t>
            </a:r>
            <a:r>
              <a:rPr lang="en-US" altLang="zh-CN" sz="2000" spc="1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folluk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tipine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4" dirty="0">
                <a:solidFill>
                  <a:srgbClr val="000000"/>
                </a:solidFill>
                <a:latin typeface="Times New Roman"/>
                <a:ea typeface="Times New Roman"/>
              </a:rPr>
              <a:t>değişir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69" dirty="0">
                <a:solidFill>
                  <a:srgbClr val="000000"/>
                </a:solidFill>
                <a:latin typeface="Times New Roman"/>
                <a:ea typeface="Times New Roman"/>
              </a:rPr>
              <a:t>Folluklar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spc="64" dirty="0">
                <a:solidFill>
                  <a:srgbClr val="000000"/>
                </a:solidFill>
                <a:latin typeface="Times New Roman"/>
                <a:ea typeface="Times New Roman"/>
              </a:rPr>
              <a:t>bireysel</a:t>
            </a:r>
            <a:r>
              <a:rPr lang="en-US" altLang="zh-CN" sz="2000" b="1" i="1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spc="75" dirty="0">
                <a:solidFill>
                  <a:srgbClr val="000000"/>
                </a:solidFill>
                <a:latin typeface="Times New Roman"/>
                <a:ea typeface="Times New Roman"/>
              </a:rPr>
              <a:t>folluk</a:t>
            </a:r>
            <a:r>
              <a:rPr lang="en-US" altLang="zh-CN" sz="2000" b="1" i="1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ya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ea typeface="Times New Roman"/>
              </a:rPr>
              <a:t>da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spc="85" dirty="0">
                <a:solidFill>
                  <a:srgbClr val="000000"/>
                </a:solidFill>
                <a:latin typeface="Times New Roman"/>
                <a:ea typeface="Times New Roman"/>
              </a:rPr>
              <a:t>grup</a:t>
            </a:r>
            <a:r>
              <a:rPr lang="en-US" altLang="zh-CN" sz="2000" b="1" i="1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b="1" i="1" spc="69" dirty="0">
                <a:solidFill>
                  <a:srgbClr val="000000"/>
                </a:solidFill>
                <a:latin typeface="Times New Roman"/>
                <a:ea typeface="Times New Roman"/>
              </a:rPr>
              <a:t>folluğu</a:t>
            </a:r>
            <a:r>
              <a:rPr lang="en-US" altLang="zh-CN" sz="2000" b="1" i="1" spc="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ea typeface="Times New Roman"/>
              </a:rPr>
              <a:t>şeklinde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-15" dirty="0">
                <a:solidFill>
                  <a:srgbClr val="000000"/>
                </a:solidFill>
                <a:latin typeface="Times New Roman"/>
                <a:ea typeface="Times New Roman"/>
              </a:rPr>
              <a:t>olabilir</a:t>
            </a:r>
            <a:r>
              <a:rPr lang="en-US" altLang="zh-CN" sz="2000" spc="-1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0" algn="just" hangingPunct="0">
              <a:lnSpc>
                <a:spcPct val="95416"/>
              </a:lnSpc>
              <a:spcBef>
                <a:spcPts val="300"/>
              </a:spcBef>
            </a:pP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Tavuklardan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elde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edilen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yumurtalar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34" dirty="0">
                <a:solidFill>
                  <a:srgbClr val="000000"/>
                </a:solidFill>
                <a:latin typeface="Times New Roman"/>
                <a:ea typeface="Times New Roman"/>
              </a:rPr>
              <a:t>ırka,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yemleme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durumuna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4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2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mevsimlere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40" dirty="0">
                <a:solidFill>
                  <a:srgbClr val="000000"/>
                </a:solidFill>
                <a:latin typeface="Times New Roman"/>
                <a:ea typeface="Times New Roman"/>
              </a:rPr>
              <a:t>göre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farklı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büyüklük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ağırlıklarda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olabilir.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Yumurtaların</a:t>
            </a:r>
            <a:r>
              <a:rPr lang="en-US" altLang="zh-CN" sz="2000" spc="7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pazarlanmasında</a:t>
            </a:r>
            <a:r>
              <a:rPr lang="en-US" altLang="zh-CN" sz="2000" spc="8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yumurtaların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sınıflandırılması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önem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taşır.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amaçla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yumurta</a:t>
            </a:r>
            <a:r>
              <a:rPr lang="en-US" altLang="zh-CN" sz="2000" spc="11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sınıflandırma</a:t>
            </a:r>
            <a:r>
              <a:rPr lang="en-US" altLang="zh-CN" sz="2000" spc="104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makineleri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spc="-10" dirty="0">
                <a:solidFill>
                  <a:srgbClr val="000000"/>
                </a:solidFill>
                <a:latin typeface="Times New Roman"/>
                <a:ea typeface="Times New Roman"/>
              </a:rPr>
              <a:t>geliştirilmiştir</a:t>
            </a:r>
            <a:r>
              <a:rPr lang="en-US" altLang="zh-CN" sz="2000" spc="1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algn="just">
              <a:lnSpc>
                <a:spcPts val="469"/>
              </a:lnSpc>
            </a:pPr>
            <a:endParaRPr lang="en-US" sz="2000" dirty="0" smtClean="0"/>
          </a:p>
          <a:p>
            <a:pPr marL="0" algn="just" hangingPunct="0">
              <a:lnSpc>
                <a:spcPct val="95416"/>
              </a:lnSpc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Kuluçka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makineleri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yapay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yoldan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civciv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çıkarmak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amacıyla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kullanılır.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Bu</a:t>
            </a:r>
            <a:r>
              <a:rPr lang="en-US" altLang="zh-CN" sz="2000" spc="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makineler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kuluçka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gerekli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sıcaklık,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nem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temiz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havayı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temin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eder.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Ayrıca</a:t>
            </a:r>
            <a:r>
              <a:rPr lang="en-US" altLang="zh-CN" sz="2000" spc="139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yumurtaların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belirli</a:t>
            </a:r>
            <a:r>
              <a:rPr lang="en-US" altLang="zh-CN" sz="2000" spc="-4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zaman</a:t>
            </a:r>
            <a:r>
              <a:rPr lang="en-US" altLang="zh-CN" sz="20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aralıklarında</a:t>
            </a:r>
            <a:r>
              <a:rPr lang="en-US" altLang="zh-CN" sz="2000" spc="-5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çevrilmesini</a:t>
            </a:r>
            <a:r>
              <a:rPr lang="en-US" altLang="zh-CN" sz="2000" spc="-5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sağlar.</a:t>
            </a:r>
          </a:p>
          <a:p>
            <a:pPr algn="just">
              <a:lnSpc>
                <a:spcPts val="444"/>
              </a:lnSpc>
            </a:pPr>
            <a:endParaRPr lang="en-US" sz="2000" dirty="0" smtClean="0"/>
          </a:p>
          <a:p>
            <a:pPr marL="0" algn="just" hangingPunct="0">
              <a:lnSpc>
                <a:spcPct val="95833"/>
              </a:lnSpc>
            </a:pP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Kuluçkadan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çıkan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civcivler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kurutulduktan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sonra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ana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makinelerine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alınır.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Ana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makinelerinin</a:t>
            </a:r>
            <a:r>
              <a:rPr lang="en-US" altLang="zh-CN" sz="2000" spc="145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kullanılmasının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amacı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civcivler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için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gerekli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iklimsel</a:t>
            </a:r>
            <a:r>
              <a:rPr lang="en-US" altLang="zh-CN" sz="2000" spc="150" dirty="0">
                <a:solidFill>
                  <a:srgbClr val="000000"/>
                </a:solidFill>
                <a:latin typeface="Times New Roman"/>
                <a:cs typeface="Times New Roman"/>
              </a:rPr>
              <a:t> 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çevre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koşullarının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özellikle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de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uygun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sıcaklığın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sağlanmasıdır.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Böylece</a:t>
            </a:r>
            <a:r>
              <a:rPr lang="en-US" altLang="zh-CN" sz="2000" spc="25" dirty="0">
                <a:solidFill>
                  <a:srgbClr val="000000"/>
                </a:solidFill>
                <a:latin typeface="Times New Roman"/>
                <a:cs typeface="Times New Roman"/>
              </a:rPr>
              <a:t> 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civcivlerin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çevreye</a:t>
            </a:r>
            <a:r>
              <a:rPr lang="en-US" altLang="zh-CN" sz="20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alışıncaya</a:t>
            </a:r>
            <a:r>
              <a:rPr lang="en-US" altLang="zh-CN" sz="20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kadar</a:t>
            </a:r>
            <a:r>
              <a:rPr lang="en-US" altLang="zh-CN" sz="20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büyümelerine</a:t>
            </a:r>
            <a:r>
              <a:rPr lang="en-US" altLang="zh-CN" sz="2000" spc="-34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olanak</a:t>
            </a:r>
            <a:r>
              <a:rPr lang="en-US" altLang="zh-CN" sz="2000" spc="-4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lang="en-US" altLang="zh-CN" sz="2000" dirty="0">
                <a:solidFill>
                  <a:srgbClr val="000000"/>
                </a:solidFill>
                <a:latin typeface="Times New Roman"/>
                <a:ea typeface="Times New Roman"/>
              </a:rPr>
              <a:t>verilir.</a:t>
            </a:r>
          </a:p>
        </p:txBody>
      </p:sp>
    </p:spTree>
    <p:extLst>
      <p:ext uri="{BB962C8B-B14F-4D97-AF65-F5344CB8AC3E}">
        <p14:creationId xmlns:p14="http://schemas.microsoft.com/office/powerpoint/2010/main" val="410223984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iligran">
  <a:themeElements>
    <a:clrScheme name="Filigra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CCFF"/>
      </a:accent1>
      <a:accent2>
        <a:srgbClr val="D9D8EC"/>
      </a:accent2>
      <a:accent3>
        <a:srgbClr val="FFFFFF"/>
      </a:accent3>
      <a:accent4>
        <a:srgbClr val="000000"/>
      </a:accent4>
      <a:accent5>
        <a:srgbClr val="E2E2FF"/>
      </a:accent5>
      <a:accent6>
        <a:srgbClr val="C4C4D6"/>
      </a:accent6>
      <a:hlink>
        <a:srgbClr val="6767FF"/>
      </a:hlink>
      <a:folHlink>
        <a:srgbClr val="9933FF"/>
      </a:folHlink>
    </a:clrScheme>
    <a:fontScheme name="Filigra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Filigra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CCFF"/>
        </a:accent1>
        <a:accent2>
          <a:srgbClr val="D9D8E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C4C4D6"/>
        </a:accent6>
        <a:hlink>
          <a:srgbClr val="6767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 2">
        <a:dk1>
          <a:srgbClr val="000000"/>
        </a:dk1>
        <a:lt1>
          <a:srgbClr val="FFFFFF"/>
        </a:lt1>
        <a:dk2>
          <a:srgbClr val="666633"/>
        </a:dk2>
        <a:lt2>
          <a:srgbClr val="5F5F5F"/>
        </a:lt2>
        <a:accent1>
          <a:srgbClr val="FFCC00"/>
        </a:accent1>
        <a:accent2>
          <a:srgbClr val="EFF0B2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D9D9A1"/>
        </a:accent6>
        <a:hlink>
          <a:srgbClr val="808000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 3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9BB0CB"/>
        </a:accent1>
        <a:accent2>
          <a:srgbClr val="D1E0CE"/>
        </a:accent2>
        <a:accent3>
          <a:srgbClr val="FFFFFF"/>
        </a:accent3>
        <a:accent4>
          <a:srgbClr val="000000"/>
        </a:accent4>
        <a:accent5>
          <a:srgbClr val="CBD4E2"/>
        </a:accent5>
        <a:accent6>
          <a:srgbClr val="BDCBBA"/>
        </a:accent6>
        <a:hlink>
          <a:srgbClr val="8EA642"/>
        </a:hlink>
        <a:folHlink>
          <a:srgbClr val="CC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ligran 4">
        <a:dk1>
          <a:srgbClr val="333300"/>
        </a:dk1>
        <a:lt1>
          <a:srgbClr val="FFFFCC"/>
        </a:lt1>
        <a:dk2>
          <a:srgbClr val="336600"/>
        </a:dk2>
        <a:lt2>
          <a:srgbClr val="FFFFCC"/>
        </a:lt2>
        <a:accent1>
          <a:srgbClr val="99CC00"/>
        </a:accent1>
        <a:accent2>
          <a:srgbClr val="669900"/>
        </a:accent2>
        <a:accent3>
          <a:srgbClr val="ADB8AA"/>
        </a:accent3>
        <a:accent4>
          <a:srgbClr val="DADAAE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5">
        <a:dk1>
          <a:srgbClr val="424458"/>
        </a:dk1>
        <a:lt1>
          <a:srgbClr val="FFFFFF"/>
        </a:lt1>
        <a:dk2>
          <a:srgbClr val="004A48"/>
        </a:dk2>
        <a:lt2>
          <a:srgbClr val="FFFFFF"/>
        </a:lt2>
        <a:accent1>
          <a:srgbClr val="83B200"/>
        </a:accent1>
        <a:accent2>
          <a:srgbClr val="006260"/>
        </a:accent2>
        <a:accent3>
          <a:srgbClr val="AAB1B1"/>
        </a:accent3>
        <a:accent4>
          <a:srgbClr val="DADADA"/>
        </a:accent4>
        <a:accent5>
          <a:srgbClr val="C1D5AA"/>
        </a:accent5>
        <a:accent6>
          <a:srgbClr val="005856"/>
        </a:accent6>
        <a:hlink>
          <a:srgbClr val="6666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6">
        <a:dk1>
          <a:srgbClr val="000000"/>
        </a:dk1>
        <a:lt1>
          <a:srgbClr val="FFFFFF"/>
        </a:lt1>
        <a:dk2>
          <a:srgbClr val="1C2046"/>
        </a:dk2>
        <a:lt2>
          <a:srgbClr val="FFFFFF"/>
        </a:lt2>
        <a:accent1>
          <a:srgbClr val="00CCFF"/>
        </a:accent1>
        <a:accent2>
          <a:srgbClr val="2D226E"/>
        </a:accent2>
        <a:accent3>
          <a:srgbClr val="ABABB0"/>
        </a:accent3>
        <a:accent4>
          <a:srgbClr val="DADADA"/>
        </a:accent4>
        <a:accent5>
          <a:srgbClr val="AAE2FF"/>
        </a:accent5>
        <a:accent6>
          <a:srgbClr val="281E63"/>
        </a:accent6>
        <a:hlink>
          <a:srgbClr val="666699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7">
        <a:dk1>
          <a:srgbClr val="424458"/>
        </a:dk1>
        <a:lt1>
          <a:srgbClr val="FFFFFF"/>
        </a:lt1>
        <a:dk2>
          <a:srgbClr val="000066"/>
        </a:dk2>
        <a:lt2>
          <a:srgbClr val="FFFFFF"/>
        </a:lt2>
        <a:accent1>
          <a:srgbClr val="6666FF"/>
        </a:accent1>
        <a:accent2>
          <a:srgbClr val="333399"/>
        </a:accent2>
        <a:accent3>
          <a:srgbClr val="AAAAB8"/>
        </a:accent3>
        <a:accent4>
          <a:srgbClr val="DADADA"/>
        </a:accent4>
        <a:accent5>
          <a:srgbClr val="B8B8FF"/>
        </a:accent5>
        <a:accent6>
          <a:srgbClr val="2D2D8A"/>
        </a:accent6>
        <a:hlink>
          <a:srgbClr val="FF9900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8">
        <a:dk1>
          <a:srgbClr val="1C1C1C"/>
        </a:dk1>
        <a:lt1>
          <a:srgbClr val="FFFFCC"/>
        </a:lt1>
        <a:dk2>
          <a:srgbClr val="390B20"/>
        </a:dk2>
        <a:lt2>
          <a:srgbClr val="FFFFCC"/>
        </a:lt2>
        <a:accent1>
          <a:srgbClr val="FF916F"/>
        </a:accent1>
        <a:accent2>
          <a:srgbClr val="561450"/>
        </a:accent2>
        <a:accent3>
          <a:srgbClr val="AEAAAB"/>
        </a:accent3>
        <a:accent4>
          <a:srgbClr val="DADAAE"/>
        </a:accent4>
        <a:accent5>
          <a:srgbClr val="FFC7BB"/>
        </a:accent5>
        <a:accent6>
          <a:srgbClr val="4D1148"/>
        </a:accent6>
        <a:hlink>
          <a:srgbClr val="637D95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ligran 9">
        <a:dk1>
          <a:srgbClr val="4C0000"/>
        </a:dk1>
        <a:lt1>
          <a:srgbClr val="FFFFFF"/>
        </a:lt1>
        <a:dk2>
          <a:srgbClr val="722104"/>
        </a:dk2>
        <a:lt2>
          <a:srgbClr val="FFFFFF"/>
        </a:lt2>
        <a:accent1>
          <a:srgbClr val="CC6600"/>
        </a:accent1>
        <a:accent2>
          <a:srgbClr val="8A2E00"/>
        </a:accent2>
        <a:accent3>
          <a:srgbClr val="BCABAA"/>
        </a:accent3>
        <a:accent4>
          <a:srgbClr val="DADADA"/>
        </a:accent4>
        <a:accent5>
          <a:srgbClr val="E2B8AA"/>
        </a:accent5>
        <a:accent6>
          <a:srgbClr val="7D29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Words>1097</Words>
  <Application>Microsoft Office PowerPoint</Application>
  <PresentationFormat>Ekran Gösterisi (4:3)</PresentationFormat>
  <Paragraphs>48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1" baseType="lpstr">
      <vt:lpstr>Ofis Teması</vt:lpstr>
      <vt:lpstr>Filigran</vt:lpstr>
      <vt:lpstr>TARIMSAL YAPILARIN TASARIMI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TARIMSAL YAPILARIN TASARIMI </dc:title>
  <dc:creator>fenbil</dc:creator>
  <cp:lastModifiedBy>fenbil</cp:lastModifiedBy>
  <cp:revision>1</cp:revision>
  <dcterms:created xsi:type="dcterms:W3CDTF">2019-12-25T09:46:25Z</dcterms:created>
  <dcterms:modified xsi:type="dcterms:W3CDTF">2019-12-25T09:53:02Z</dcterms:modified>
</cp:coreProperties>
</file>