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4" r:id="rId6"/>
    <p:sldId id="265" r:id="rId7"/>
    <p:sldId id="267" r:id="rId8"/>
    <p:sldId id="266" r:id="rId9"/>
    <p:sldId id="262"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3564926-B698-4CCD-A32C-1D9F7C8EA9E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6DD8A9DB-58B3-45D2-AA79-7F00192443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F4972FA-8F4B-4F1D-B0AF-BAD47BA794E2}"/>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5" name="Alt Bilgi Yer Tutucusu 4">
            <a:extLst>
              <a:ext uri="{FF2B5EF4-FFF2-40B4-BE49-F238E27FC236}">
                <a16:creationId xmlns:a16="http://schemas.microsoft.com/office/drawing/2014/main" id="{E5C44513-DBB0-4A91-9CB2-2A1350D50BE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FE8AB2F-511F-445D-AFAB-BA66C86D0280}"/>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341433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550D4EA-901B-425E-B117-72DCAB51061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BDA6D3A-7C9D-4639-8FE2-597719551ED8}"/>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94601CA-B91F-4C5E-877F-468A03EC40B6}"/>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5" name="Alt Bilgi Yer Tutucusu 4">
            <a:extLst>
              <a:ext uri="{FF2B5EF4-FFF2-40B4-BE49-F238E27FC236}">
                <a16:creationId xmlns:a16="http://schemas.microsoft.com/office/drawing/2014/main" id="{146B76CF-D1E2-4589-BD42-8F402CA79EB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7461BC8-53E0-4AF3-82DC-D32357D27B41}"/>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3539062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074C06F9-819E-453E-926D-AE588BD90E6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2B5DE8A1-E329-4EB0-B033-673F20F742EA}"/>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49BE1CC-47F3-482A-918F-634C8E4F1AC4}"/>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5" name="Alt Bilgi Yer Tutucusu 4">
            <a:extLst>
              <a:ext uri="{FF2B5EF4-FFF2-40B4-BE49-F238E27FC236}">
                <a16:creationId xmlns:a16="http://schemas.microsoft.com/office/drawing/2014/main" id="{A2AD4C42-5ED6-4624-A2D6-DF4EBB989E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1F4B72A-DDAB-4DBE-B9F7-2BE52DC63AEE}"/>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368395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36065CC-6576-421D-B068-39A4B1B69AB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71BFBAF-B8A3-4088-B654-161617B4AA98}"/>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69B3949-BBE7-45E1-A979-D64BD241D329}"/>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5" name="Alt Bilgi Yer Tutucusu 4">
            <a:extLst>
              <a:ext uri="{FF2B5EF4-FFF2-40B4-BE49-F238E27FC236}">
                <a16:creationId xmlns:a16="http://schemas.microsoft.com/office/drawing/2014/main" id="{CDB7DD0C-6D89-4990-99F2-171A8067852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1C2BE6C-AA40-49B7-83C3-032B413116A5}"/>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498267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7A36BD1-602A-4E03-8A54-85D048E2612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C1E40850-6B45-4556-9E06-C492AAA9A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8498DA85-682D-4CB3-9F7B-64401A53E12A}"/>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5" name="Alt Bilgi Yer Tutucusu 4">
            <a:extLst>
              <a:ext uri="{FF2B5EF4-FFF2-40B4-BE49-F238E27FC236}">
                <a16:creationId xmlns:a16="http://schemas.microsoft.com/office/drawing/2014/main" id="{1C897C1E-36C5-45BF-8352-4E0FA0529BA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9AC1A3A-FEF2-444D-90FC-F6121EEDEF4F}"/>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209775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6F2A6BF-A043-4FCB-802D-17C598EB58B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D1AEDC4-778E-47A5-87E1-643705E9DC7B}"/>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2C133F58-50DD-499F-9730-15936704133E}"/>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316FD37-B4A2-4DCF-ADAA-960A17A9E6FA}"/>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6" name="Alt Bilgi Yer Tutucusu 5">
            <a:extLst>
              <a:ext uri="{FF2B5EF4-FFF2-40B4-BE49-F238E27FC236}">
                <a16:creationId xmlns:a16="http://schemas.microsoft.com/office/drawing/2014/main" id="{75A48401-FE7B-451E-987B-0BB0050044A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F6E1299-96F3-46E4-A6BC-179142D09459}"/>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1436835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59B3E92-56E8-4B20-BBA9-94088E186D9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1AE3B06-0B23-4211-9B82-A1354049EC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92E47941-6E62-42D4-8642-47B93669408D}"/>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76F9871-CB48-47E8-A64F-E6FB2FD438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E989EDF9-70C2-46E8-88C0-204C16A9468B}"/>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8AA903C-8503-4C4B-A99F-D1FC8E375BB2}"/>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8" name="Alt Bilgi Yer Tutucusu 7">
            <a:extLst>
              <a:ext uri="{FF2B5EF4-FFF2-40B4-BE49-F238E27FC236}">
                <a16:creationId xmlns:a16="http://schemas.microsoft.com/office/drawing/2014/main" id="{D777D919-CE41-4D64-A69F-E2AF3F4C033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B535C495-1865-433A-A2DE-6902EB0510D7}"/>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3563963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A677667-5308-4084-88C9-02D28B69084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F5D8A171-CD56-463C-A5D5-607282E00AC6}"/>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4" name="Alt Bilgi Yer Tutucusu 3">
            <a:extLst>
              <a:ext uri="{FF2B5EF4-FFF2-40B4-BE49-F238E27FC236}">
                <a16:creationId xmlns:a16="http://schemas.microsoft.com/office/drawing/2014/main" id="{919F278B-340B-44BC-9B62-61E38104209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DBCF793-1C52-4AD5-899B-E74E61B6BB67}"/>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33954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4218D30-AB62-452F-B0FB-A03A11791C93}"/>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3" name="Alt Bilgi Yer Tutucusu 2">
            <a:extLst>
              <a:ext uri="{FF2B5EF4-FFF2-40B4-BE49-F238E27FC236}">
                <a16:creationId xmlns:a16="http://schemas.microsoft.com/office/drawing/2014/main" id="{FB716B68-840E-4D4F-8AAB-21F751BC570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26FD14E-0EFD-48F0-A16B-67BA0495EE34}"/>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3794028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9C0ECDD-087C-4B75-ABAD-01DE1A99685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7EBA5E9-7929-4424-B360-EA43E7235D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C873BC7-342E-47E0-BFF3-7A1A5CE9F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3CBFFC62-189D-41F6-82BE-AFAF5E0129FE}"/>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6" name="Alt Bilgi Yer Tutucusu 5">
            <a:extLst>
              <a:ext uri="{FF2B5EF4-FFF2-40B4-BE49-F238E27FC236}">
                <a16:creationId xmlns:a16="http://schemas.microsoft.com/office/drawing/2014/main" id="{ECB0B6CF-B8C2-425A-8772-12CE906DF2B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BFC501D-C954-41C4-9985-19E2672DD488}"/>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26291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6432326-459B-404A-A6EF-2EB7B46AFDA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307A9514-629C-4B97-9BD3-648D568230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149BF11B-2456-4CE8-8F47-40154A70D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D0A853AA-1FE2-4607-BFF2-BFE94273DC8E}"/>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6" name="Alt Bilgi Yer Tutucusu 5">
            <a:extLst>
              <a:ext uri="{FF2B5EF4-FFF2-40B4-BE49-F238E27FC236}">
                <a16:creationId xmlns:a16="http://schemas.microsoft.com/office/drawing/2014/main" id="{500C9C99-64C8-452B-8320-FAECAA2D06D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6DC6149-9530-400D-84BF-9347C9F571C2}"/>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1565784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3B64D03-3882-480F-B666-5110F38774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C6010C5-ACE5-439D-BF12-8994468879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D40E7D4-C8D4-4922-8515-82C4ABD963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7BE91-AB97-443A-A636-5747DBCCE45A}" type="datetimeFigureOut">
              <a:rPr lang="tr-TR" smtClean="0"/>
              <a:t>3.05.2020</a:t>
            </a:fld>
            <a:endParaRPr lang="tr-TR"/>
          </a:p>
        </p:txBody>
      </p:sp>
      <p:sp>
        <p:nvSpPr>
          <p:cNvPr id="5" name="Alt Bilgi Yer Tutucusu 4">
            <a:extLst>
              <a:ext uri="{FF2B5EF4-FFF2-40B4-BE49-F238E27FC236}">
                <a16:creationId xmlns:a16="http://schemas.microsoft.com/office/drawing/2014/main" id="{4191EC6C-8F45-4156-B784-29E383C47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D5F5C6EC-6673-4F2E-9492-51347A354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FC1E6-D8A8-499E-9AEB-40A0B979CF03}" type="slidenum">
              <a:rPr lang="tr-TR" smtClean="0"/>
              <a:t>‹#›</a:t>
            </a:fld>
            <a:endParaRPr lang="tr-TR"/>
          </a:p>
        </p:txBody>
      </p:sp>
    </p:spTree>
    <p:extLst>
      <p:ext uri="{BB962C8B-B14F-4D97-AF65-F5344CB8AC3E}">
        <p14:creationId xmlns:p14="http://schemas.microsoft.com/office/powerpoint/2010/main" val="3784270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id="{3C5D3825-888C-4E98-81A1-15911E4B5C7B}"/>
              </a:ext>
            </a:extLst>
          </p:cNvPr>
          <p:cNvSpPr>
            <a:spLocks noGrp="1"/>
          </p:cNvSpPr>
          <p:nvPr>
            <p:ph type="ctrTitle"/>
          </p:nvPr>
        </p:nvSpPr>
        <p:spPr>
          <a:xfrm>
            <a:off x="5445299" y="4592325"/>
            <a:ext cx="5946579" cy="1514185"/>
          </a:xfrm>
        </p:spPr>
        <p:txBody>
          <a:bodyPr anchor="t">
            <a:normAutofit fontScale="90000"/>
          </a:bodyPr>
          <a:lstStyle/>
          <a:p>
            <a:pPr algn="r"/>
            <a:r>
              <a:rPr lang="tr-TR" sz="3700" dirty="0">
                <a:solidFill>
                  <a:srgbClr val="000000"/>
                </a:solidFill>
                <a:latin typeface="Calibri" panose="020F0502020204030204" pitchFamily="34" charset="0"/>
                <a:cs typeface="Calibri" panose="020F0502020204030204" pitchFamily="34" charset="0"/>
              </a:rPr>
              <a:t>Havuzda Yapılan Su Sporlarının İçeriklerinin Tanıtılması-1</a:t>
            </a:r>
          </a:p>
        </p:txBody>
      </p:sp>
      <p:sp>
        <p:nvSpPr>
          <p:cNvPr id="14"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ankara Ã¼niversitesi ile ilgili gÃ¶rsel sonucu">
            <a:extLst>
              <a:ext uri="{FF2B5EF4-FFF2-40B4-BE49-F238E27FC236}">
                <a16:creationId xmlns:a16="http://schemas.microsoft.com/office/drawing/2014/main" id="{884C9DFF-9625-4B33-9D8F-3A937CCDE2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181" y="2839031"/>
            <a:ext cx="3163437" cy="3163437"/>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2" descr="Ä°lgili resim">
            <a:extLst>
              <a:ext uri="{FF2B5EF4-FFF2-40B4-BE49-F238E27FC236}">
                <a16:creationId xmlns:a16="http://schemas.microsoft.com/office/drawing/2014/main" id="{89480AAB-79AE-4D9F-B3D6-A436AA77267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18595" y="573467"/>
            <a:ext cx="2754249" cy="1377124"/>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a:extLst>
              <a:ext uri="{FF2B5EF4-FFF2-40B4-BE49-F238E27FC236}">
                <a16:creationId xmlns:a16="http://schemas.microsoft.com/office/drawing/2014/main" id="{58CD3878-A67F-41A5-AF9B-073DAB05E710}"/>
              </a:ext>
            </a:extLst>
          </p:cNvPr>
          <p:cNvSpPr/>
          <p:nvPr/>
        </p:nvSpPr>
        <p:spPr>
          <a:xfrm>
            <a:off x="5418595" y="4451684"/>
            <a:ext cx="6131721" cy="16964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65747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su topu ile ilgili gÃ¶rsel sonucu">
            <a:extLst>
              <a:ext uri="{FF2B5EF4-FFF2-40B4-BE49-F238E27FC236}">
                <a16:creationId xmlns:a16="http://schemas.microsoft.com/office/drawing/2014/main" id="{03D941B8-C3CA-4DC6-A09D-641394B6AF5D}"/>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51" r="27248" b="-1"/>
          <a:stretch/>
        </p:blipFill>
        <p:spPr bwMode="auto">
          <a:xfrm>
            <a:off x="5491133" y="286529"/>
            <a:ext cx="2275744" cy="2275744"/>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7" name="Picture 4" descr="su voleybolu ile ilgili gÃ¶rsel sonucu">
            <a:extLst>
              <a:ext uri="{FF2B5EF4-FFF2-40B4-BE49-F238E27FC236}">
                <a16:creationId xmlns:a16="http://schemas.microsoft.com/office/drawing/2014/main" id="{A7AEB1E9-9407-449A-9187-818FF5866B25}"/>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a:stretch/>
        </p:blipFill>
        <p:spPr bwMode="auto">
          <a:xfrm>
            <a:off x="5734231" y="2527224"/>
            <a:ext cx="3316388" cy="331638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6" name="Picture 6" descr="su basketbolu ile ilgili gÃ¶rsel sonucu">
            <a:extLst>
              <a:ext uri="{FF2B5EF4-FFF2-40B4-BE49-F238E27FC236}">
                <a16:creationId xmlns:a16="http://schemas.microsoft.com/office/drawing/2014/main" id="{2DD2C1DF-FEEE-4DED-86E5-2BF15D12769C}"/>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r="1" b="14265"/>
          <a:stretch/>
        </p:blipFill>
        <p:spPr bwMode="auto">
          <a:xfrm>
            <a:off x="7786846" y="1"/>
            <a:ext cx="4405154" cy="3776782"/>
          </a:xfrm>
          <a:custGeom>
            <a:avLst/>
            <a:gdLst>
              <a:gd name="connsiteX0" fmla="*/ 279221 w 4405154"/>
              <a:gd name="connsiteY0" fmla="*/ 0 h 3776782"/>
              <a:gd name="connsiteX1" fmla="*/ 4405154 w 4405154"/>
              <a:gd name="connsiteY1" fmla="*/ 0 h 3776782"/>
              <a:gd name="connsiteX2" fmla="*/ 4405154 w 4405154"/>
              <a:gd name="connsiteY2" fmla="*/ 3055054 h 3776782"/>
              <a:gd name="connsiteX3" fmla="*/ 4266200 w 4405154"/>
              <a:gd name="connsiteY3" fmla="*/ 3181344 h 3776782"/>
              <a:gd name="connsiteX4" fmla="*/ 2607554 w 4405154"/>
              <a:gd name="connsiteY4" fmla="*/ 3776782 h 3776782"/>
              <a:gd name="connsiteX5" fmla="*/ 0 w 4405154"/>
              <a:gd name="connsiteY5" fmla="*/ 1169228 h 3776782"/>
              <a:gd name="connsiteX6" fmla="*/ 204915 w 4405154"/>
              <a:gd name="connsiteY6" fmla="*/ 154250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154" h="3776782">
                <a:moveTo>
                  <a:pt x="279221" y="0"/>
                </a:moveTo>
                <a:lnTo>
                  <a:pt x="4405154" y="0"/>
                </a:lnTo>
                <a:lnTo>
                  <a:pt x="4405154" y="3055054"/>
                </a:lnTo>
                <a:lnTo>
                  <a:pt x="4266200" y="3181344"/>
                </a:lnTo>
                <a:cubicBezTo>
                  <a:pt x="3815461" y="3553326"/>
                  <a:pt x="3237603" y="3776782"/>
                  <a:pt x="2607554" y="3776782"/>
                </a:cubicBezTo>
                <a:cubicBezTo>
                  <a:pt x="1167442" y="3776782"/>
                  <a:pt x="0" y="2609341"/>
                  <a:pt x="0" y="1169228"/>
                </a:cubicBezTo>
                <a:cubicBezTo>
                  <a:pt x="0" y="809200"/>
                  <a:pt x="72965" y="466214"/>
                  <a:pt x="204915" y="15425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8" name="Picture 8" descr="havuzda kano ile ilgili gÃ¶rsel sonucu">
            <a:extLst>
              <a:ext uri="{FF2B5EF4-FFF2-40B4-BE49-F238E27FC236}">
                <a16:creationId xmlns:a16="http://schemas.microsoft.com/office/drawing/2014/main" id="{9D4692EA-D1E6-42AC-9969-1A25A4F9B7E2}"/>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26564" r="15197" b="-1"/>
          <a:stretch/>
        </p:blipFill>
        <p:spPr bwMode="auto">
          <a:xfrm>
            <a:off x="8738478" y="3917271"/>
            <a:ext cx="3453522" cy="2950205"/>
          </a:xfrm>
          <a:custGeom>
            <a:avLst/>
            <a:gdLst>
              <a:gd name="connsiteX0" fmla="*/ 1901420 w 3453522"/>
              <a:gd name="connsiteY0" fmla="*/ 0 h 2950205"/>
              <a:gd name="connsiteX1" fmla="*/ 3368648 w 3453522"/>
              <a:gd name="connsiteY1" fmla="*/ 691940 h 2950205"/>
              <a:gd name="connsiteX2" fmla="*/ 3453522 w 3453522"/>
              <a:gd name="connsiteY2" fmla="*/ 805440 h 2950205"/>
              <a:gd name="connsiteX3" fmla="*/ 3453522 w 3453522"/>
              <a:gd name="connsiteY3" fmla="*/ 2950205 h 2950205"/>
              <a:gd name="connsiteX4" fmla="*/ 316036 w 3453522"/>
              <a:gd name="connsiteY4" fmla="*/ 2950205 h 2950205"/>
              <a:gd name="connsiteX5" fmla="*/ 229491 w 3453522"/>
              <a:gd name="connsiteY5" fmla="*/ 2807749 h 2950205"/>
              <a:gd name="connsiteX6" fmla="*/ 0 w 3453522"/>
              <a:gd name="connsiteY6" fmla="*/ 1901419 h 2950205"/>
              <a:gd name="connsiteX7" fmla="*/ 1901420 w 3453522"/>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25" name="Picture 12">
            <a:extLst>
              <a:ext uri="{FF2B5EF4-FFF2-40B4-BE49-F238E27FC236}">
                <a16:creationId xmlns:a16="http://schemas.microsoft.com/office/drawing/2014/main" id="{8557749F-B943-4D30-8F08-8AA92F25A8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id="{310EE21A-596D-459C-9631-02D8B096B462}"/>
              </a:ext>
            </a:extLst>
          </p:cNvPr>
          <p:cNvSpPr>
            <a:spLocks noGrp="1"/>
          </p:cNvSpPr>
          <p:nvPr>
            <p:ph type="title"/>
          </p:nvPr>
        </p:nvSpPr>
        <p:spPr>
          <a:xfrm>
            <a:off x="811845" y="802955"/>
            <a:ext cx="4283082" cy="1454051"/>
          </a:xfrm>
        </p:spPr>
        <p:txBody>
          <a:bodyPr>
            <a:normAutofit/>
          </a:bodyPr>
          <a:lstStyle/>
          <a:p>
            <a:r>
              <a:rPr lang="tr-TR" sz="4000" b="1">
                <a:solidFill>
                  <a:srgbClr val="000000"/>
                </a:solidFill>
                <a:latin typeface="Calibri" panose="020F0502020204030204" pitchFamily="34" charset="0"/>
                <a:cs typeface="Calibri" panose="020F0502020204030204" pitchFamily="34" charset="0"/>
              </a:rPr>
              <a:t>Ders İçeriği</a:t>
            </a:r>
          </a:p>
        </p:txBody>
      </p:sp>
      <p:sp>
        <p:nvSpPr>
          <p:cNvPr id="3" name="İçerik Yer Tutucusu 2">
            <a:extLst>
              <a:ext uri="{FF2B5EF4-FFF2-40B4-BE49-F238E27FC236}">
                <a16:creationId xmlns:a16="http://schemas.microsoft.com/office/drawing/2014/main" id="{0581A459-A892-49D7-83F4-F5B2BD6EBBB0}"/>
              </a:ext>
            </a:extLst>
          </p:cNvPr>
          <p:cNvSpPr>
            <a:spLocks noGrp="1"/>
          </p:cNvSpPr>
          <p:nvPr>
            <p:ph idx="1"/>
          </p:nvPr>
        </p:nvSpPr>
        <p:spPr>
          <a:xfrm>
            <a:off x="808232" y="2421682"/>
            <a:ext cx="4282740" cy="3639289"/>
          </a:xfrm>
        </p:spPr>
        <p:txBody>
          <a:bodyPr anchor="ctr">
            <a:normAutofit/>
          </a:bodyPr>
          <a:lstStyle/>
          <a:p>
            <a:r>
              <a:rPr lang="es-ES" sz="2400" b="1" dirty="0">
                <a:solidFill>
                  <a:srgbClr val="000000"/>
                </a:solidFill>
                <a:latin typeface="Calibri" panose="020F0502020204030204" pitchFamily="34" charset="0"/>
                <a:cs typeface="Calibri" panose="020F0502020204030204" pitchFamily="34" charset="0"/>
              </a:rPr>
              <a:t>Su </a:t>
            </a:r>
            <a:r>
              <a:rPr lang="tr-TR" sz="2400" b="1" dirty="0">
                <a:solidFill>
                  <a:srgbClr val="000000"/>
                </a:solidFill>
                <a:latin typeface="Calibri" panose="020F0502020204030204" pitchFamily="34" charset="0"/>
                <a:cs typeface="Calibri" panose="020F0502020204030204" pitchFamily="34" charset="0"/>
              </a:rPr>
              <a:t>Topu</a:t>
            </a:r>
            <a:endParaRPr lang="es-ES" sz="2400" b="1" dirty="0">
              <a:solidFill>
                <a:srgbClr val="000000"/>
              </a:solidFill>
              <a:latin typeface="Calibri" panose="020F0502020204030204" pitchFamily="34" charset="0"/>
              <a:cs typeface="Calibri" panose="020F0502020204030204" pitchFamily="34" charset="0"/>
            </a:endParaRPr>
          </a:p>
          <a:p>
            <a:r>
              <a:rPr lang="es-ES" sz="2400" b="1" dirty="0">
                <a:solidFill>
                  <a:srgbClr val="000000"/>
                </a:solidFill>
                <a:latin typeface="Calibri" panose="020F0502020204030204" pitchFamily="34" charset="0"/>
                <a:cs typeface="Calibri" panose="020F0502020204030204" pitchFamily="34" charset="0"/>
              </a:rPr>
              <a:t>Su </a:t>
            </a:r>
            <a:r>
              <a:rPr lang="tr-TR" sz="2400" b="1" dirty="0">
                <a:solidFill>
                  <a:srgbClr val="000000"/>
                </a:solidFill>
                <a:latin typeface="Calibri" panose="020F0502020204030204" pitchFamily="34" charset="0"/>
                <a:cs typeface="Calibri" panose="020F0502020204030204" pitchFamily="34" charset="0"/>
              </a:rPr>
              <a:t>Topu Kuralları</a:t>
            </a:r>
            <a:endParaRPr lang="es-ES" sz="2400" b="1" dirty="0">
              <a:solidFill>
                <a:srgbClr val="000000"/>
              </a:solidFill>
              <a:latin typeface="Calibri" panose="020F0502020204030204" pitchFamily="34" charset="0"/>
              <a:cs typeface="Calibri" panose="020F0502020204030204" pitchFamily="34" charset="0"/>
            </a:endParaRPr>
          </a:p>
          <a:p>
            <a:r>
              <a:rPr lang="tr-TR" sz="2400" b="1" dirty="0">
                <a:solidFill>
                  <a:srgbClr val="000000"/>
                </a:solidFill>
                <a:latin typeface="Calibri" panose="020F0502020204030204" pitchFamily="34" charset="0"/>
                <a:cs typeface="Calibri" panose="020F0502020204030204" pitchFamily="34" charset="0"/>
              </a:rPr>
              <a:t>Su Topunda Kullanılan Malzemeler</a:t>
            </a:r>
            <a:endParaRPr lang="es-ES" sz="24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3987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Ä°lgili resim">
            <a:extLst>
              <a:ext uri="{FF2B5EF4-FFF2-40B4-BE49-F238E27FC236}">
                <a16:creationId xmlns:a16="http://schemas.microsoft.com/office/drawing/2014/main" id="{71FB2E23-ECA9-4140-A45E-1DDEDFE5210C}"/>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34184" r="5567" b="1"/>
          <a:stretch/>
        </p:blipFill>
        <p:spPr bwMode="auto">
          <a:xfrm>
            <a:off x="5491133" y="286529"/>
            <a:ext cx="2275744" cy="2275744"/>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1028" name="Picture 4" descr="Ä°lgili resim">
            <a:extLst>
              <a:ext uri="{FF2B5EF4-FFF2-40B4-BE49-F238E27FC236}">
                <a16:creationId xmlns:a16="http://schemas.microsoft.com/office/drawing/2014/main" id="{4E8C08E8-4856-4CB0-8031-E0FE78144734}"/>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43501" r="-2" b="-2"/>
          <a:stretch/>
        </p:blipFill>
        <p:spPr bwMode="auto">
          <a:xfrm>
            <a:off x="5734231" y="2527224"/>
            <a:ext cx="3316388" cy="331638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8557749F-B943-4D30-8F08-8AA92F25A8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id="{D96FB7C1-D3E6-4E9F-8DA3-D96417FEA9A6}"/>
              </a:ext>
            </a:extLst>
          </p:cNvPr>
          <p:cNvSpPr>
            <a:spLocks noGrp="1"/>
          </p:cNvSpPr>
          <p:nvPr>
            <p:ph type="title"/>
          </p:nvPr>
        </p:nvSpPr>
        <p:spPr>
          <a:xfrm>
            <a:off x="811845" y="802955"/>
            <a:ext cx="4283082" cy="1454051"/>
          </a:xfrm>
        </p:spPr>
        <p:txBody>
          <a:bodyPr>
            <a:normAutofit/>
          </a:bodyPr>
          <a:lstStyle/>
          <a:p>
            <a:r>
              <a:rPr lang="tr-TR" sz="4000" b="1" dirty="0">
                <a:solidFill>
                  <a:srgbClr val="0070C0"/>
                </a:solidFill>
                <a:latin typeface="Calibri" panose="020F0502020204030204" pitchFamily="34" charset="0"/>
                <a:cs typeface="Calibri" panose="020F0502020204030204" pitchFamily="34" charset="0"/>
              </a:rPr>
              <a:t>Su Topu</a:t>
            </a:r>
          </a:p>
        </p:txBody>
      </p:sp>
      <p:sp>
        <p:nvSpPr>
          <p:cNvPr id="3" name="İçerik Yer Tutucusu 2">
            <a:extLst>
              <a:ext uri="{FF2B5EF4-FFF2-40B4-BE49-F238E27FC236}">
                <a16:creationId xmlns:a16="http://schemas.microsoft.com/office/drawing/2014/main" id="{A7DC5DC1-355F-469C-B736-809E2B7CABC4}"/>
              </a:ext>
            </a:extLst>
          </p:cNvPr>
          <p:cNvSpPr>
            <a:spLocks noGrp="1"/>
          </p:cNvSpPr>
          <p:nvPr>
            <p:ph idx="1"/>
          </p:nvPr>
        </p:nvSpPr>
        <p:spPr>
          <a:xfrm>
            <a:off x="808232" y="2421682"/>
            <a:ext cx="4282740" cy="3639289"/>
          </a:xfrm>
        </p:spPr>
        <p:txBody>
          <a:bodyPr anchor="ctr">
            <a:normAutofit/>
          </a:bodyPr>
          <a:lstStyle/>
          <a:p>
            <a:pPr algn="just"/>
            <a:r>
              <a:rPr lang="tr-TR" sz="2000" b="1" dirty="0">
                <a:solidFill>
                  <a:srgbClr val="000000"/>
                </a:solidFill>
              </a:rPr>
              <a:t>Havuzda 7’şer kişilik iki takım arasında oynanan, batmaz bir topu rakip takımın kalesine sokmayı amaçlayan su sporudur.</a:t>
            </a:r>
          </a:p>
        </p:txBody>
      </p:sp>
      <p:sp>
        <p:nvSpPr>
          <p:cNvPr id="4" name="Dikdörtgen 3">
            <a:extLst>
              <a:ext uri="{FF2B5EF4-FFF2-40B4-BE49-F238E27FC236}">
                <a16:creationId xmlns:a16="http://schemas.microsoft.com/office/drawing/2014/main" id="{41D4265F-4871-473D-A745-5C371FFD2DDB}"/>
              </a:ext>
            </a:extLst>
          </p:cNvPr>
          <p:cNvSpPr/>
          <p:nvPr/>
        </p:nvSpPr>
        <p:spPr>
          <a:xfrm>
            <a:off x="637674" y="902368"/>
            <a:ext cx="2177715" cy="12031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79493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Ä°lgili resim">
            <a:extLst>
              <a:ext uri="{FF2B5EF4-FFF2-40B4-BE49-F238E27FC236}">
                <a16:creationId xmlns:a16="http://schemas.microsoft.com/office/drawing/2014/main" id="{7B1F7F24-DF3A-43CD-8E21-E7F437ACD9AF}"/>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34392" b="2"/>
          <a:stretch/>
        </p:blipFill>
        <p:spPr bwMode="auto">
          <a:xfrm>
            <a:off x="7786846" y="1"/>
            <a:ext cx="4405154" cy="3776782"/>
          </a:xfrm>
          <a:custGeom>
            <a:avLst/>
            <a:gdLst>
              <a:gd name="connsiteX0" fmla="*/ 279221 w 4405154"/>
              <a:gd name="connsiteY0" fmla="*/ 0 h 3776782"/>
              <a:gd name="connsiteX1" fmla="*/ 4405154 w 4405154"/>
              <a:gd name="connsiteY1" fmla="*/ 0 h 3776782"/>
              <a:gd name="connsiteX2" fmla="*/ 4405154 w 4405154"/>
              <a:gd name="connsiteY2" fmla="*/ 3055054 h 3776782"/>
              <a:gd name="connsiteX3" fmla="*/ 4266200 w 4405154"/>
              <a:gd name="connsiteY3" fmla="*/ 3181344 h 3776782"/>
              <a:gd name="connsiteX4" fmla="*/ 2607554 w 4405154"/>
              <a:gd name="connsiteY4" fmla="*/ 3776782 h 3776782"/>
              <a:gd name="connsiteX5" fmla="*/ 0 w 4405154"/>
              <a:gd name="connsiteY5" fmla="*/ 1169228 h 3776782"/>
              <a:gd name="connsiteX6" fmla="*/ 204915 w 4405154"/>
              <a:gd name="connsiteY6" fmla="*/ 154250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154" h="3776782">
                <a:moveTo>
                  <a:pt x="279221" y="0"/>
                </a:moveTo>
                <a:lnTo>
                  <a:pt x="4405154" y="0"/>
                </a:lnTo>
                <a:lnTo>
                  <a:pt x="4405154" y="3055054"/>
                </a:lnTo>
                <a:lnTo>
                  <a:pt x="4266200" y="3181344"/>
                </a:lnTo>
                <a:cubicBezTo>
                  <a:pt x="3815461" y="3553326"/>
                  <a:pt x="3237603" y="3776782"/>
                  <a:pt x="2607554" y="3776782"/>
                </a:cubicBezTo>
                <a:cubicBezTo>
                  <a:pt x="1167442" y="3776782"/>
                  <a:pt x="0" y="2609341"/>
                  <a:pt x="0" y="1169228"/>
                </a:cubicBezTo>
                <a:cubicBezTo>
                  <a:pt x="0" y="809200"/>
                  <a:pt x="72965" y="466214"/>
                  <a:pt x="204915" y="15425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8557749F-B943-4D30-8F08-8AA92F25A8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id="{D96FB7C1-D3E6-4E9F-8DA3-D96417FEA9A6}"/>
              </a:ext>
            </a:extLst>
          </p:cNvPr>
          <p:cNvSpPr>
            <a:spLocks noGrp="1"/>
          </p:cNvSpPr>
          <p:nvPr>
            <p:ph type="title"/>
          </p:nvPr>
        </p:nvSpPr>
        <p:spPr>
          <a:xfrm>
            <a:off x="811845" y="802955"/>
            <a:ext cx="4283082" cy="1454051"/>
          </a:xfrm>
        </p:spPr>
        <p:txBody>
          <a:bodyPr>
            <a:normAutofit/>
          </a:bodyPr>
          <a:lstStyle/>
          <a:p>
            <a:r>
              <a:rPr lang="tr-TR" sz="4000" b="1" dirty="0">
                <a:solidFill>
                  <a:srgbClr val="0070C0"/>
                </a:solidFill>
                <a:latin typeface="Calibri" panose="020F0502020204030204" pitchFamily="34" charset="0"/>
                <a:cs typeface="Calibri" panose="020F0502020204030204" pitchFamily="34" charset="0"/>
              </a:rPr>
              <a:t>Su Topu Kuralları</a:t>
            </a:r>
          </a:p>
        </p:txBody>
      </p:sp>
      <p:sp>
        <p:nvSpPr>
          <p:cNvPr id="3" name="İçerik Yer Tutucusu 2">
            <a:extLst>
              <a:ext uri="{FF2B5EF4-FFF2-40B4-BE49-F238E27FC236}">
                <a16:creationId xmlns:a16="http://schemas.microsoft.com/office/drawing/2014/main" id="{A7DC5DC1-355F-469C-B736-809E2B7CABC4}"/>
              </a:ext>
            </a:extLst>
          </p:cNvPr>
          <p:cNvSpPr>
            <a:spLocks noGrp="1"/>
          </p:cNvSpPr>
          <p:nvPr>
            <p:ph idx="1"/>
          </p:nvPr>
        </p:nvSpPr>
        <p:spPr>
          <a:xfrm>
            <a:off x="808232" y="2421682"/>
            <a:ext cx="5705110" cy="3639289"/>
          </a:xfrm>
        </p:spPr>
        <p:txBody>
          <a:bodyPr anchor="ctr">
            <a:normAutofit/>
          </a:bodyPr>
          <a:lstStyle/>
          <a:p>
            <a:pPr algn="just"/>
            <a:r>
              <a:rPr lang="tr-TR" sz="2000" b="1" dirty="0">
                <a:solidFill>
                  <a:srgbClr val="000000"/>
                </a:solidFill>
              </a:rPr>
              <a:t>Havuzun boyu 33 m (minik takımlar ve bayanlar için 25 m) ve eni 20 m olmalıdır.</a:t>
            </a:r>
          </a:p>
          <a:p>
            <a:pPr algn="just"/>
            <a:r>
              <a:rPr lang="tr-TR" sz="2000" b="1" dirty="0">
                <a:solidFill>
                  <a:srgbClr val="000000"/>
                </a:solidFill>
              </a:rPr>
              <a:t>Su topu derinliği en az 1.90 m ile 2.00 m arasındaki havuzlarda oynanır.</a:t>
            </a:r>
          </a:p>
          <a:p>
            <a:pPr algn="just"/>
            <a:r>
              <a:rPr lang="tr-TR" sz="2000" b="1" dirty="0">
                <a:solidFill>
                  <a:srgbClr val="000000"/>
                </a:solidFill>
              </a:rPr>
              <a:t>Kaleler yükseklik olarak 90 cm ve iki yan direğin arası 3 m olarak yapılmıştır.</a:t>
            </a:r>
          </a:p>
        </p:txBody>
      </p:sp>
      <p:sp>
        <p:nvSpPr>
          <p:cNvPr id="4" name="Dikdörtgen 3">
            <a:extLst>
              <a:ext uri="{FF2B5EF4-FFF2-40B4-BE49-F238E27FC236}">
                <a16:creationId xmlns:a16="http://schemas.microsoft.com/office/drawing/2014/main" id="{41D4265F-4871-473D-A745-5C371FFD2DDB}"/>
              </a:ext>
            </a:extLst>
          </p:cNvPr>
          <p:cNvSpPr/>
          <p:nvPr/>
        </p:nvSpPr>
        <p:spPr>
          <a:xfrm>
            <a:off x="637674" y="902368"/>
            <a:ext cx="4833490" cy="12031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61699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u topu ile ilgili gÃ¶rsel sonucu">
            <a:extLst>
              <a:ext uri="{FF2B5EF4-FFF2-40B4-BE49-F238E27FC236}">
                <a16:creationId xmlns:a16="http://schemas.microsoft.com/office/drawing/2014/main" id="{931C270D-C9D3-4B94-8EA1-8F9810A803E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5759" r="18395"/>
          <a:stretch/>
        </p:blipFill>
        <p:spPr bwMode="auto">
          <a:xfrm>
            <a:off x="8738478" y="3917271"/>
            <a:ext cx="3453522" cy="2950205"/>
          </a:xfrm>
          <a:custGeom>
            <a:avLst/>
            <a:gdLst>
              <a:gd name="connsiteX0" fmla="*/ 1901420 w 3453522"/>
              <a:gd name="connsiteY0" fmla="*/ 0 h 2950205"/>
              <a:gd name="connsiteX1" fmla="*/ 3368648 w 3453522"/>
              <a:gd name="connsiteY1" fmla="*/ 691940 h 2950205"/>
              <a:gd name="connsiteX2" fmla="*/ 3453522 w 3453522"/>
              <a:gd name="connsiteY2" fmla="*/ 805440 h 2950205"/>
              <a:gd name="connsiteX3" fmla="*/ 3453522 w 3453522"/>
              <a:gd name="connsiteY3" fmla="*/ 2950205 h 2950205"/>
              <a:gd name="connsiteX4" fmla="*/ 316036 w 3453522"/>
              <a:gd name="connsiteY4" fmla="*/ 2950205 h 2950205"/>
              <a:gd name="connsiteX5" fmla="*/ 229491 w 3453522"/>
              <a:gd name="connsiteY5" fmla="*/ 2807749 h 2950205"/>
              <a:gd name="connsiteX6" fmla="*/ 0 w 3453522"/>
              <a:gd name="connsiteY6" fmla="*/ 1901419 h 2950205"/>
              <a:gd name="connsiteX7" fmla="*/ 1901420 w 3453522"/>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8557749F-B943-4D30-8F08-8AA92F25A8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id="{D96FB7C1-D3E6-4E9F-8DA3-D96417FEA9A6}"/>
              </a:ext>
            </a:extLst>
          </p:cNvPr>
          <p:cNvSpPr>
            <a:spLocks noGrp="1"/>
          </p:cNvSpPr>
          <p:nvPr>
            <p:ph type="title"/>
          </p:nvPr>
        </p:nvSpPr>
        <p:spPr>
          <a:xfrm>
            <a:off x="811845" y="802955"/>
            <a:ext cx="4283082" cy="1454051"/>
          </a:xfrm>
        </p:spPr>
        <p:txBody>
          <a:bodyPr>
            <a:normAutofit/>
          </a:bodyPr>
          <a:lstStyle/>
          <a:p>
            <a:r>
              <a:rPr lang="tr-TR" sz="4000" b="1" dirty="0">
                <a:solidFill>
                  <a:srgbClr val="0070C0"/>
                </a:solidFill>
                <a:latin typeface="Calibri" panose="020F0502020204030204" pitchFamily="34" charset="0"/>
                <a:cs typeface="Calibri" panose="020F0502020204030204" pitchFamily="34" charset="0"/>
              </a:rPr>
              <a:t>Su Topu Kuralları</a:t>
            </a:r>
          </a:p>
        </p:txBody>
      </p:sp>
      <p:sp>
        <p:nvSpPr>
          <p:cNvPr id="3" name="İçerik Yer Tutucusu 2">
            <a:extLst>
              <a:ext uri="{FF2B5EF4-FFF2-40B4-BE49-F238E27FC236}">
                <a16:creationId xmlns:a16="http://schemas.microsoft.com/office/drawing/2014/main" id="{A7DC5DC1-355F-469C-B736-809E2B7CABC4}"/>
              </a:ext>
            </a:extLst>
          </p:cNvPr>
          <p:cNvSpPr>
            <a:spLocks noGrp="1"/>
          </p:cNvSpPr>
          <p:nvPr>
            <p:ph idx="1"/>
          </p:nvPr>
        </p:nvSpPr>
        <p:spPr>
          <a:xfrm>
            <a:off x="808231" y="2421682"/>
            <a:ext cx="6464765" cy="3639289"/>
          </a:xfrm>
        </p:spPr>
        <p:txBody>
          <a:bodyPr anchor="ctr">
            <a:normAutofit/>
          </a:bodyPr>
          <a:lstStyle/>
          <a:p>
            <a:pPr algn="just"/>
            <a:r>
              <a:rPr lang="tr-TR" sz="2000" b="1" dirty="0">
                <a:solidFill>
                  <a:srgbClr val="000000"/>
                </a:solidFill>
              </a:rPr>
              <a:t>Her takımda toplam olarak 13 oyuncu bulunur. Bunların 7’si (1 kaleci ve 6 oyuncu) oyuna başlar.</a:t>
            </a:r>
          </a:p>
          <a:p>
            <a:pPr algn="just"/>
            <a:endParaRPr lang="tr-TR" sz="2000" b="1" dirty="0">
              <a:solidFill>
                <a:srgbClr val="000000"/>
              </a:solidFill>
            </a:endParaRPr>
          </a:p>
          <a:p>
            <a:pPr algn="just"/>
            <a:r>
              <a:rPr lang="tr-TR" sz="2000" b="1" dirty="0">
                <a:solidFill>
                  <a:srgbClr val="000000"/>
                </a:solidFill>
              </a:rPr>
              <a:t>Takımlardan biri mavi, diğeri beyaz takke (bone) takmak zorundadır. Hakemlerin daha rahat iletişim kurmaları için bu bonelerin üzerinde 1 ile 13 arasında rakamlar bulunur.</a:t>
            </a:r>
          </a:p>
        </p:txBody>
      </p:sp>
      <p:sp>
        <p:nvSpPr>
          <p:cNvPr id="4" name="Dikdörtgen 3">
            <a:extLst>
              <a:ext uri="{FF2B5EF4-FFF2-40B4-BE49-F238E27FC236}">
                <a16:creationId xmlns:a16="http://schemas.microsoft.com/office/drawing/2014/main" id="{41D4265F-4871-473D-A745-5C371FFD2DDB}"/>
              </a:ext>
            </a:extLst>
          </p:cNvPr>
          <p:cNvSpPr/>
          <p:nvPr/>
        </p:nvSpPr>
        <p:spPr>
          <a:xfrm>
            <a:off x="637674" y="902368"/>
            <a:ext cx="4833490" cy="12031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57800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u topu ile ilgili gÃ¶rsel sonucu">
            <a:extLst>
              <a:ext uri="{FF2B5EF4-FFF2-40B4-BE49-F238E27FC236}">
                <a16:creationId xmlns:a16="http://schemas.microsoft.com/office/drawing/2014/main" id="{931C270D-C9D3-4B94-8EA1-8F9810A803E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5759" r="18395"/>
          <a:stretch/>
        </p:blipFill>
        <p:spPr bwMode="auto">
          <a:xfrm>
            <a:off x="8738478" y="3917271"/>
            <a:ext cx="3453522" cy="2950205"/>
          </a:xfrm>
          <a:custGeom>
            <a:avLst/>
            <a:gdLst>
              <a:gd name="connsiteX0" fmla="*/ 1901420 w 3453522"/>
              <a:gd name="connsiteY0" fmla="*/ 0 h 2950205"/>
              <a:gd name="connsiteX1" fmla="*/ 3368648 w 3453522"/>
              <a:gd name="connsiteY1" fmla="*/ 691940 h 2950205"/>
              <a:gd name="connsiteX2" fmla="*/ 3453522 w 3453522"/>
              <a:gd name="connsiteY2" fmla="*/ 805440 h 2950205"/>
              <a:gd name="connsiteX3" fmla="*/ 3453522 w 3453522"/>
              <a:gd name="connsiteY3" fmla="*/ 2950205 h 2950205"/>
              <a:gd name="connsiteX4" fmla="*/ 316036 w 3453522"/>
              <a:gd name="connsiteY4" fmla="*/ 2950205 h 2950205"/>
              <a:gd name="connsiteX5" fmla="*/ 229491 w 3453522"/>
              <a:gd name="connsiteY5" fmla="*/ 2807749 h 2950205"/>
              <a:gd name="connsiteX6" fmla="*/ 0 w 3453522"/>
              <a:gd name="connsiteY6" fmla="*/ 1901419 h 2950205"/>
              <a:gd name="connsiteX7" fmla="*/ 1901420 w 3453522"/>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8557749F-B943-4D30-8F08-8AA92F25A8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id="{D96FB7C1-D3E6-4E9F-8DA3-D96417FEA9A6}"/>
              </a:ext>
            </a:extLst>
          </p:cNvPr>
          <p:cNvSpPr>
            <a:spLocks noGrp="1"/>
          </p:cNvSpPr>
          <p:nvPr>
            <p:ph type="title"/>
          </p:nvPr>
        </p:nvSpPr>
        <p:spPr>
          <a:xfrm>
            <a:off x="811845" y="802955"/>
            <a:ext cx="4283082" cy="1454051"/>
          </a:xfrm>
        </p:spPr>
        <p:txBody>
          <a:bodyPr>
            <a:normAutofit/>
          </a:bodyPr>
          <a:lstStyle/>
          <a:p>
            <a:r>
              <a:rPr lang="tr-TR" sz="4000" b="1" dirty="0">
                <a:solidFill>
                  <a:srgbClr val="0070C0"/>
                </a:solidFill>
                <a:latin typeface="Calibri" panose="020F0502020204030204" pitchFamily="34" charset="0"/>
                <a:cs typeface="Calibri" panose="020F0502020204030204" pitchFamily="34" charset="0"/>
              </a:rPr>
              <a:t>Su Topu Kuralları</a:t>
            </a:r>
          </a:p>
        </p:txBody>
      </p:sp>
      <p:sp>
        <p:nvSpPr>
          <p:cNvPr id="3" name="İçerik Yer Tutucusu 2">
            <a:extLst>
              <a:ext uri="{FF2B5EF4-FFF2-40B4-BE49-F238E27FC236}">
                <a16:creationId xmlns:a16="http://schemas.microsoft.com/office/drawing/2014/main" id="{A7DC5DC1-355F-469C-B736-809E2B7CABC4}"/>
              </a:ext>
            </a:extLst>
          </p:cNvPr>
          <p:cNvSpPr>
            <a:spLocks noGrp="1"/>
          </p:cNvSpPr>
          <p:nvPr>
            <p:ph idx="1"/>
          </p:nvPr>
        </p:nvSpPr>
        <p:spPr>
          <a:xfrm>
            <a:off x="808232" y="2421682"/>
            <a:ext cx="6858660" cy="3639289"/>
          </a:xfrm>
        </p:spPr>
        <p:txBody>
          <a:bodyPr anchor="ctr">
            <a:normAutofit/>
          </a:bodyPr>
          <a:lstStyle/>
          <a:p>
            <a:pPr algn="just"/>
            <a:r>
              <a:rPr lang="tr-TR" sz="2000" b="1" dirty="0">
                <a:solidFill>
                  <a:srgbClr val="000000"/>
                </a:solidFill>
              </a:rPr>
              <a:t>Bir atağın gol sayılabilmesi için topun kale çizgisini geçmesi gerekir.</a:t>
            </a:r>
          </a:p>
          <a:p>
            <a:pPr algn="just"/>
            <a:endParaRPr lang="tr-TR" sz="2000" b="1" dirty="0">
              <a:solidFill>
                <a:srgbClr val="000000"/>
              </a:solidFill>
            </a:endParaRPr>
          </a:p>
          <a:p>
            <a:pPr algn="just"/>
            <a:r>
              <a:rPr lang="tr-TR" sz="2000" b="1" dirty="0">
                <a:solidFill>
                  <a:srgbClr val="000000"/>
                </a:solidFill>
              </a:rPr>
              <a:t>Her takımın atak yapabilmesi için 335 sn. vardır. Bu zaman havuzun kenarlarındaki oyuncular, antrenörler, hakemler ve seyirciler tarafından rahatça görüntülenen kronometrelerle belirtilir. Bu süre bittiği zaman kronometreden “gonk” sesi gelir ve hakem topu diğer takıma verir.</a:t>
            </a:r>
          </a:p>
        </p:txBody>
      </p:sp>
      <p:sp>
        <p:nvSpPr>
          <p:cNvPr id="4" name="Dikdörtgen 3">
            <a:extLst>
              <a:ext uri="{FF2B5EF4-FFF2-40B4-BE49-F238E27FC236}">
                <a16:creationId xmlns:a16="http://schemas.microsoft.com/office/drawing/2014/main" id="{41D4265F-4871-473D-A745-5C371FFD2DDB}"/>
              </a:ext>
            </a:extLst>
          </p:cNvPr>
          <p:cNvSpPr/>
          <p:nvPr/>
        </p:nvSpPr>
        <p:spPr>
          <a:xfrm>
            <a:off x="637674" y="902368"/>
            <a:ext cx="4833490" cy="12031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4616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u topu ile ilgili gÃ¶rsel sonucu">
            <a:extLst>
              <a:ext uri="{FF2B5EF4-FFF2-40B4-BE49-F238E27FC236}">
                <a16:creationId xmlns:a16="http://schemas.microsoft.com/office/drawing/2014/main" id="{931C270D-C9D3-4B94-8EA1-8F9810A803E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5759" r="18395"/>
          <a:stretch/>
        </p:blipFill>
        <p:spPr bwMode="auto">
          <a:xfrm>
            <a:off x="8738478" y="3917271"/>
            <a:ext cx="3453522" cy="2950205"/>
          </a:xfrm>
          <a:custGeom>
            <a:avLst/>
            <a:gdLst>
              <a:gd name="connsiteX0" fmla="*/ 1901420 w 3453522"/>
              <a:gd name="connsiteY0" fmla="*/ 0 h 2950205"/>
              <a:gd name="connsiteX1" fmla="*/ 3368648 w 3453522"/>
              <a:gd name="connsiteY1" fmla="*/ 691940 h 2950205"/>
              <a:gd name="connsiteX2" fmla="*/ 3453522 w 3453522"/>
              <a:gd name="connsiteY2" fmla="*/ 805440 h 2950205"/>
              <a:gd name="connsiteX3" fmla="*/ 3453522 w 3453522"/>
              <a:gd name="connsiteY3" fmla="*/ 2950205 h 2950205"/>
              <a:gd name="connsiteX4" fmla="*/ 316036 w 3453522"/>
              <a:gd name="connsiteY4" fmla="*/ 2950205 h 2950205"/>
              <a:gd name="connsiteX5" fmla="*/ 229491 w 3453522"/>
              <a:gd name="connsiteY5" fmla="*/ 2807749 h 2950205"/>
              <a:gd name="connsiteX6" fmla="*/ 0 w 3453522"/>
              <a:gd name="connsiteY6" fmla="*/ 1901419 h 2950205"/>
              <a:gd name="connsiteX7" fmla="*/ 1901420 w 3453522"/>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8557749F-B943-4D30-8F08-8AA92F25A8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id="{D96FB7C1-D3E6-4E9F-8DA3-D96417FEA9A6}"/>
              </a:ext>
            </a:extLst>
          </p:cNvPr>
          <p:cNvSpPr>
            <a:spLocks noGrp="1"/>
          </p:cNvSpPr>
          <p:nvPr>
            <p:ph type="title"/>
          </p:nvPr>
        </p:nvSpPr>
        <p:spPr>
          <a:xfrm>
            <a:off x="811845" y="802955"/>
            <a:ext cx="4283082" cy="1454051"/>
          </a:xfrm>
        </p:spPr>
        <p:txBody>
          <a:bodyPr>
            <a:normAutofit/>
          </a:bodyPr>
          <a:lstStyle/>
          <a:p>
            <a:r>
              <a:rPr lang="tr-TR" sz="4000" b="1" dirty="0">
                <a:solidFill>
                  <a:srgbClr val="0070C0"/>
                </a:solidFill>
                <a:latin typeface="Calibri" panose="020F0502020204030204" pitchFamily="34" charset="0"/>
                <a:cs typeface="Calibri" panose="020F0502020204030204" pitchFamily="34" charset="0"/>
              </a:rPr>
              <a:t>Su Topu Kuralları</a:t>
            </a:r>
          </a:p>
        </p:txBody>
      </p:sp>
      <p:sp>
        <p:nvSpPr>
          <p:cNvPr id="3" name="İçerik Yer Tutucusu 2">
            <a:extLst>
              <a:ext uri="{FF2B5EF4-FFF2-40B4-BE49-F238E27FC236}">
                <a16:creationId xmlns:a16="http://schemas.microsoft.com/office/drawing/2014/main" id="{A7DC5DC1-355F-469C-B736-809E2B7CABC4}"/>
              </a:ext>
            </a:extLst>
          </p:cNvPr>
          <p:cNvSpPr>
            <a:spLocks noGrp="1"/>
          </p:cNvSpPr>
          <p:nvPr>
            <p:ph idx="1"/>
          </p:nvPr>
        </p:nvSpPr>
        <p:spPr>
          <a:xfrm>
            <a:off x="808232" y="2421682"/>
            <a:ext cx="6858660" cy="3639289"/>
          </a:xfrm>
        </p:spPr>
        <p:txBody>
          <a:bodyPr anchor="ctr">
            <a:normAutofit lnSpcReduction="10000"/>
          </a:bodyPr>
          <a:lstStyle/>
          <a:p>
            <a:pPr algn="just"/>
            <a:r>
              <a:rPr lang="tr-TR" sz="2000" b="1" dirty="0"/>
              <a:t>Eğer bir oyuncuya kasti olarak ve sakatlayıcı bir biçimde müdahale olursa, hakem o oyuncuyu oyundan atar. Böylece oyuncu bir daha oyuna giremez, yerine biri de giremez. </a:t>
            </a:r>
          </a:p>
          <a:p>
            <a:pPr algn="just"/>
            <a:r>
              <a:rPr lang="tr-TR" sz="2000" b="1" dirty="0"/>
              <a:t>Eğer gol atma şansı fazla olan bir oyuncuya dört metre çizgisi içinde sert bir faulde bulunulursa, hakem tarafından oyuncu penaltı ile ödüllendirilir.</a:t>
            </a:r>
          </a:p>
          <a:p>
            <a:pPr algn="just"/>
            <a:endParaRPr lang="tr-TR" sz="2000" b="1" dirty="0">
              <a:solidFill>
                <a:srgbClr val="000000"/>
              </a:solidFill>
            </a:endParaRPr>
          </a:p>
          <a:p>
            <a:pPr algn="just"/>
            <a:r>
              <a:rPr lang="tr-TR" sz="2000" b="1" dirty="0">
                <a:solidFill>
                  <a:srgbClr val="000000"/>
                </a:solidFill>
              </a:rPr>
              <a:t>Penaltıya bunlar sebep olur:</a:t>
            </a:r>
          </a:p>
          <a:p>
            <a:pPr algn="just"/>
            <a:r>
              <a:rPr lang="tr-TR" sz="2000" b="1" dirty="0">
                <a:solidFill>
                  <a:srgbClr val="000000"/>
                </a:solidFill>
              </a:rPr>
              <a:t>Gol atma şansı olan oyuncuyu tutmak onu engellemek</a:t>
            </a:r>
          </a:p>
          <a:p>
            <a:pPr algn="just"/>
            <a:r>
              <a:rPr lang="tr-TR" sz="2000" b="1" dirty="0">
                <a:solidFill>
                  <a:srgbClr val="000000"/>
                </a:solidFill>
              </a:rPr>
              <a:t>Kaleci ya da oyuncu tarafından kale ile oynanması</a:t>
            </a:r>
          </a:p>
          <a:p>
            <a:pPr algn="just"/>
            <a:r>
              <a:rPr lang="tr-TR" sz="2000" b="1" dirty="0">
                <a:solidFill>
                  <a:srgbClr val="000000"/>
                </a:solidFill>
              </a:rPr>
              <a:t>Kalecinin topu suya batırması</a:t>
            </a:r>
          </a:p>
        </p:txBody>
      </p:sp>
      <p:sp>
        <p:nvSpPr>
          <p:cNvPr id="4" name="Dikdörtgen 3">
            <a:extLst>
              <a:ext uri="{FF2B5EF4-FFF2-40B4-BE49-F238E27FC236}">
                <a16:creationId xmlns:a16="http://schemas.microsoft.com/office/drawing/2014/main" id="{41D4265F-4871-473D-A745-5C371FFD2DDB}"/>
              </a:ext>
            </a:extLst>
          </p:cNvPr>
          <p:cNvSpPr/>
          <p:nvPr/>
        </p:nvSpPr>
        <p:spPr>
          <a:xfrm>
            <a:off x="637674" y="902368"/>
            <a:ext cx="4833490" cy="12031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88282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u topu ile ilgili gÃ¶rsel sonucu">
            <a:extLst>
              <a:ext uri="{FF2B5EF4-FFF2-40B4-BE49-F238E27FC236}">
                <a16:creationId xmlns:a16="http://schemas.microsoft.com/office/drawing/2014/main" id="{931C270D-C9D3-4B94-8EA1-8F9810A803E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5759" r="18395"/>
          <a:stretch/>
        </p:blipFill>
        <p:spPr bwMode="auto">
          <a:xfrm>
            <a:off x="8738478" y="3917271"/>
            <a:ext cx="3453522" cy="2950205"/>
          </a:xfrm>
          <a:custGeom>
            <a:avLst/>
            <a:gdLst>
              <a:gd name="connsiteX0" fmla="*/ 1901420 w 3453522"/>
              <a:gd name="connsiteY0" fmla="*/ 0 h 2950205"/>
              <a:gd name="connsiteX1" fmla="*/ 3368648 w 3453522"/>
              <a:gd name="connsiteY1" fmla="*/ 691940 h 2950205"/>
              <a:gd name="connsiteX2" fmla="*/ 3453522 w 3453522"/>
              <a:gd name="connsiteY2" fmla="*/ 805440 h 2950205"/>
              <a:gd name="connsiteX3" fmla="*/ 3453522 w 3453522"/>
              <a:gd name="connsiteY3" fmla="*/ 2950205 h 2950205"/>
              <a:gd name="connsiteX4" fmla="*/ 316036 w 3453522"/>
              <a:gd name="connsiteY4" fmla="*/ 2950205 h 2950205"/>
              <a:gd name="connsiteX5" fmla="*/ 229491 w 3453522"/>
              <a:gd name="connsiteY5" fmla="*/ 2807749 h 2950205"/>
              <a:gd name="connsiteX6" fmla="*/ 0 w 3453522"/>
              <a:gd name="connsiteY6" fmla="*/ 1901419 h 2950205"/>
              <a:gd name="connsiteX7" fmla="*/ 1901420 w 3453522"/>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8557749F-B943-4D30-8F08-8AA92F25A8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id="{D96FB7C1-D3E6-4E9F-8DA3-D96417FEA9A6}"/>
              </a:ext>
            </a:extLst>
          </p:cNvPr>
          <p:cNvSpPr>
            <a:spLocks noGrp="1"/>
          </p:cNvSpPr>
          <p:nvPr>
            <p:ph type="title"/>
          </p:nvPr>
        </p:nvSpPr>
        <p:spPr>
          <a:xfrm>
            <a:off x="811844" y="802955"/>
            <a:ext cx="6459401" cy="1454051"/>
          </a:xfrm>
        </p:spPr>
        <p:txBody>
          <a:bodyPr>
            <a:normAutofit/>
          </a:bodyPr>
          <a:lstStyle/>
          <a:p>
            <a:r>
              <a:rPr lang="tr-TR" sz="4000" b="1" dirty="0">
                <a:solidFill>
                  <a:srgbClr val="0070C0"/>
                </a:solidFill>
                <a:latin typeface="Calibri" panose="020F0502020204030204" pitchFamily="34" charset="0"/>
                <a:cs typeface="Calibri" panose="020F0502020204030204" pitchFamily="34" charset="0"/>
              </a:rPr>
              <a:t>Su Topunda Kullanılan Malzemeler</a:t>
            </a:r>
          </a:p>
        </p:txBody>
      </p:sp>
      <p:sp>
        <p:nvSpPr>
          <p:cNvPr id="3" name="İçerik Yer Tutucusu 2">
            <a:extLst>
              <a:ext uri="{FF2B5EF4-FFF2-40B4-BE49-F238E27FC236}">
                <a16:creationId xmlns:a16="http://schemas.microsoft.com/office/drawing/2014/main" id="{A7DC5DC1-355F-469C-B736-809E2B7CABC4}"/>
              </a:ext>
            </a:extLst>
          </p:cNvPr>
          <p:cNvSpPr>
            <a:spLocks noGrp="1"/>
          </p:cNvSpPr>
          <p:nvPr>
            <p:ph idx="1"/>
          </p:nvPr>
        </p:nvSpPr>
        <p:spPr>
          <a:xfrm>
            <a:off x="808232" y="2421682"/>
            <a:ext cx="6858660" cy="3639289"/>
          </a:xfrm>
        </p:spPr>
        <p:txBody>
          <a:bodyPr anchor="ctr">
            <a:normAutofit/>
          </a:bodyPr>
          <a:lstStyle/>
          <a:p>
            <a:pPr algn="just"/>
            <a:r>
              <a:rPr lang="tr-TR" sz="2000" b="1" dirty="0">
                <a:solidFill>
                  <a:srgbClr val="000000"/>
                </a:solidFill>
              </a:rPr>
              <a:t>Havuz</a:t>
            </a:r>
          </a:p>
          <a:p>
            <a:pPr algn="just"/>
            <a:r>
              <a:rPr lang="tr-TR" sz="2000" b="1" dirty="0">
                <a:solidFill>
                  <a:srgbClr val="000000"/>
                </a:solidFill>
              </a:rPr>
              <a:t>Kaleler</a:t>
            </a:r>
          </a:p>
          <a:p>
            <a:pPr algn="just"/>
            <a:r>
              <a:rPr lang="tr-TR" sz="2000" b="1" dirty="0">
                <a:solidFill>
                  <a:srgbClr val="000000"/>
                </a:solidFill>
              </a:rPr>
              <a:t>Suda batmayan toplar</a:t>
            </a:r>
          </a:p>
          <a:p>
            <a:pPr algn="just"/>
            <a:r>
              <a:rPr lang="tr-TR" sz="2000" b="1" dirty="0">
                <a:solidFill>
                  <a:srgbClr val="000000"/>
                </a:solidFill>
              </a:rPr>
              <a:t>Bone</a:t>
            </a:r>
          </a:p>
        </p:txBody>
      </p:sp>
      <p:sp>
        <p:nvSpPr>
          <p:cNvPr id="4" name="Dikdörtgen 3">
            <a:extLst>
              <a:ext uri="{FF2B5EF4-FFF2-40B4-BE49-F238E27FC236}">
                <a16:creationId xmlns:a16="http://schemas.microsoft.com/office/drawing/2014/main" id="{41D4265F-4871-473D-A745-5C371FFD2DDB}"/>
              </a:ext>
            </a:extLst>
          </p:cNvPr>
          <p:cNvSpPr/>
          <p:nvPr/>
        </p:nvSpPr>
        <p:spPr>
          <a:xfrm>
            <a:off x="637673" y="902368"/>
            <a:ext cx="6459401" cy="12031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25062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ankara Ã¼niversitesi ile ilgili gÃ¶rsel sonucu">
            <a:extLst>
              <a:ext uri="{FF2B5EF4-FFF2-40B4-BE49-F238E27FC236}">
                <a16:creationId xmlns:a16="http://schemas.microsoft.com/office/drawing/2014/main" id="{F6CA7370-59CC-4AFA-97C7-28FA3AF35D1C}"/>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6818" r="-2" b="20378"/>
          <a:stretch/>
        </p:blipFill>
        <p:spPr bwMode="auto">
          <a:xfrm>
            <a:off x="6083786" y="-168318"/>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5" name="Picture 2" descr="Ä°lgili resim">
            <a:extLst>
              <a:ext uri="{FF2B5EF4-FFF2-40B4-BE49-F238E27FC236}">
                <a16:creationId xmlns:a16="http://schemas.microsoft.com/office/drawing/2014/main" id="{863F934B-B48A-463F-A59F-E2CCBDC8AA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96" r="12809"/>
          <a:stretch/>
        </p:blipFill>
        <p:spPr bwMode="auto">
          <a:xfrm>
            <a:off x="6089904" y="2487168"/>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İçerik Yer Tutucusu 2">
            <a:extLst>
              <a:ext uri="{FF2B5EF4-FFF2-40B4-BE49-F238E27FC236}">
                <a16:creationId xmlns:a16="http://schemas.microsoft.com/office/drawing/2014/main" id="{8C601D89-B26C-4130-A3C6-A868253BB378}"/>
              </a:ext>
            </a:extLst>
          </p:cNvPr>
          <p:cNvSpPr>
            <a:spLocks noGrp="1"/>
          </p:cNvSpPr>
          <p:nvPr>
            <p:ph idx="1"/>
          </p:nvPr>
        </p:nvSpPr>
        <p:spPr>
          <a:xfrm>
            <a:off x="804997" y="2272143"/>
            <a:ext cx="4803637" cy="3788830"/>
          </a:xfrm>
        </p:spPr>
        <p:txBody>
          <a:bodyPr anchor="ctr">
            <a:normAutofit/>
          </a:bodyPr>
          <a:lstStyle/>
          <a:p>
            <a:r>
              <a:rPr lang="tr-TR" sz="3200" dirty="0">
                <a:solidFill>
                  <a:srgbClr val="000000"/>
                </a:solidFill>
                <a:latin typeface="Calibri" panose="020F0502020204030204" pitchFamily="34" charset="0"/>
                <a:cs typeface="Calibri" panose="020F0502020204030204" pitchFamily="34" charset="0"/>
              </a:rPr>
              <a:t>Teşekkürler</a:t>
            </a:r>
          </a:p>
        </p:txBody>
      </p:sp>
    </p:spTree>
    <p:extLst>
      <p:ext uri="{BB962C8B-B14F-4D97-AF65-F5344CB8AC3E}">
        <p14:creationId xmlns:p14="http://schemas.microsoft.com/office/powerpoint/2010/main" val="318423149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292</Words>
  <Application>Microsoft Office PowerPoint</Application>
  <PresentationFormat>Geniş ekran</PresentationFormat>
  <Paragraphs>33</Paragraphs>
  <Slides>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9</vt:i4>
      </vt:variant>
    </vt:vector>
  </HeadingPairs>
  <TitlesOfParts>
    <vt:vector size="13" baseType="lpstr">
      <vt:lpstr>Arial</vt:lpstr>
      <vt:lpstr>Calibri</vt:lpstr>
      <vt:lpstr>Calibri Light</vt:lpstr>
      <vt:lpstr>Office Teması</vt:lpstr>
      <vt:lpstr>Havuzda Yapılan Su Sporlarının İçeriklerinin Tanıtılması-1</vt:lpstr>
      <vt:lpstr>Ders İçeriği</vt:lpstr>
      <vt:lpstr>Su Topu</vt:lpstr>
      <vt:lpstr>Su Topu Kuralları</vt:lpstr>
      <vt:lpstr>Su Topu Kuralları</vt:lpstr>
      <vt:lpstr>Su Topu Kuralları</vt:lpstr>
      <vt:lpstr>Su Topu Kuralları</vt:lpstr>
      <vt:lpstr>Su Topunda Kullanılan Malzemeler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Havuzda Yapılan Su Sporlarının İçeriklerinin Tanıtılması</dc:title>
  <dc:creator>Cemal Yalçın</dc:creator>
  <cp:lastModifiedBy>Nurettin Göksu Çini-Akademik</cp:lastModifiedBy>
  <cp:revision>9</cp:revision>
  <dcterms:created xsi:type="dcterms:W3CDTF">2019-04-05T01:05:18Z</dcterms:created>
  <dcterms:modified xsi:type="dcterms:W3CDTF">2020-05-03T18:55:44Z</dcterms:modified>
</cp:coreProperties>
</file>