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91" r:id="rId2"/>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92" r:id="rId17"/>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6" d="100"/>
          <a:sy n="86" d="100"/>
        </p:scale>
        <p:origin x="1524" y="9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8" name="7 Başlık"/>
          <p:cNvSpPr>
            <a:spLocks noGrp="1"/>
          </p:cNvSpPr>
          <p:nvPr>
            <p:ph type="ctrTitle"/>
          </p:nvPr>
        </p:nvSpPr>
        <p:spPr>
          <a:xfrm>
            <a:off x="422030" y="1371600"/>
            <a:ext cx="8229600" cy="18288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tr-TR" smtClean="0"/>
              <a:t>Asıl başlık stili için tıklatın</a:t>
            </a:r>
            <a:endParaRPr kumimoji="0" lang="en-US"/>
          </a:p>
        </p:txBody>
      </p:sp>
      <p:sp>
        <p:nvSpPr>
          <p:cNvPr id="28" name="27 Veri Yer Tutucusu"/>
          <p:cNvSpPr>
            <a:spLocks noGrp="1"/>
          </p:cNvSpPr>
          <p:nvPr>
            <p:ph type="dt" sz="half" idx="10"/>
          </p:nvPr>
        </p:nvSpPr>
        <p:spPr/>
        <p:txBody>
          <a:bodyPr/>
          <a:lstStyle/>
          <a:p>
            <a:fld id="{D9F75050-0E15-4C5B-92B0-66D068882F1F}" type="datetimeFigureOut">
              <a:rPr lang="tr-TR" smtClean="0"/>
              <a:pPr/>
              <a:t>4 Kas 2021</a:t>
            </a:fld>
            <a:endParaRPr lang="tr-TR"/>
          </a:p>
        </p:txBody>
      </p:sp>
      <p:sp>
        <p:nvSpPr>
          <p:cNvPr id="17" name="16 Altbilgi Yer Tutucusu"/>
          <p:cNvSpPr>
            <a:spLocks noGrp="1"/>
          </p:cNvSpPr>
          <p:nvPr>
            <p:ph type="ftr" sz="quarter" idx="11"/>
          </p:nvPr>
        </p:nvSpPr>
        <p:spPr/>
        <p:txBody>
          <a:bodyPr/>
          <a:lstStyle/>
          <a:p>
            <a:endParaRPr lang="tr-TR"/>
          </a:p>
        </p:txBody>
      </p:sp>
      <p:sp>
        <p:nvSpPr>
          <p:cNvPr id="29" name="28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9" name="8 Alt Başlık"/>
          <p:cNvSpPr>
            <a:spLocks noGrp="1"/>
          </p:cNvSpPr>
          <p:nvPr>
            <p:ph type="subTitle" idx="1"/>
          </p:nvPr>
        </p:nvSpPr>
        <p:spPr>
          <a:xfrm>
            <a:off x="1371600" y="3331698"/>
            <a:ext cx="6400800" cy="17526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4 Kas 2021</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457200" y="274638"/>
            <a:ext cx="6019800" cy="5851525"/>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4 Kas 2021</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İçerik Yer Tutucusu"/>
          <p:cNvSpPr>
            <a:spLocks noGrp="1"/>
          </p:cNvSpPr>
          <p:nvPr>
            <p:ph idx="1"/>
          </p:nvPr>
        </p:nvSpPr>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4 Kas 2021</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bg>
      <p:bgRef idx="1003">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1600200" y="609600"/>
            <a:ext cx="7086600" cy="18288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1600200" y="2507786"/>
            <a:ext cx="7086600" cy="1509712"/>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p:txBody>
          <a:bodyPr/>
          <a:lstStyle/>
          <a:p>
            <a:fld id="{D9F75050-0E15-4C5B-92B0-66D068882F1F}" type="datetimeFigureOut">
              <a:rPr lang="tr-TR" smtClean="0"/>
              <a:pPr/>
              <a:t>4 Kas 2021</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a:xfrm>
            <a:off x="7924800" y="6416675"/>
            <a:ext cx="762000" cy="365125"/>
          </a:xfrm>
        </p:spPr>
        <p:txBody>
          <a:bodyPr/>
          <a:lstStyle/>
          <a:p>
            <a:fld id="{B1DEFA8C-F947-479F-BE07-76B6B3F80BF1}" type="slidenum">
              <a:rPr lang="tr-TR" smtClean="0"/>
              <a:pPr/>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İçerik Yer Tutucusu"/>
          <p:cNvSpPr>
            <a:spLocks noGrp="1"/>
          </p:cNvSpPr>
          <p:nvPr>
            <p:ph sz="half" idx="1"/>
          </p:nvPr>
        </p:nvSpPr>
        <p:spPr>
          <a:xfrm>
            <a:off x="457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İçerik Yer Tutucusu"/>
          <p:cNvSpPr>
            <a:spLocks noGrp="1"/>
          </p:cNvSpPr>
          <p:nvPr>
            <p:ph sz="half" idx="2"/>
          </p:nvPr>
        </p:nvSpPr>
        <p:spPr>
          <a:xfrm>
            <a:off x="4648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p>
            <a:fld id="{D9F75050-0E15-4C5B-92B0-66D068882F1F}" type="datetimeFigureOut">
              <a:rPr lang="tr-TR" smtClean="0"/>
              <a:pPr/>
              <a:t>4 Kas 2021</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8229600" cy="1143000"/>
          </a:xfrm>
        </p:spPr>
        <p:txBody>
          <a:bodyPr anchor="ctr"/>
          <a:lstStyle>
            <a:lvl1pPr>
              <a:defRPr/>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457200" y="1535112"/>
            <a:ext cx="4040188"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4" name="3 Metin Yer Tutucusu"/>
          <p:cNvSpPr>
            <a:spLocks noGrp="1"/>
          </p:cNvSpPr>
          <p:nvPr>
            <p:ph type="body" sz="half" idx="3"/>
          </p:nvPr>
        </p:nvSpPr>
        <p:spPr>
          <a:xfrm>
            <a:off x="4645025" y="1535112"/>
            <a:ext cx="4041775"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5" name="4 İçerik Yer Tutucusu"/>
          <p:cNvSpPr>
            <a:spLocks noGrp="1"/>
          </p:cNvSpPr>
          <p:nvPr>
            <p:ph sz="quarter" idx="2"/>
          </p:nvPr>
        </p:nvSpPr>
        <p:spPr>
          <a:xfrm>
            <a:off x="457200" y="2362200"/>
            <a:ext cx="4040188"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6" name="5 İçerik Yer Tutucusu"/>
          <p:cNvSpPr>
            <a:spLocks noGrp="1"/>
          </p:cNvSpPr>
          <p:nvPr>
            <p:ph sz="quarter" idx="4"/>
          </p:nvPr>
        </p:nvSpPr>
        <p:spPr>
          <a:xfrm>
            <a:off x="4645025" y="2362200"/>
            <a:ext cx="4041775"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6 Veri Yer Tutucusu"/>
          <p:cNvSpPr>
            <a:spLocks noGrp="1"/>
          </p:cNvSpPr>
          <p:nvPr>
            <p:ph type="dt" sz="half" idx="10"/>
          </p:nvPr>
        </p:nvSpPr>
        <p:spPr/>
        <p:txBody>
          <a:bodyPr/>
          <a:lstStyle/>
          <a:p>
            <a:fld id="{D9F75050-0E15-4C5B-92B0-66D068882F1F}" type="datetimeFigureOut">
              <a:rPr lang="tr-TR" smtClean="0"/>
              <a:pPr/>
              <a:t>4 Kas 2021</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Veri Yer Tutucusu"/>
          <p:cNvSpPr>
            <a:spLocks noGrp="1"/>
          </p:cNvSpPr>
          <p:nvPr>
            <p:ph type="dt" sz="half" idx="10"/>
          </p:nvPr>
        </p:nvSpPr>
        <p:spPr/>
        <p:txBody>
          <a:bodyPr/>
          <a:lstStyle/>
          <a:p>
            <a:fld id="{D9F75050-0E15-4C5B-92B0-66D068882F1F}" type="datetimeFigureOut">
              <a:rPr lang="tr-TR" smtClean="0"/>
              <a:pPr/>
              <a:t>4 Kas 2021</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9F75050-0E15-4C5B-92B0-66D068882F1F}" type="datetimeFigureOut">
              <a:rPr lang="tr-TR" smtClean="0"/>
              <a:pPr/>
              <a:t>4 Kas 2021</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457200" y="1524000"/>
            <a:ext cx="3008313" cy="4602163"/>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4" name="3 İçerik Yer Tutucusu"/>
          <p:cNvSpPr>
            <a:spLocks noGrp="1"/>
          </p:cNvSpPr>
          <p:nvPr>
            <p:ph sz="half" idx="1"/>
          </p:nvPr>
        </p:nvSpPr>
        <p:spPr>
          <a:xfrm>
            <a:off x="3575050" y="273050"/>
            <a:ext cx="5111750" cy="5853113"/>
          </a:xfrm>
        </p:spPr>
        <p:txBody>
          <a:bodyPr/>
          <a:lstStyle>
            <a:lvl1pPr>
              <a:defRPr sz="2600"/>
            </a:lvl1pPr>
            <a:lvl2pPr>
              <a:defRPr sz="2400"/>
            </a:lvl2pPr>
            <a:lvl3pPr>
              <a:defRPr sz="2200"/>
            </a:lvl3pPr>
            <a:lvl4pPr>
              <a:defRPr sz="20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p>
            <a:fld id="{D9F75050-0E15-4C5B-92B0-66D068882F1F}" type="datetimeFigureOut">
              <a:rPr lang="tr-TR" smtClean="0"/>
              <a:pPr/>
              <a:t>4 Kas 2021</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828800" y="609600"/>
            <a:ext cx="5486400" cy="522288"/>
          </a:xfrm>
        </p:spPr>
        <p:txBody>
          <a:bodyPr lIns="45720" rIns="45720" bIns="0" anchor="b">
            <a:sp3d prstMaterial="softEdge"/>
          </a:bodyPr>
          <a:lstStyle>
            <a:lvl1pPr algn="ctr">
              <a:buNone/>
              <a:defRPr sz="2000" b="1"/>
            </a:lvl1pPr>
          </a:lstStyle>
          <a:p>
            <a:r>
              <a:rPr kumimoji="0" lang="tr-TR" smtClean="0"/>
              <a:t>Asıl başlık stili için tıklatın</a:t>
            </a:r>
            <a:endParaRPr kumimoji="0" lang="en-US"/>
          </a:p>
        </p:txBody>
      </p:sp>
      <p:sp>
        <p:nvSpPr>
          <p:cNvPr id="3" name="2 Resim Yer Tutucusu"/>
          <p:cNvSpPr>
            <a:spLocks noGrp="1"/>
          </p:cNvSpPr>
          <p:nvPr>
            <p:ph type="pic" idx="1"/>
          </p:nvPr>
        </p:nvSpPr>
        <p:spPr>
          <a:xfrm>
            <a:off x="1828800" y="1831975"/>
            <a:ext cx="5486400" cy="39624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tr-TR" smtClean="0">
                <a:solidFill>
                  <a:schemeClr val="lt1"/>
                </a:solidFill>
                <a:latin typeface="+mn-lt"/>
                <a:ea typeface="+mn-ea"/>
                <a:cs typeface="+mn-cs"/>
              </a:rPr>
              <a:t>Resim eklemek için simgeyi tıklatın</a:t>
            </a:r>
            <a:endParaRPr kumimoji="0" lang="en-US" dirty="0">
              <a:solidFill>
                <a:schemeClr val="lt1"/>
              </a:solidFill>
              <a:latin typeface="+mn-lt"/>
              <a:ea typeface="+mn-ea"/>
              <a:cs typeface="+mn-cs"/>
            </a:endParaRPr>
          </a:p>
        </p:txBody>
      </p:sp>
      <p:sp>
        <p:nvSpPr>
          <p:cNvPr id="4" name="3 Metin Yer Tutucusu"/>
          <p:cNvSpPr>
            <a:spLocks noGrp="1"/>
          </p:cNvSpPr>
          <p:nvPr>
            <p:ph type="body" sz="half" idx="2"/>
          </p:nvPr>
        </p:nvSpPr>
        <p:spPr>
          <a:xfrm>
            <a:off x="1828800" y="1166787"/>
            <a:ext cx="5486400" cy="530352"/>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4 Kas 2021</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21 Başlık Yer Tutucusu"/>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tr-TR" smtClean="0"/>
              <a:t>Asıl başlık stili için tıklatın</a:t>
            </a:r>
            <a:endParaRPr kumimoji="0" lang="en-US"/>
          </a:p>
        </p:txBody>
      </p:sp>
      <p:sp>
        <p:nvSpPr>
          <p:cNvPr id="13" name="12 Metin Yer Tutucusu"/>
          <p:cNvSpPr>
            <a:spLocks noGrp="1"/>
          </p:cNvSpPr>
          <p:nvPr>
            <p:ph type="body" idx="1"/>
          </p:nvPr>
        </p:nvSpPr>
        <p:spPr>
          <a:xfrm>
            <a:off x="457200" y="1600200"/>
            <a:ext cx="8229600" cy="4709160"/>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4" name="13 Veri Yer Tutucusu"/>
          <p:cNvSpPr>
            <a:spLocks noGrp="1"/>
          </p:cNvSpPr>
          <p:nvPr>
            <p:ph type="dt" sz="half" idx="2"/>
          </p:nvPr>
        </p:nvSpPr>
        <p:spPr>
          <a:xfrm>
            <a:off x="457200" y="6416675"/>
            <a:ext cx="2133600" cy="365125"/>
          </a:xfrm>
          <a:prstGeom prst="rect">
            <a:avLst/>
          </a:prstGeom>
        </p:spPr>
        <p:txBody>
          <a:bodyPr vert="horz" anchor="b"/>
          <a:lstStyle>
            <a:lvl1pPr algn="l" eaLnBrk="1" latinLnBrk="0" hangingPunct="1">
              <a:defRPr kumimoji="0" sz="1200">
                <a:solidFill>
                  <a:schemeClr val="tx1">
                    <a:shade val="50000"/>
                  </a:schemeClr>
                </a:solidFill>
              </a:defRPr>
            </a:lvl1pPr>
          </a:lstStyle>
          <a:p>
            <a:fld id="{D9F75050-0E15-4C5B-92B0-66D068882F1F}" type="datetimeFigureOut">
              <a:rPr lang="tr-TR" smtClean="0"/>
              <a:pPr/>
              <a:t>4 Kas 2021</a:t>
            </a:fld>
            <a:endParaRPr lang="tr-TR"/>
          </a:p>
        </p:txBody>
      </p:sp>
      <p:sp>
        <p:nvSpPr>
          <p:cNvPr id="3" name="2 Altbilgi Yer Tutucusu"/>
          <p:cNvSpPr>
            <a:spLocks noGrp="1"/>
          </p:cNvSpPr>
          <p:nvPr>
            <p:ph type="ftr" sz="quarter" idx="3"/>
          </p:nvPr>
        </p:nvSpPr>
        <p:spPr>
          <a:xfrm>
            <a:off x="3124200" y="6416675"/>
            <a:ext cx="2895600" cy="365125"/>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tr-TR"/>
          </a:p>
        </p:txBody>
      </p:sp>
      <p:sp>
        <p:nvSpPr>
          <p:cNvPr id="23" name="22 Slayt Numarası Yer Tutucusu"/>
          <p:cNvSpPr>
            <a:spLocks noGrp="1"/>
          </p:cNvSpPr>
          <p:nvPr>
            <p:ph type="sldNum" sz="quarter" idx="4"/>
          </p:nvPr>
        </p:nvSpPr>
        <p:spPr>
          <a:xfrm>
            <a:off x="7924800" y="6416675"/>
            <a:ext cx="762000" cy="365125"/>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1DEFA8C-F947-479F-BE07-76B6B3F80BF1}" type="slidenum">
              <a:rPr lang="tr-TR" smtClean="0"/>
              <a:pPr/>
              <a:t>‹#›</a:t>
            </a:fld>
            <a:endParaRPr lang="tr-TR"/>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etin kutusu"/>
          <p:cNvSpPr txBox="1"/>
          <p:nvPr/>
        </p:nvSpPr>
        <p:spPr>
          <a:xfrm>
            <a:off x="785786" y="785794"/>
            <a:ext cx="7786742" cy="3077766"/>
          </a:xfrm>
          <a:prstGeom prst="rect">
            <a:avLst/>
          </a:prstGeom>
          <a:noFill/>
        </p:spPr>
        <p:txBody>
          <a:bodyPr wrap="square" rtlCol="0">
            <a:spAutoFit/>
          </a:bodyPr>
          <a:lstStyle/>
          <a:p>
            <a:pPr algn="ctr"/>
            <a:endParaRPr lang="tr-TR" sz="4400" dirty="0" smtClean="0"/>
          </a:p>
          <a:p>
            <a:pPr algn="ctr"/>
            <a:r>
              <a:rPr lang="tr-TR" sz="4400" b="1" dirty="0"/>
              <a:t>Ölçek Geliştirme Aşamaları</a:t>
            </a:r>
          </a:p>
          <a:p>
            <a:pPr algn="ctr"/>
            <a:endParaRPr lang="tr-TR" sz="4400" dirty="0" smtClean="0"/>
          </a:p>
          <a:p>
            <a:pPr algn="ctr"/>
            <a:endParaRPr lang="tr-TR" sz="4400" dirty="0" smtClean="0"/>
          </a:p>
          <a:p>
            <a:endParaRPr lang="tr-TR" dirty="0" smtClean="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etin kutusu"/>
          <p:cNvSpPr txBox="1"/>
          <p:nvPr/>
        </p:nvSpPr>
        <p:spPr>
          <a:xfrm>
            <a:off x="642910" y="1000108"/>
            <a:ext cx="7848872" cy="1200329"/>
          </a:xfrm>
          <a:prstGeom prst="rect">
            <a:avLst/>
          </a:prstGeom>
          <a:noFill/>
        </p:spPr>
        <p:txBody>
          <a:bodyPr wrap="square" rtlCol="0">
            <a:spAutoFit/>
          </a:bodyPr>
          <a:lstStyle/>
          <a:p>
            <a:r>
              <a:rPr lang="tr-TR" b="1" dirty="0" err="1" smtClean="0">
                <a:solidFill>
                  <a:schemeClr val="bg1"/>
                </a:solidFill>
              </a:rPr>
              <a:t>Cronbach</a:t>
            </a:r>
            <a:r>
              <a:rPr lang="tr-TR" b="1" dirty="0" smtClean="0">
                <a:solidFill>
                  <a:schemeClr val="bg1"/>
                </a:solidFill>
              </a:rPr>
              <a:t> </a:t>
            </a:r>
            <a:r>
              <a:rPr lang="tr-TR" b="1" dirty="0" err="1" smtClean="0">
                <a:solidFill>
                  <a:schemeClr val="bg1"/>
                </a:solidFill>
              </a:rPr>
              <a:t>Alpha</a:t>
            </a:r>
            <a:r>
              <a:rPr lang="tr-TR" b="1" dirty="0" smtClean="0">
                <a:solidFill>
                  <a:schemeClr val="bg1"/>
                </a:solidFill>
              </a:rPr>
              <a:t>:  </a:t>
            </a:r>
            <a:r>
              <a:rPr lang="tr-TR" dirty="0" smtClean="0"/>
              <a:t>Test puanlarının güvenilirliğinin bir alt kestiricisi olarak kullanılan bu katsayı, özellikle cevapların derecelendirme ölçeğinde elde edildiği durumlarda sıklıkla kullanılır.</a:t>
            </a:r>
          </a:p>
          <a:p>
            <a:endParaRPr lang="tr-TR" dirty="0" smtClean="0"/>
          </a:p>
        </p:txBody>
      </p:sp>
      <p:pic>
        <p:nvPicPr>
          <p:cNvPr id="3075" name="Picture 3"/>
          <p:cNvPicPr>
            <a:picLocks noChangeAspect="1" noChangeArrowheads="1"/>
          </p:cNvPicPr>
          <p:nvPr/>
        </p:nvPicPr>
        <p:blipFill>
          <a:blip r:embed="rId2" cstate="print"/>
          <a:srcRect/>
          <a:stretch>
            <a:fillRect/>
          </a:stretch>
        </p:blipFill>
        <p:spPr bwMode="auto">
          <a:xfrm>
            <a:off x="642910" y="2428868"/>
            <a:ext cx="8063171" cy="1800200"/>
          </a:xfrm>
          <a:prstGeom prst="rect">
            <a:avLst/>
          </a:prstGeom>
          <a:noFill/>
          <a:ln w="9525">
            <a:noFill/>
            <a:miter lim="800000"/>
            <a:headEnd/>
            <a:tailEnd/>
          </a:ln>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etin kutusu"/>
          <p:cNvSpPr txBox="1"/>
          <p:nvPr/>
        </p:nvSpPr>
        <p:spPr>
          <a:xfrm>
            <a:off x="755576" y="548680"/>
            <a:ext cx="7416824" cy="4524315"/>
          </a:xfrm>
          <a:prstGeom prst="rect">
            <a:avLst/>
          </a:prstGeom>
          <a:noFill/>
        </p:spPr>
        <p:txBody>
          <a:bodyPr wrap="square" rtlCol="0">
            <a:spAutoFit/>
          </a:bodyPr>
          <a:lstStyle/>
          <a:p>
            <a:r>
              <a:rPr lang="tr-TR" b="1" dirty="0" err="1" smtClean="0">
                <a:solidFill>
                  <a:schemeClr val="bg1"/>
                </a:solidFill>
              </a:rPr>
              <a:t>Hoyt’un</a:t>
            </a:r>
            <a:r>
              <a:rPr lang="tr-TR" b="1" dirty="0" smtClean="0">
                <a:solidFill>
                  <a:schemeClr val="bg1"/>
                </a:solidFill>
              </a:rPr>
              <a:t> </a:t>
            </a:r>
            <a:r>
              <a:rPr lang="tr-TR" b="1" dirty="0" err="1" smtClean="0">
                <a:solidFill>
                  <a:schemeClr val="bg1"/>
                </a:solidFill>
              </a:rPr>
              <a:t>Varyans</a:t>
            </a:r>
            <a:r>
              <a:rPr lang="tr-TR" b="1" dirty="0" smtClean="0">
                <a:solidFill>
                  <a:schemeClr val="bg1"/>
                </a:solidFill>
              </a:rPr>
              <a:t> Analizi : </a:t>
            </a:r>
            <a:r>
              <a:rPr lang="tr-TR" dirty="0" smtClean="0"/>
              <a:t>Güvenilirlik değeri pratikte, bireylere ait kareler ortalamasının ( </a:t>
            </a:r>
            <a:r>
              <a:rPr lang="tr-TR" dirty="0" err="1" smtClean="0"/>
              <a:t>varyansın</a:t>
            </a:r>
            <a:r>
              <a:rPr lang="tr-TR" dirty="0" smtClean="0"/>
              <a:t>) hata kareler ortalamasından farkının bireylere ait kareler ortalamasına bölünmesiyle elde edilir.</a:t>
            </a:r>
          </a:p>
          <a:p>
            <a:endParaRPr lang="tr-TR" dirty="0" smtClean="0"/>
          </a:p>
          <a:p>
            <a:endParaRPr lang="tr-TR" dirty="0" smtClean="0"/>
          </a:p>
          <a:p>
            <a:endParaRPr lang="tr-TR" dirty="0" smtClean="0"/>
          </a:p>
          <a:p>
            <a:endParaRPr lang="tr-TR" dirty="0" smtClean="0"/>
          </a:p>
          <a:p>
            <a:endParaRPr lang="tr-TR" dirty="0" smtClean="0"/>
          </a:p>
          <a:p>
            <a:endParaRPr lang="tr-TR" dirty="0" smtClean="0"/>
          </a:p>
          <a:p>
            <a:endParaRPr lang="tr-TR" dirty="0" smtClean="0"/>
          </a:p>
          <a:p>
            <a:endParaRPr lang="tr-TR" dirty="0" smtClean="0"/>
          </a:p>
          <a:p>
            <a:endParaRPr lang="tr-TR" dirty="0" smtClean="0"/>
          </a:p>
          <a:p>
            <a:r>
              <a:rPr lang="tr-TR" dirty="0" smtClean="0"/>
              <a:t>	KO</a:t>
            </a:r>
            <a:r>
              <a:rPr lang="tr-TR" baseline="-25000" dirty="0" smtClean="0"/>
              <a:t>B</a:t>
            </a:r>
            <a:r>
              <a:rPr lang="tr-TR" dirty="0" smtClean="0"/>
              <a:t> : Bireyler arası farklılıktan gelen </a:t>
            </a:r>
            <a:r>
              <a:rPr lang="tr-TR" dirty="0" err="1" smtClean="0"/>
              <a:t>varyans</a:t>
            </a:r>
            <a:endParaRPr lang="tr-TR" baseline="-25000" dirty="0" smtClean="0"/>
          </a:p>
          <a:p>
            <a:r>
              <a:rPr lang="tr-TR" dirty="0" smtClean="0"/>
              <a:t>	KO</a:t>
            </a:r>
            <a:r>
              <a:rPr lang="tr-TR" baseline="-25000" dirty="0" smtClean="0"/>
              <a:t>H</a:t>
            </a:r>
            <a:r>
              <a:rPr lang="tr-TR" dirty="0" smtClean="0"/>
              <a:t> : Hatalardan gelen </a:t>
            </a:r>
            <a:r>
              <a:rPr lang="tr-TR" dirty="0" err="1" smtClean="0"/>
              <a:t>varyans</a:t>
            </a:r>
            <a:endParaRPr lang="tr-TR" baseline="-25000" dirty="0" smtClean="0"/>
          </a:p>
          <a:p>
            <a:endParaRPr lang="tr-TR" dirty="0" smtClean="0"/>
          </a:p>
          <a:p>
            <a:endParaRPr lang="tr-TR" dirty="0" smtClean="0"/>
          </a:p>
        </p:txBody>
      </p:sp>
      <p:pic>
        <p:nvPicPr>
          <p:cNvPr id="1026" name="Picture 2" descr="C:\Users\USER\Desktop\araşt\Screenshot_44.png"/>
          <p:cNvPicPr>
            <a:picLocks noChangeAspect="1" noChangeArrowheads="1"/>
          </p:cNvPicPr>
          <p:nvPr/>
        </p:nvPicPr>
        <p:blipFill>
          <a:blip r:embed="rId2" cstate="print"/>
          <a:srcRect/>
          <a:stretch>
            <a:fillRect/>
          </a:stretch>
        </p:blipFill>
        <p:spPr bwMode="auto">
          <a:xfrm>
            <a:off x="1928794" y="2143116"/>
            <a:ext cx="4608512" cy="1449068"/>
          </a:xfrm>
          <a:prstGeom prst="rect">
            <a:avLst/>
          </a:prstGeom>
          <a:noFill/>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etin kutusu"/>
          <p:cNvSpPr txBox="1"/>
          <p:nvPr/>
        </p:nvSpPr>
        <p:spPr>
          <a:xfrm>
            <a:off x="755576" y="620688"/>
            <a:ext cx="7488832" cy="7294305"/>
          </a:xfrm>
          <a:prstGeom prst="rect">
            <a:avLst/>
          </a:prstGeom>
          <a:noFill/>
        </p:spPr>
        <p:txBody>
          <a:bodyPr wrap="square" rtlCol="0">
            <a:spAutoFit/>
          </a:bodyPr>
          <a:lstStyle/>
          <a:p>
            <a:r>
              <a:rPr lang="tr-TR" b="1" dirty="0" smtClean="0">
                <a:solidFill>
                  <a:schemeClr val="bg1"/>
                </a:solidFill>
              </a:rPr>
              <a:t>Testi Yarılama: </a:t>
            </a:r>
            <a:r>
              <a:rPr lang="tr-TR" dirty="0" smtClean="0"/>
              <a:t>Testi yarılama yöntemi, testin iki eş formundan elde edilen puanlar arasındaki </a:t>
            </a:r>
            <a:r>
              <a:rPr lang="tr-TR" dirty="0" err="1" smtClean="0"/>
              <a:t>kolerasyona</a:t>
            </a:r>
            <a:r>
              <a:rPr lang="tr-TR" dirty="0" smtClean="0"/>
              <a:t> dayalı olarak testin tümü için  güvenilirlik tahmini yapılmasını tanımlar. Üç aşamada hesap yapılır.</a:t>
            </a:r>
          </a:p>
          <a:p>
            <a:endParaRPr lang="tr-TR" dirty="0" smtClean="0"/>
          </a:p>
          <a:p>
            <a:r>
              <a:rPr lang="tr-TR" dirty="0" smtClean="0"/>
              <a:t>Birinci aşamada, test iki eş yarıya ayrılır.</a:t>
            </a:r>
          </a:p>
          <a:p>
            <a:endParaRPr lang="tr-TR" dirty="0" smtClean="0"/>
          </a:p>
          <a:p>
            <a:r>
              <a:rPr lang="tr-TR" dirty="0" smtClean="0"/>
              <a:t>İkinci aşamada, testler iki yarıya ayrıldıktan sonra ilk olarak iki yarıdan elde edilen puanlar arasındaki  </a:t>
            </a:r>
            <a:r>
              <a:rPr lang="tr-TR" dirty="0" err="1" smtClean="0"/>
              <a:t>kolerasyon</a:t>
            </a:r>
            <a:r>
              <a:rPr lang="tr-TR" dirty="0" smtClean="0"/>
              <a:t> hesaplanır. Bunun için </a:t>
            </a:r>
            <a:r>
              <a:rPr lang="tr-TR" dirty="0" err="1" smtClean="0"/>
              <a:t>pearson</a:t>
            </a:r>
            <a:r>
              <a:rPr lang="tr-TR" dirty="0" smtClean="0"/>
              <a:t> </a:t>
            </a:r>
            <a:r>
              <a:rPr lang="tr-TR" dirty="0" err="1" smtClean="0"/>
              <a:t>kolerasyon</a:t>
            </a:r>
            <a:r>
              <a:rPr lang="tr-TR" dirty="0" smtClean="0"/>
              <a:t> katsayısı kullanılır.</a:t>
            </a:r>
          </a:p>
          <a:p>
            <a:endParaRPr lang="tr-TR" dirty="0" smtClean="0"/>
          </a:p>
          <a:p>
            <a:endParaRPr lang="tr-TR" dirty="0" smtClean="0"/>
          </a:p>
          <a:p>
            <a:endParaRPr lang="tr-TR" dirty="0" smtClean="0"/>
          </a:p>
          <a:p>
            <a:endParaRPr lang="tr-TR" dirty="0" smtClean="0"/>
          </a:p>
          <a:p>
            <a:endParaRPr lang="tr-TR" dirty="0" smtClean="0"/>
          </a:p>
          <a:p>
            <a:endParaRPr lang="tr-TR" dirty="0" smtClean="0"/>
          </a:p>
          <a:p>
            <a:endParaRPr lang="tr-TR" dirty="0" smtClean="0"/>
          </a:p>
          <a:p>
            <a:endParaRPr lang="tr-TR" dirty="0" smtClean="0"/>
          </a:p>
          <a:p>
            <a:endParaRPr lang="tr-TR" dirty="0" smtClean="0"/>
          </a:p>
          <a:p>
            <a:endParaRPr lang="tr-TR" dirty="0" smtClean="0"/>
          </a:p>
          <a:p>
            <a:r>
              <a:rPr lang="tr-TR" dirty="0" smtClean="0"/>
              <a:t>	n: testi cevaplayan kişi </a:t>
            </a:r>
          </a:p>
          <a:p>
            <a:r>
              <a:rPr lang="tr-TR" dirty="0" smtClean="0"/>
              <a:t>	</a:t>
            </a:r>
            <a:r>
              <a:rPr lang="tr-TR" dirty="0" err="1" smtClean="0"/>
              <a:t>Xi</a:t>
            </a:r>
            <a:r>
              <a:rPr lang="tr-TR" dirty="0" smtClean="0"/>
              <a:t>: testin ilk yarısında testi cevaplayan i. kişi</a:t>
            </a:r>
          </a:p>
          <a:p>
            <a:r>
              <a:rPr lang="tr-TR" dirty="0" smtClean="0"/>
              <a:t>	</a:t>
            </a:r>
            <a:r>
              <a:rPr lang="tr-TR" dirty="0" err="1" smtClean="0"/>
              <a:t>Yi</a:t>
            </a:r>
            <a:r>
              <a:rPr lang="tr-TR" dirty="0" smtClean="0"/>
              <a:t>: testin ikinci yarısında testi cevaplayan i. kişi</a:t>
            </a:r>
          </a:p>
          <a:p>
            <a:endParaRPr lang="tr-TR" dirty="0" smtClean="0"/>
          </a:p>
          <a:p>
            <a:endParaRPr lang="tr-TR" dirty="0" smtClean="0"/>
          </a:p>
          <a:p>
            <a:endParaRPr lang="tr-TR" dirty="0" smtClean="0"/>
          </a:p>
          <a:p>
            <a:endParaRPr lang="tr-TR" dirty="0" smtClean="0"/>
          </a:p>
        </p:txBody>
      </p:sp>
      <p:pic>
        <p:nvPicPr>
          <p:cNvPr id="2053" name="Picture 5" descr="C:\Users\USER\Desktop\araşt\Screenshot_3.png"/>
          <p:cNvPicPr>
            <a:picLocks noChangeAspect="1" noChangeArrowheads="1"/>
          </p:cNvPicPr>
          <p:nvPr/>
        </p:nvPicPr>
        <p:blipFill>
          <a:blip r:embed="rId2" cstate="print"/>
          <a:srcRect/>
          <a:stretch>
            <a:fillRect/>
          </a:stretch>
        </p:blipFill>
        <p:spPr bwMode="auto">
          <a:xfrm>
            <a:off x="827584" y="3284984"/>
            <a:ext cx="7056784" cy="2405270"/>
          </a:xfrm>
          <a:prstGeom prst="rect">
            <a:avLst/>
          </a:prstGeom>
          <a:noFill/>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etin kutusu"/>
          <p:cNvSpPr txBox="1"/>
          <p:nvPr/>
        </p:nvSpPr>
        <p:spPr>
          <a:xfrm>
            <a:off x="539552" y="548680"/>
            <a:ext cx="7704856" cy="5909310"/>
          </a:xfrm>
          <a:prstGeom prst="rect">
            <a:avLst/>
          </a:prstGeom>
          <a:noFill/>
        </p:spPr>
        <p:txBody>
          <a:bodyPr wrap="square" rtlCol="0">
            <a:spAutoFit/>
          </a:bodyPr>
          <a:lstStyle/>
          <a:p>
            <a:endParaRPr lang="tr-TR" dirty="0" smtClean="0"/>
          </a:p>
          <a:p>
            <a:r>
              <a:rPr lang="tr-TR" dirty="0" smtClean="0"/>
              <a:t>Üçüncü aşamada, testin tümüne ait güvenilirlik katsayısı </a:t>
            </a:r>
            <a:r>
              <a:rPr lang="tr-TR" dirty="0" err="1" smtClean="0"/>
              <a:t>Spearman</a:t>
            </a:r>
            <a:r>
              <a:rPr lang="tr-TR" dirty="0" smtClean="0"/>
              <a:t>-Brown yöntemi kullanılarak hesaplanır.</a:t>
            </a:r>
          </a:p>
          <a:p>
            <a:endParaRPr lang="tr-TR" dirty="0" smtClean="0"/>
          </a:p>
          <a:p>
            <a:endParaRPr lang="tr-TR" dirty="0" smtClean="0"/>
          </a:p>
          <a:p>
            <a:endParaRPr lang="tr-TR" dirty="0" smtClean="0"/>
          </a:p>
          <a:p>
            <a:endParaRPr lang="tr-TR" dirty="0" smtClean="0"/>
          </a:p>
          <a:p>
            <a:endParaRPr lang="tr-TR" dirty="0" smtClean="0"/>
          </a:p>
          <a:p>
            <a:endParaRPr lang="tr-TR" dirty="0" smtClean="0"/>
          </a:p>
          <a:p>
            <a:endParaRPr lang="tr-TR" dirty="0" smtClean="0"/>
          </a:p>
          <a:p>
            <a:endParaRPr lang="tr-TR" dirty="0" smtClean="0"/>
          </a:p>
          <a:p>
            <a:endParaRPr lang="tr-TR" dirty="0" smtClean="0"/>
          </a:p>
          <a:p>
            <a:endParaRPr lang="tr-TR" dirty="0" smtClean="0"/>
          </a:p>
          <a:p>
            <a:r>
              <a:rPr lang="tr-TR" dirty="0" smtClean="0"/>
              <a:t>	r</a:t>
            </a:r>
            <a:r>
              <a:rPr lang="tr-TR" baseline="-25000" dirty="0" smtClean="0"/>
              <a:t>1</a:t>
            </a:r>
            <a:r>
              <a:rPr lang="tr-TR" dirty="0" smtClean="0"/>
              <a:t> : iki eş yarıda elde edilen puanlar arasında hesaplanan </a:t>
            </a:r>
            <a:r>
              <a:rPr lang="tr-TR" dirty="0" err="1" smtClean="0"/>
              <a:t>kolerasyon</a:t>
            </a:r>
            <a:r>
              <a:rPr lang="tr-TR" dirty="0" smtClean="0"/>
              <a:t> 		      katsayısı</a:t>
            </a:r>
          </a:p>
          <a:p>
            <a:endParaRPr lang="tr-TR" dirty="0" smtClean="0"/>
          </a:p>
          <a:p>
            <a:endParaRPr lang="tr-TR" dirty="0" smtClean="0"/>
          </a:p>
          <a:p>
            <a:endParaRPr lang="tr-TR" dirty="0" smtClean="0"/>
          </a:p>
          <a:p>
            <a:endParaRPr lang="tr-TR" dirty="0" smtClean="0"/>
          </a:p>
          <a:p>
            <a:r>
              <a:rPr lang="tr-TR" dirty="0" smtClean="0"/>
              <a:t>		</a:t>
            </a:r>
          </a:p>
          <a:p>
            <a:endParaRPr lang="tr-TR" dirty="0"/>
          </a:p>
        </p:txBody>
      </p:sp>
      <p:pic>
        <p:nvPicPr>
          <p:cNvPr id="3074" name="Picture 2"/>
          <p:cNvPicPr>
            <a:picLocks noChangeAspect="1" noChangeArrowheads="1"/>
          </p:cNvPicPr>
          <p:nvPr/>
        </p:nvPicPr>
        <p:blipFill>
          <a:blip r:embed="rId2" cstate="print"/>
          <a:srcRect/>
          <a:stretch>
            <a:fillRect/>
          </a:stretch>
        </p:blipFill>
        <p:spPr bwMode="auto">
          <a:xfrm>
            <a:off x="3203848" y="2204864"/>
            <a:ext cx="1814603" cy="1296144"/>
          </a:xfrm>
          <a:prstGeom prst="rect">
            <a:avLst/>
          </a:prstGeom>
          <a:noFill/>
          <a:ln w="9525">
            <a:noFill/>
            <a:miter lim="800000"/>
            <a:headEnd/>
            <a:tailEnd/>
          </a:ln>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etin kutusu"/>
          <p:cNvSpPr txBox="1"/>
          <p:nvPr/>
        </p:nvSpPr>
        <p:spPr>
          <a:xfrm>
            <a:off x="357158" y="1285860"/>
            <a:ext cx="8103274" cy="3970318"/>
          </a:xfrm>
          <a:prstGeom prst="rect">
            <a:avLst/>
          </a:prstGeom>
          <a:noFill/>
        </p:spPr>
        <p:txBody>
          <a:bodyPr wrap="square" rtlCol="0">
            <a:spAutoFit/>
          </a:bodyPr>
          <a:lstStyle/>
          <a:p>
            <a:r>
              <a:rPr lang="tr-TR" b="1" dirty="0" smtClean="0">
                <a:solidFill>
                  <a:schemeClr val="bg1"/>
                </a:solidFill>
              </a:rPr>
              <a:t>B) İki Uygulamaya Dayalı Yöntemler</a:t>
            </a:r>
          </a:p>
          <a:p>
            <a:endParaRPr lang="tr-TR" dirty="0" smtClean="0"/>
          </a:p>
          <a:p>
            <a:r>
              <a:rPr lang="tr-TR" b="1" dirty="0" smtClean="0">
                <a:solidFill>
                  <a:schemeClr val="bg1"/>
                </a:solidFill>
              </a:rPr>
              <a:t>Eşdeğer Formlar Yöntemi</a:t>
            </a:r>
            <a:endParaRPr lang="tr-TR" dirty="0" smtClean="0"/>
          </a:p>
          <a:p>
            <a:r>
              <a:rPr lang="tr-TR" dirty="0" smtClean="0"/>
              <a:t>     Aynı özelliği ölçmek amacıyla hazırlanan iki teste, eşdeğer form denir. Eşdeğer formlarla yapılan ölçmeler eşdeğer ölçmeler olarak tanımlanır ve ölçmelerin eşdeğer olabilmesi için aynı özellikleri ölçmenin yanı sıra ortalama ve standart sapmalarının da eşit olması gerekir. </a:t>
            </a:r>
          </a:p>
          <a:p>
            <a:endParaRPr lang="tr-TR" dirty="0" smtClean="0"/>
          </a:p>
          <a:p>
            <a:endParaRPr lang="tr-TR" dirty="0" smtClean="0"/>
          </a:p>
          <a:p>
            <a:r>
              <a:rPr lang="tr-TR" b="1" dirty="0" smtClean="0">
                <a:solidFill>
                  <a:schemeClr val="bg1"/>
                </a:solidFill>
              </a:rPr>
              <a:t>Test-Tekrar Yöntemi</a:t>
            </a:r>
          </a:p>
          <a:p>
            <a:r>
              <a:rPr lang="tr-TR" dirty="0" smtClean="0"/>
              <a:t>     Bir testin aynı gruba belli aralıklarla iki kez </a:t>
            </a:r>
            <a:r>
              <a:rPr lang="tr-TR" dirty="0" err="1" smtClean="0"/>
              <a:t>ugulanmasıyla</a:t>
            </a:r>
            <a:r>
              <a:rPr lang="tr-TR" dirty="0" smtClean="0"/>
              <a:t> elde edilen puanlar arasında </a:t>
            </a:r>
            <a:r>
              <a:rPr lang="tr-TR" dirty="0" err="1" smtClean="0"/>
              <a:t>Pearson</a:t>
            </a:r>
            <a:r>
              <a:rPr lang="tr-TR" dirty="0" smtClean="0"/>
              <a:t> </a:t>
            </a:r>
            <a:r>
              <a:rPr lang="tr-TR" dirty="0" err="1" smtClean="0"/>
              <a:t>kolerasyon</a:t>
            </a:r>
            <a:r>
              <a:rPr lang="tr-TR" dirty="0" smtClean="0"/>
              <a:t> katsayısı ile hesaplanan </a:t>
            </a:r>
            <a:r>
              <a:rPr lang="tr-TR" dirty="0" err="1" smtClean="0"/>
              <a:t>kolerasyon</a:t>
            </a:r>
            <a:r>
              <a:rPr lang="tr-TR" dirty="0" smtClean="0"/>
              <a:t>,  puanlarının test-tekrar test güvenilirliğini verir ve aynı zamanda kararlılık katsayı da denilmektedir.</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etin kutusu"/>
          <p:cNvSpPr txBox="1"/>
          <p:nvPr/>
        </p:nvSpPr>
        <p:spPr>
          <a:xfrm>
            <a:off x="571472" y="548680"/>
            <a:ext cx="8072494" cy="5909310"/>
          </a:xfrm>
          <a:prstGeom prst="rect">
            <a:avLst/>
          </a:prstGeom>
          <a:noFill/>
        </p:spPr>
        <p:txBody>
          <a:bodyPr wrap="square" rtlCol="0">
            <a:spAutoFit/>
          </a:bodyPr>
          <a:lstStyle/>
          <a:p>
            <a:r>
              <a:rPr lang="tr-TR" b="1" dirty="0" smtClean="0">
                <a:solidFill>
                  <a:schemeClr val="bg1"/>
                </a:solidFill>
              </a:rPr>
              <a:t>Değerlendirmeciler Arasında Tutarlılık: </a:t>
            </a:r>
            <a:r>
              <a:rPr lang="tr-TR" dirty="0" smtClean="0"/>
              <a:t>Bağımsız değerlendirmeciler arasındaki uyum olarak da isimlendirilen bu yöntem, çok sayıda objenin belli bir özelliğine ne derece sahip olduğuna ilişkin iki veya daha fazla bağımsız gözlemcinin verdiği puanların güvenilirliğini incelemede kullanılır. Gözlemciler arasındaki uyumun düzey, </a:t>
            </a:r>
            <a:r>
              <a:rPr lang="tr-TR" dirty="0" err="1" smtClean="0"/>
              <a:t>Kendall’ın</a:t>
            </a:r>
            <a:r>
              <a:rPr lang="tr-TR" dirty="0" smtClean="0"/>
              <a:t> uyum katsayısı ve tekrarlı ölçümler için </a:t>
            </a:r>
            <a:r>
              <a:rPr lang="tr-TR" dirty="0" err="1" smtClean="0"/>
              <a:t>varyans</a:t>
            </a:r>
            <a:r>
              <a:rPr lang="tr-TR" dirty="0" smtClean="0"/>
              <a:t> analizi ile incelenebilir.</a:t>
            </a:r>
          </a:p>
          <a:p>
            <a:endParaRPr lang="tr-TR" dirty="0" smtClean="0"/>
          </a:p>
          <a:p>
            <a:r>
              <a:rPr lang="tr-TR" b="1" dirty="0" smtClean="0">
                <a:solidFill>
                  <a:schemeClr val="bg1"/>
                </a:solidFill>
              </a:rPr>
              <a:t>Ölçmenin standart hatası: </a:t>
            </a:r>
            <a:r>
              <a:rPr lang="tr-TR" dirty="0" smtClean="0"/>
              <a:t>Belli güven düzeyleri için testten alınan puanların gerçek puandan olan sapma miktarını hesaplamada kullanılır.</a:t>
            </a:r>
          </a:p>
          <a:p>
            <a:endParaRPr lang="tr-TR" dirty="0" smtClean="0"/>
          </a:p>
          <a:p>
            <a:endParaRPr lang="tr-TR" dirty="0" smtClean="0"/>
          </a:p>
          <a:p>
            <a:endParaRPr lang="tr-TR" dirty="0" smtClean="0"/>
          </a:p>
          <a:p>
            <a:r>
              <a:rPr lang="tr-TR" dirty="0"/>
              <a:t>	</a:t>
            </a:r>
            <a:r>
              <a:rPr lang="tr-TR" dirty="0" smtClean="0"/>
              <a:t>1-a = güven düzeyi</a:t>
            </a:r>
          </a:p>
          <a:p>
            <a:r>
              <a:rPr lang="tr-TR" dirty="0" smtClean="0"/>
              <a:t>	x     = gözlenen puan</a:t>
            </a:r>
          </a:p>
          <a:p>
            <a:r>
              <a:rPr lang="tr-TR" dirty="0" smtClean="0"/>
              <a:t>	z     = 1-a için tablo değeri</a:t>
            </a:r>
          </a:p>
          <a:p>
            <a:r>
              <a:rPr lang="tr-TR" dirty="0" smtClean="0"/>
              <a:t>	</a:t>
            </a:r>
            <a:r>
              <a:rPr lang="tr-TR" dirty="0" err="1" smtClean="0"/>
              <a:t>Shö</a:t>
            </a:r>
            <a:r>
              <a:rPr lang="tr-TR" dirty="0" smtClean="0"/>
              <a:t>= ölçmenin standart hatası</a:t>
            </a:r>
          </a:p>
          <a:p>
            <a:endParaRPr lang="tr-TR" dirty="0" smtClean="0"/>
          </a:p>
          <a:p>
            <a:endParaRPr lang="tr-TR" dirty="0" smtClean="0"/>
          </a:p>
          <a:p>
            <a:endParaRPr lang="tr-TR" dirty="0" smtClean="0"/>
          </a:p>
          <a:p>
            <a:r>
              <a:rPr lang="tr-TR" dirty="0" smtClean="0"/>
              <a:t>	</a:t>
            </a:r>
            <a:r>
              <a:rPr lang="tr-TR" dirty="0" err="1" smtClean="0"/>
              <a:t>S</a:t>
            </a:r>
            <a:r>
              <a:rPr lang="tr-TR" baseline="-25000" dirty="0" err="1" smtClean="0"/>
              <a:t>x</a:t>
            </a:r>
            <a:r>
              <a:rPr lang="tr-TR" baseline="-25000" dirty="0" smtClean="0"/>
              <a:t> </a:t>
            </a:r>
            <a:r>
              <a:rPr lang="tr-TR" dirty="0" smtClean="0"/>
              <a:t> : test puanlarının standart sapması</a:t>
            </a:r>
          </a:p>
          <a:p>
            <a:r>
              <a:rPr lang="tr-TR" dirty="0" smtClean="0"/>
              <a:t>	 </a:t>
            </a:r>
            <a:r>
              <a:rPr lang="tr-TR" dirty="0" err="1" smtClean="0"/>
              <a:t>r</a:t>
            </a:r>
            <a:r>
              <a:rPr lang="tr-TR" baseline="-25000" dirty="0" err="1" smtClean="0"/>
              <a:t>x</a:t>
            </a:r>
            <a:r>
              <a:rPr lang="tr-TR" dirty="0" smtClean="0"/>
              <a:t> :  güvenilirlik katsayısı</a:t>
            </a:r>
          </a:p>
        </p:txBody>
      </p:sp>
      <p:pic>
        <p:nvPicPr>
          <p:cNvPr id="1026" name="Picture 2"/>
          <p:cNvPicPr>
            <a:picLocks noChangeAspect="1" noChangeArrowheads="1"/>
          </p:cNvPicPr>
          <p:nvPr/>
        </p:nvPicPr>
        <p:blipFill>
          <a:blip r:embed="rId2" cstate="print"/>
          <a:srcRect/>
          <a:stretch>
            <a:fillRect/>
          </a:stretch>
        </p:blipFill>
        <p:spPr bwMode="auto">
          <a:xfrm>
            <a:off x="2214546" y="3143248"/>
            <a:ext cx="3781425" cy="676275"/>
          </a:xfrm>
          <a:prstGeom prst="rect">
            <a:avLst/>
          </a:prstGeom>
          <a:noFill/>
          <a:ln w="9525">
            <a:noFill/>
            <a:miter lim="800000"/>
            <a:headEnd/>
            <a:tailEnd/>
          </a:ln>
          <a:effectLst/>
        </p:spPr>
      </p:pic>
      <p:pic>
        <p:nvPicPr>
          <p:cNvPr id="5" name="Picture 3"/>
          <p:cNvPicPr>
            <a:picLocks noChangeAspect="1" noChangeArrowheads="1"/>
          </p:cNvPicPr>
          <p:nvPr/>
        </p:nvPicPr>
        <p:blipFill>
          <a:blip r:embed="rId3" cstate="print"/>
          <a:srcRect/>
          <a:stretch>
            <a:fillRect/>
          </a:stretch>
        </p:blipFill>
        <p:spPr bwMode="auto">
          <a:xfrm>
            <a:off x="2786050" y="5000636"/>
            <a:ext cx="2657475" cy="762000"/>
          </a:xfrm>
          <a:prstGeom prst="rect">
            <a:avLst/>
          </a:prstGeom>
          <a:noFill/>
          <a:ln w="9525">
            <a:noFill/>
            <a:miter lim="800000"/>
            <a:headEnd/>
            <a:tailEnd/>
          </a:ln>
          <a:effectLst/>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smtClean="0"/>
              <a:t>Kaynak</a:t>
            </a:r>
          </a:p>
          <a:p>
            <a:r>
              <a:rPr lang="tr-TR" dirty="0" smtClean="0"/>
              <a:t>Büyüköztürk</a:t>
            </a:r>
            <a:r>
              <a:rPr lang="tr-TR" dirty="0"/>
              <a:t>, Ş., Çakmak, EK., Akgün, ÖE., Karadeniz, </a:t>
            </a:r>
            <a:r>
              <a:rPr lang="tr-TR" dirty="0" err="1"/>
              <a:t>Ş.,Funda</a:t>
            </a:r>
            <a:r>
              <a:rPr lang="tr-TR" dirty="0"/>
              <a:t> </a:t>
            </a:r>
            <a:r>
              <a:rPr lang="tr-TR" dirty="0" err="1"/>
              <a:t>Demirel,F</a:t>
            </a:r>
            <a:r>
              <a:rPr lang="tr-TR" dirty="0"/>
              <a:t>.,  Eğitimde Bilimsel Araştırma Yöntemleri, </a:t>
            </a:r>
            <a:r>
              <a:rPr lang="tr-TR" dirty="0" err="1"/>
              <a:t>Pegem</a:t>
            </a:r>
            <a:r>
              <a:rPr lang="tr-TR" dirty="0"/>
              <a:t> Akademi  Yayıncılık,2019,Ankara.</a:t>
            </a:r>
          </a:p>
          <a:p>
            <a:endParaRPr lang="tr-TR" dirty="0"/>
          </a:p>
        </p:txBody>
      </p:sp>
    </p:spTree>
    <p:extLst>
      <p:ext uri="{BB962C8B-B14F-4D97-AF65-F5344CB8AC3E}">
        <p14:creationId xmlns:p14="http://schemas.microsoft.com/office/powerpoint/2010/main" val="291706484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Metin kutusu"/>
          <p:cNvSpPr txBox="1"/>
          <p:nvPr/>
        </p:nvSpPr>
        <p:spPr>
          <a:xfrm>
            <a:off x="251520" y="188640"/>
            <a:ext cx="8568952" cy="6186309"/>
          </a:xfrm>
          <a:prstGeom prst="rect">
            <a:avLst/>
          </a:prstGeom>
          <a:noFill/>
        </p:spPr>
        <p:txBody>
          <a:bodyPr wrap="square" rtlCol="0">
            <a:spAutoFit/>
          </a:bodyPr>
          <a:lstStyle/>
          <a:p>
            <a:r>
              <a:rPr lang="tr-TR" dirty="0" smtClean="0"/>
              <a:t>Bilimde, olaylar arasındaki ilişkilere dair kurulan hipotezlerin, kuramların doğruluklarının test edilmesi gözleme dayalı uygulamalı araştırmaları gerektirir. Araştırma başarısı ise, öncelikle uygulamada elde edilen gözlemlerin, ölçme sonuçlarının güvenilir ve gerçekçi olmasına bağlıdır. Ayrıca bir testin kullanışlı olması, testi  cevaplayan kişinin cevaplamada istekli ve samimi olmasını sağlar.</a:t>
            </a:r>
          </a:p>
          <a:p>
            <a:endParaRPr lang="tr-TR" dirty="0" smtClean="0"/>
          </a:p>
          <a:p>
            <a:r>
              <a:rPr lang="tr-TR" b="1" dirty="0" smtClean="0">
                <a:solidFill>
                  <a:schemeClr val="bg1"/>
                </a:solidFill>
              </a:rPr>
              <a:t>Ölçme; </a:t>
            </a:r>
            <a:r>
              <a:rPr lang="tr-TR" dirty="0" smtClean="0"/>
              <a:t>Birey ya da nesnelerin niteliklerinin uygun araçlar kullanılarak gözlenip gözlem sonuçlarının sembollerle ifade edilmesi olarak tanımlanabilir.</a:t>
            </a:r>
          </a:p>
          <a:p>
            <a:endParaRPr lang="tr-TR" dirty="0" smtClean="0"/>
          </a:p>
          <a:p>
            <a:r>
              <a:rPr lang="tr-TR" b="1" dirty="0" smtClean="0">
                <a:solidFill>
                  <a:schemeClr val="bg1"/>
                </a:solidFill>
              </a:rPr>
              <a:t>Ölçekleme düzeyi ( ölçek türü): </a:t>
            </a:r>
            <a:r>
              <a:rPr lang="tr-TR" dirty="0" smtClean="0"/>
              <a:t>Birey ya da nesnelerin ölçülen özelliklerine ilişkin elde edilen ölçme sonuçlarının matematiksel niteliklerini tanımlar. Değişkenler sınıflama, sıralama, aralık ve oran olmak üzere dört ölçme düzeyinden birinde ölçülür.</a:t>
            </a:r>
          </a:p>
          <a:p>
            <a:endParaRPr lang="tr-TR" dirty="0" smtClean="0"/>
          </a:p>
          <a:p>
            <a:endParaRPr lang="tr-TR" dirty="0" smtClean="0"/>
          </a:p>
          <a:p>
            <a:r>
              <a:rPr lang="tr-TR" b="1" dirty="0" smtClean="0">
                <a:solidFill>
                  <a:schemeClr val="bg1"/>
                </a:solidFill>
              </a:rPr>
              <a:t>Sınıflandırma ölçeği: </a:t>
            </a:r>
            <a:r>
              <a:rPr lang="tr-TR" dirty="0" smtClean="0"/>
              <a:t>Bu ölçekle elde edilen puanlar miktar göstermez, sadece bir kişi ya da nesneyi tanımlamak için kullanılabilir.</a:t>
            </a:r>
          </a:p>
          <a:p>
            <a:endParaRPr lang="tr-TR" dirty="0" smtClean="0"/>
          </a:p>
          <a:p>
            <a:r>
              <a:rPr lang="tr-TR" b="1" dirty="0" smtClean="0">
                <a:solidFill>
                  <a:schemeClr val="bg1"/>
                </a:solidFill>
              </a:rPr>
              <a:t>Sıralama ölçeği: </a:t>
            </a:r>
            <a:r>
              <a:rPr lang="tr-TR" dirty="0" smtClean="0"/>
              <a:t>Bir değişken bu ölçek kullanılarak ölçüldüğü zaman, puanlar sıra dizisini gösterir. Örneğin, 1 puanı değişkenin en düşük ya da en yüksek değerini gösterir.</a:t>
            </a:r>
          </a:p>
          <a:p>
            <a:endParaRPr lang="tr-TR" dirty="0" smtClean="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etin kutusu"/>
          <p:cNvSpPr txBox="1"/>
          <p:nvPr/>
        </p:nvSpPr>
        <p:spPr>
          <a:xfrm>
            <a:off x="285720" y="1571612"/>
            <a:ext cx="8604448" cy="2862322"/>
          </a:xfrm>
          <a:prstGeom prst="rect">
            <a:avLst/>
          </a:prstGeom>
          <a:noFill/>
        </p:spPr>
        <p:txBody>
          <a:bodyPr wrap="square" rtlCol="0">
            <a:spAutoFit/>
          </a:bodyPr>
          <a:lstStyle/>
          <a:p>
            <a:r>
              <a:rPr lang="tr-TR" b="1" dirty="0" smtClean="0">
                <a:solidFill>
                  <a:schemeClr val="bg1"/>
                </a:solidFill>
              </a:rPr>
              <a:t>Aralık ölçeği: </a:t>
            </a:r>
            <a:r>
              <a:rPr lang="tr-TR" dirty="0" smtClean="0"/>
              <a:t>Bir değişken aralıklı bir ölçek kullanılarak ölçüldüğü  zaman, her puan bir miktarı gösterir ve her puanı ayıran eşit ölçme birimi vardır. Örneğin 2 ve 3 arasındaki fark, 3 ve 4 arasındaki farka eşit kabul edilir. Bu ölçmede keyfi bir başlangıç noktası vardır ve sıfır ile tanımlanabilir; ancak sıfır ölçülen özelliğin yokluğunu göstermez. ( 0 C sıcaklık gibi)</a:t>
            </a:r>
          </a:p>
          <a:p>
            <a:endParaRPr lang="tr-TR" dirty="0" smtClean="0"/>
          </a:p>
          <a:p>
            <a:r>
              <a:rPr lang="tr-TR" b="1" dirty="0" smtClean="0">
                <a:solidFill>
                  <a:schemeClr val="bg1"/>
                </a:solidFill>
              </a:rPr>
              <a:t>Oran ölçeği: </a:t>
            </a:r>
            <a:r>
              <a:rPr lang="tr-TR" dirty="0" smtClean="0"/>
              <a:t>Sadece bu ölçekte elde edilen puanlar, değişkenin gerçek miktarını yansıtır. Çünkü puanlar gerçek miktarı ölçer, ölçekte eşit ölçme birimi vardır ve sıfır değeri gerçekten ilgili değişkenin sıfır olan miktarını gösterir.</a:t>
            </a:r>
          </a:p>
          <a:p>
            <a:endParaRPr lang="tr-T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etin kutusu"/>
          <p:cNvSpPr txBox="1"/>
          <p:nvPr/>
        </p:nvSpPr>
        <p:spPr>
          <a:xfrm>
            <a:off x="357158" y="857232"/>
            <a:ext cx="8352928" cy="4247317"/>
          </a:xfrm>
          <a:prstGeom prst="rect">
            <a:avLst/>
          </a:prstGeom>
          <a:noFill/>
        </p:spPr>
        <p:txBody>
          <a:bodyPr wrap="square" rtlCol="0">
            <a:spAutoFit/>
          </a:bodyPr>
          <a:lstStyle/>
          <a:p>
            <a:r>
              <a:rPr lang="tr-TR" b="1" dirty="0" smtClean="0">
                <a:solidFill>
                  <a:schemeClr val="bg1"/>
                </a:solidFill>
              </a:rPr>
              <a:t>Ölçmede Hata: </a:t>
            </a:r>
            <a:r>
              <a:rPr lang="tr-TR" dirty="0" smtClean="0"/>
              <a:t>Gözlenen puanların gerçek puanlardan olan sapma miktarı ile açıklanabilir. Ölçmelere karışan üç hata vardır. Bunlar;</a:t>
            </a:r>
          </a:p>
          <a:p>
            <a:endParaRPr lang="tr-TR" dirty="0" smtClean="0"/>
          </a:p>
          <a:p>
            <a:r>
              <a:rPr lang="tr-TR" b="1" dirty="0" smtClean="0">
                <a:solidFill>
                  <a:schemeClr val="bg1"/>
                </a:solidFill>
              </a:rPr>
              <a:t>Sabit hata: </a:t>
            </a:r>
            <a:r>
              <a:rPr lang="tr-TR" dirty="0" smtClean="0"/>
              <a:t>Her ölçmede aynı oranda ve aynı yönde yansıyan hatadır.</a:t>
            </a:r>
          </a:p>
          <a:p>
            <a:endParaRPr lang="tr-TR" b="1" dirty="0" smtClean="0">
              <a:solidFill>
                <a:schemeClr val="bg1"/>
              </a:solidFill>
            </a:endParaRPr>
          </a:p>
          <a:p>
            <a:r>
              <a:rPr lang="tr-TR" b="1" dirty="0" smtClean="0">
                <a:solidFill>
                  <a:schemeClr val="bg1"/>
                </a:solidFill>
              </a:rPr>
              <a:t>	Örnek: </a:t>
            </a:r>
            <a:r>
              <a:rPr lang="tr-TR" dirty="0" smtClean="0"/>
              <a:t>Terazinin her 1 kg için 100 gr eksik tartması.</a:t>
            </a:r>
          </a:p>
          <a:p>
            <a:r>
              <a:rPr lang="tr-TR" dirty="0" smtClean="0"/>
              <a:t>             	              Öğretmenin </a:t>
            </a:r>
            <a:r>
              <a:rPr lang="tr-TR" dirty="0" err="1" smtClean="0"/>
              <a:t>testen</a:t>
            </a:r>
            <a:r>
              <a:rPr lang="tr-TR" dirty="0" smtClean="0"/>
              <a:t> alınan puanlara 5 puan eklemesi.</a:t>
            </a:r>
          </a:p>
          <a:p>
            <a:endParaRPr lang="tr-TR" dirty="0" smtClean="0"/>
          </a:p>
          <a:p>
            <a:r>
              <a:rPr lang="tr-TR" b="1" dirty="0" smtClean="0">
                <a:solidFill>
                  <a:schemeClr val="bg1"/>
                </a:solidFill>
              </a:rPr>
              <a:t>Sistematik hata: </a:t>
            </a:r>
            <a:r>
              <a:rPr lang="tr-TR" dirty="0" smtClean="0"/>
              <a:t>Puanlayıcının  yanlılığına veya ölçülen büyüklüğe göre değişir.</a:t>
            </a:r>
          </a:p>
          <a:p>
            <a:pPr lvl="2"/>
            <a:endParaRPr lang="tr-TR" b="1" dirty="0" smtClean="0">
              <a:solidFill>
                <a:schemeClr val="bg1"/>
              </a:solidFill>
            </a:endParaRPr>
          </a:p>
          <a:p>
            <a:pPr lvl="2"/>
            <a:r>
              <a:rPr lang="tr-TR" b="1" dirty="0" smtClean="0">
                <a:solidFill>
                  <a:schemeClr val="bg1"/>
                </a:solidFill>
              </a:rPr>
              <a:t>Örnek:</a:t>
            </a:r>
            <a:r>
              <a:rPr lang="tr-TR" dirty="0" smtClean="0"/>
              <a:t> Terazinin 3 kg için  300 gr eksik tartması.</a:t>
            </a:r>
          </a:p>
          <a:p>
            <a:r>
              <a:rPr lang="tr-TR" dirty="0" smtClean="0"/>
              <a:t>           	              Öğretmenin güzel yazılı öğrencilere fazla puan vermesi.</a:t>
            </a:r>
          </a:p>
          <a:p>
            <a:endParaRPr lang="tr-TR" dirty="0" smtClean="0"/>
          </a:p>
          <a:p>
            <a:r>
              <a:rPr lang="tr-TR" dirty="0" smtClean="0"/>
              <a:t>Bu iki hata kişiden kaynaklanır. Buna karşılık tesadüfi hata kaynağı belli olmayan hatadır ve kontrol edilemez.</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etin kutusu"/>
          <p:cNvSpPr txBox="1"/>
          <p:nvPr/>
        </p:nvSpPr>
        <p:spPr>
          <a:xfrm>
            <a:off x="323528" y="476672"/>
            <a:ext cx="8136904" cy="3416320"/>
          </a:xfrm>
          <a:prstGeom prst="rect">
            <a:avLst/>
          </a:prstGeom>
          <a:noFill/>
        </p:spPr>
        <p:txBody>
          <a:bodyPr wrap="square" rtlCol="0">
            <a:spAutoFit/>
          </a:bodyPr>
          <a:lstStyle/>
          <a:p>
            <a:pPr algn="ctr"/>
            <a:r>
              <a:rPr lang="tr-TR" b="1" dirty="0" smtClean="0"/>
              <a:t>Ölçek Geliştirme Aşamaları</a:t>
            </a:r>
          </a:p>
          <a:p>
            <a:endParaRPr lang="tr-TR" dirty="0" smtClean="0"/>
          </a:p>
          <a:p>
            <a:endParaRPr lang="tr-TR" dirty="0" smtClean="0"/>
          </a:p>
          <a:p>
            <a:endParaRPr lang="tr-TR" dirty="0" smtClean="0"/>
          </a:p>
          <a:p>
            <a:endParaRPr lang="tr-TR" dirty="0" smtClean="0"/>
          </a:p>
          <a:p>
            <a:endParaRPr lang="tr-TR" dirty="0" smtClean="0"/>
          </a:p>
          <a:p>
            <a:endParaRPr lang="tr-TR" dirty="0" smtClean="0"/>
          </a:p>
          <a:p>
            <a:endParaRPr lang="tr-TR" dirty="0" smtClean="0"/>
          </a:p>
          <a:p>
            <a:endParaRPr lang="tr-TR" dirty="0" smtClean="0"/>
          </a:p>
          <a:p>
            <a:endParaRPr lang="tr-TR" dirty="0" smtClean="0"/>
          </a:p>
          <a:p>
            <a:endParaRPr lang="tr-TR" dirty="0" smtClean="0"/>
          </a:p>
          <a:p>
            <a:endParaRPr lang="tr-TR" dirty="0"/>
          </a:p>
        </p:txBody>
      </p:sp>
      <p:sp>
        <p:nvSpPr>
          <p:cNvPr id="3" name="2 Dikdörtgen"/>
          <p:cNvSpPr/>
          <p:nvPr/>
        </p:nvSpPr>
        <p:spPr>
          <a:xfrm>
            <a:off x="467544" y="1340768"/>
            <a:ext cx="2088232" cy="108012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smtClean="0"/>
              <a:t>Testin amacının belirlenmesi</a:t>
            </a:r>
            <a:endParaRPr lang="tr-TR" dirty="0"/>
          </a:p>
        </p:txBody>
      </p:sp>
      <p:cxnSp>
        <p:nvCxnSpPr>
          <p:cNvPr id="5" name="4 Düz Ok Bağlayıcısı"/>
          <p:cNvCxnSpPr/>
          <p:nvPr/>
        </p:nvCxnSpPr>
        <p:spPr>
          <a:xfrm>
            <a:off x="2627784" y="1916832"/>
            <a:ext cx="936104"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7" name="6 Dikdörtgen"/>
          <p:cNvSpPr/>
          <p:nvPr/>
        </p:nvSpPr>
        <p:spPr>
          <a:xfrm>
            <a:off x="3779912" y="1340768"/>
            <a:ext cx="2016224" cy="108012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smtClean="0"/>
              <a:t>Test ile ölçülecek özelliklerin belirlenmesi</a:t>
            </a:r>
            <a:endParaRPr lang="tr-TR" dirty="0"/>
          </a:p>
        </p:txBody>
      </p:sp>
      <p:cxnSp>
        <p:nvCxnSpPr>
          <p:cNvPr id="12" name="11 Düz Ok Bağlayıcısı"/>
          <p:cNvCxnSpPr/>
          <p:nvPr/>
        </p:nvCxnSpPr>
        <p:spPr>
          <a:xfrm>
            <a:off x="6012160" y="1916832"/>
            <a:ext cx="792088"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3" name="12 Dikdörtgen"/>
          <p:cNvSpPr/>
          <p:nvPr/>
        </p:nvSpPr>
        <p:spPr>
          <a:xfrm>
            <a:off x="6876256" y="1268760"/>
            <a:ext cx="1944216" cy="115212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smtClean="0"/>
              <a:t>Madde yazımı ve madde havuzunun oluşturulması</a:t>
            </a:r>
            <a:endParaRPr lang="tr-TR" dirty="0"/>
          </a:p>
        </p:txBody>
      </p:sp>
      <p:cxnSp>
        <p:nvCxnSpPr>
          <p:cNvPr id="18" name="17 Düz Ok Bağlayıcısı"/>
          <p:cNvCxnSpPr/>
          <p:nvPr/>
        </p:nvCxnSpPr>
        <p:spPr>
          <a:xfrm>
            <a:off x="8028384" y="2780928"/>
            <a:ext cx="0" cy="64807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9" name="18 Dikdörtgen"/>
          <p:cNvSpPr/>
          <p:nvPr/>
        </p:nvSpPr>
        <p:spPr>
          <a:xfrm>
            <a:off x="6948264" y="3645024"/>
            <a:ext cx="1979712" cy="129614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smtClean="0"/>
              <a:t>Teknik denetim ve dil anlaşılırlığının incelenmesi</a:t>
            </a:r>
            <a:endParaRPr lang="tr-TR" dirty="0"/>
          </a:p>
        </p:txBody>
      </p:sp>
      <p:cxnSp>
        <p:nvCxnSpPr>
          <p:cNvPr id="24" name="23 Düz Ok Bağlayıcısı"/>
          <p:cNvCxnSpPr/>
          <p:nvPr/>
        </p:nvCxnSpPr>
        <p:spPr>
          <a:xfrm flipH="1">
            <a:off x="6084168" y="4365104"/>
            <a:ext cx="720080"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25" name="24 Dikdörtgen"/>
          <p:cNvSpPr/>
          <p:nvPr/>
        </p:nvSpPr>
        <p:spPr>
          <a:xfrm>
            <a:off x="3995936" y="3789040"/>
            <a:ext cx="1944216" cy="115212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smtClean="0"/>
              <a:t>Uzman görüş alma Ön deneme formunun oluşturulması</a:t>
            </a:r>
            <a:endParaRPr lang="tr-TR" dirty="0"/>
          </a:p>
        </p:txBody>
      </p:sp>
      <p:cxnSp>
        <p:nvCxnSpPr>
          <p:cNvPr id="27" name="26 Düz Ok Bağlayıcısı"/>
          <p:cNvCxnSpPr/>
          <p:nvPr/>
        </p:nvCxnSpPr>
        <p:spPr>
          <a:xfrm flipH="1">
            <a:off x="2843808" y="4437112"/>
            <a:ext cx="936104"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28" name="27 Dikdörtgen"/>
          <p:cNvSpPr/>
          <p:nvPr/>
        </p:nvSpPr>
        <p:spPr>
          <a:xfrm>
            <a:off x="611560" y="3789040"/>
            <a:ext cx="2016224" cy="115212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smtClean="0"/>
              <a:t>Ön uygulamanın yapılması</a:t>
            </a:r>
            <a:endParaRPr lang="tr-TR" dirty="0"/>
          </a:p>
        </p:txBody>
      </p:sp>
      <p:cxnSp>
        <p:nvCxnSpPr>
          <p:cNvPr id="30" name="29 Düz Ok Bağlayıcısı"/>
          <p:cNvCxnSpPr/>
          <p:nvPr/>
        </p:nvCxnSpPr>
        <p:spPr>
          <a:xfrm>
            <a:off x="1763688" y="5085184"/>
            <a:ext cx="1656184" cy="86409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31" name="30 Dikdörtgen"/>
          <p:cNvSpPr/>
          <p:nvPr/>
        </p:nvSpPr>
        <p:spPr>
          <a:xfrm>
            <a:off x="3995936" y="5229200"/>
            <a:ext cx="2304256" cy="144016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smtClean="0"/>
              <a:t>Testin </a:t>
            </a:r>
            <a:r>
              <a:rPr lang="tr-TR" dirty="0" err="1" smtClean="0"/>
              <a:t>psikometrik</a:t>
            </a:r>
            <a:r>
              <a:rPr lang="tr-TR" dirty="0" smtClean="0"/>
              <a:t> özelliklerinin belirlenmesi (gerçeklik ve güvenilirlik)</a:t>
            </a:r>
            <a:endParaRPr lang="tr-T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etin kutusu"/>
          <p:cNvSpPr txBox="1"/>
          <p:nvPr/>
        </p:nvSpPr>
        <p:spPr>
          <a:xfrm>
            <a:off x="323528" y="260648"/>
            <a:ext cx="8424936" cy="369332"/>
          </a:xfrm>
          <a:prstGeom prst="rect">
            <a:avLst/>
          </a:prstGeom>
          <a:noFill/>
        </p:spPr>
        <p:txBody>
          <a:bodyPr wrap="square" rtlCol="0">
            <a:spAutoFit/>
          </a:bodyPr>
          <a:lstStyle/>
          <a:p>
            <a:pPr algn="ctr"/>
            <a:r>
              <a:rPr lang="tr-TR" b="1" dirty="0" smtClean="0"/>
              <a:t>Kültürler Arası Ölçek Uyarlamanın Süreçleri</a:t>
            </a:r>
            <a:endParaRPr lang="tr-TR" b="1" dirty="0"/>
          </a:p>
        </p:txBody>
      </p:sp>
      <p:sp>
        <p:nvSpPr>
          <p:cNvPr id="3" name="2 Dikdörtgen"/>
          <p:cNvSpPr/>
          <p:nvPr/>
        </p:nvSpPr>
        <p:spPr>
          <a:xfrm>
            <a:off x="539552" y="1124744"/>
            <a:ext cx="1800200" cy="115212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smtClean="0"/>
              <a:t>Ölçmesi amaçlanan kavramın kültürdeki yeri</a:t>
            </a:r>
            <a:endParaRPr lang="tr-TR" dirty="0"/>
          </a:p>
        </p:txBody>
      </p:sp>
      <p:cxnSp>
        <p:nvCxnSpPr>
          <p:cNvPr id="5" name="4 Düz Ok Bağlayıcısı"/>
          <p:cNvCxnSpPr/>
          <p:nvPr/>
        </p:nvCxnSpPr>
        <p:spPr>
          <a:xfrm>
            <a:off x="2555776" y="1628800"/>
            <a:ext cx="648072"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6" name="5 Dikdörtgen"/>
          <p:cNvSpPr/>
          <p:nvPr/>
        </p:nvSpPr>
        <p:spPr>
          <a:xfrm>
            <a:off x="3500430" y="1124744"/>
            <a:ext cx="1857388" cy="115212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smtClean="0"/>
              <a:t>Uyarlama mı ?</a:t>
            </a:r>
            <a:endParaRPr lang="tr-TR" dirty="0"/>
          </a:p>
        </p:txBody>
      </p:sp>
      <p:cxnSp>
        <p:nvCxnSpPr>
          <p:cNvPr id="10" name="9 Düz Ok Bağlayıcısı"/>
          <p:cNvCxnSpPr/>
          <p:nvPr/>
        </p:nvCxnSpPr>
        <p:spPr>
          <a:xfrm>
            <a:off x="5508104" y="1628800"/>
            <a:ext cx="648072"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1" name="10 Dikdörtgen"/>
          <p:cNvSpPr/>
          <p:nvPr/>
        </p:nvSpPr>
        <p:spPr>
          <a:xfrm>
            <a:off x="6660232" y="1124744"/>
            <a:ext cx="1584176" cy="115212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smtClean="0"/>
              <a:t>İki yönlü çeviri</a:t>
            </a:r>
            <a:endParaRPr lang="tr-TR" dirty="0"/>
          </a:p>
        </p:txBody>
      </p:sp>
      <p:cxnSp>
        <p:nvCxnSpPr>
          <p:cNvPr id="13" name="12 Düz Ok Bağlayıcısı"/>
          <p:cNvCxnSpPr/>
          <p:nvPr/>
        </p:nvCxnSpPr>
        <p:spPr>
          <a:xfrm>
            <a:off x="7524328" y="2564904"/>
            <a:ext cx="0" cy="86409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4" name="13 Dikdörtgen"/>
          <p:cNvSpPr/>
          <p:nvPr/>
        </p:nvSpPr>
        <p:spPr>
          <a:xfrm>
            <a:off x="6732240" y="3573016"/>
            <a:ext cx="1728192" cy="100811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smtClean="0"/>
              <a:t>Alan uzmanı incelemesi</a:t>
            </a:r>
            <a:endParaRPr lang="tr-TR" dirty="0"/>
          </a:p>
        </p:txBody>
      </p:sp>
      <p:cxnSp>
        <p:nvCxnSpPr>
          <p:cNvPr id="16" name="15 Düz Ok Bağlayıcısı"/>
          <p:cNvCxnSpPr/>
          <p:nvPr/>
        </p:nvCxnSpPr>
        <p:spPr>
          <a:xfrm flipH="1">
            <a:off x="5724128" y="4077072"/>
            <a:ext cx="792088"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8" name="17 Dikdörtgen"/>
          <p:cNvSpPr/>
          <p:nvPr/>
        </p:nvSpPr>
        <p:spPr>
          <a:xfrm>
            <a:off x="3851920" y="3645024"/>
            <a:ext cx="1728192" cy="100811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smtClean="0"/>
              <a:t>Dil eşdeğerliği</a:t>
            </a:r>
            <a:endParaRPr lang="tr-TR" dirty="0"/>
          </a:p>
        </p:txBody>
      </p:sp>
      <p:cxnSp>
        <p:nvCxnSpPr>
          <p:cNvPr id="20" name="19 Düz Ok Bağlayıcısı"/>
          <p:cNvCxnSpPr/>
          <p:nvPr/>
        </p:nvCxnSpPr>
        <p:spPr>
          <a:xfrm flipH="1">
            <a:off x="2627784" y="4149080"/>
            <a:ext cx="864096"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22" name="21 Dikdörtgen"/>
          <p:cNvSpPr/>
          <p:nvPr/>
        </p:nvSpPr>
        <p:spPr>
          <a:xfrm>
            <a:off x="611560" y="3717032"/>
            <a:ext cx="1728192" cy="100811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smtClean="0"/>
              <a:t>Uygulama ve analiz</a:t>
            </a:r>
            <a:endParaRPr lang="tr-TR" dirty="0"/>
          </a:p>
        </p:txBody>
      </p:sp>
      <p:cxnSp>
        <p:nvCxnSpPr>
          <p:cNvPr id="24" name="23 Düz Ok Bağlayıcısı"/>
          <p:cNvCxnSpPr/>
          <p:nvPr/>
        </p:nvCxnSpPr>
        <p:spPr>
          <a:xfrm>
            <a:off x="1835696" y="5085184"/>
            <a:ext cx="1944216" cy="86409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25" name="24 Dikdörtgen"/>
          <p:cNvSpPr/>
          <p:nvPr/>
        </p:nvSpPr>
        <p:spPr>
          <a:xfrm>
            <a:off x="3995936" y="5229200"/>
            <a:ext cx="2880320" cy="144016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smtClean="0"/>
              <a:t>Faktör yapısı tanımlanmış ölçeğin gerçeklik ve güvenilirlik çalışmalarının yapılması</a:t>
            </a:r>
            <a:endParaRPr lang="tr-TR"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etin kutusu"/>
          <p:cNvSpPr txBox="1"/>
          <p:nvPr/>
        </p:nvSpPr>
        <p:spPr>
          <a:xfrm>
            <a:off x="642910" y="571480"/>
            <a:ext cx="7786742" cy="5355312"/>
          </a:xfrm>
          <a:prstGeom prst="rect">
            <a:avLst/>
          </a:prstGeom>
          <a:noFill/>
        </p:spPr>
        <p:txBody>
          <a:bodyPr wrap="square" rtlCol="0">
            <a:spAutoFit/>
          </a:bodyPr>
          <a:lstStyle/>
          <a:p>
            <a:r>
              <a:rPr lang="tr-TR" b="1" dirty="0" smtClean="0">
                <a:solidFill>
                  <a:schemeClr val="bg1"/>
                </a:solidFill>
              </a:rPr>
              <a:t>Güvenilirlik: </a:t>
            </a:r>
            <a:r>
              <a:rPr lang="tr-TR" dirty="0" smtClean="0"/>
              <a:t>Ölçme sonuçlarının tesadüfi hatalardan arınmanın bir ölçüsü veya belli bir özelliği ölçmek amacıyla yapılan ölçmelerin yanı bireyler üzerinde benzer şartlarda tekrar edilebilirliği olarak tanımlanabilir. Güvenilirlik 3 farklı anlamda kullanılmaktadır.</a:t>
            </a:r>
          </a:p>
          <a:p>
            <a:endParaRPr lang="tr-TR" dirty="0" smtClean="0"/>
          </a:p>
          <a:p>
            <a:r>
              <a:rPr lang="tr-TR" b="1" dirty="0" smtClean="0">
                <a:solidFill>
                  <a:schemeClr val="bg1"/>
                </a:solidFill>
              </a:rPr>
              <a:t>Duyarlılık: </a:t>
            </a:r>
            <a:r>
              <a:rPr lang="tr-TR" dirty="0" smtClean="0"/>
              <a:t>Daha duyarlı olarak yapılan ölçmelerin güvenilirliği yüksek olacaktır. Ölçmenin birimi küçüldükçe duyarlılık artacaktır.</a:t>
            </a:r>
          </a:p>
          <a:p>
            <a:endParaRPr lang="tr-TR" dirty="0" smtClean="0"/>
          </a:p>
          <a:p>
            <a:r>
              <a:rPr lang="tr-TR" b="1" dirty="0" smtClean="0">
                <a:solidFill>
                  <a:schemeClr val="bg1"/>
                </a:solidFill>
              </a:rPr>
              <a:t>Kararlılık: </a:t>
            </a:r>
            <a:r>
              <a:rPr lang="tr-TR" dirty="0" smtClean="0"/>
              <a:t>Bir özelliğin aynı araçla birden çok ölçüldüğünde ölçme sonuçlarının birbirinden dikkate değer ölçüde farklılık göstermemesidir.</a:t>
            </a:r>
          </a:p>
          <a:p>
            <a:endParaRPr lang="tr-TR" dirty="0" smtClean="0"/>
          </a:p>
          <a:p>
            <a:r>
              <a:rPr lang="tr-TR" b="1" dirty="0" smtClean="0">
                <a:solidFill>
                  <a:schemeClr val="bg1"/>
                </a:solidFill>
              </a:rPr>
              <a:t>Tutarlılık: </a:t>
            </a:r>
            <a:r>
              <a:rPr lang="tr-TR" dirty="0" smtClean="0"/>
              <a:t>Bir testi oluşturan madde puanlarının testten elde edilen toplam puan ile dikkate değer pozitif </a:t>
            </a:r>
            <a:r>
              <a:rPr lang="tr-TR" dirty="0" err="1" smtClean="0"/>
              <a:t>kolerasyon</a:t>
            </a:r>
            <a:r>
              <a:rPr lang="tr-TR" dirty="0" smtClean="0"/>
              <a:t> vermeleridir.</a:t>
            </a:r>
          </a:p>
          <a:p>
            <a:endParaRPr lang="tr-TR" dirty="0" smtClean="0"/>
          </a:p>
          <a:p>
            <a:r>
              <a:rPr lang="tr-TR" b="1" dirty="0" smtClean="0">
                <a:solidFill>
                  <a:schemeClr val="bg1"/>
                </a:solidFill>
              </a:rPr>
              <a:t>Güvenilirlik indeksi: </a:t>
            </a:r>
            <a:r>
              <a:rPr lang="tr-TR" dirty="0" smtClean="0"/>
              <a:t>Bir testten elde edilen gerçek ve gözlenen puanlar arasındaki ilişkinin derecesini açıklayan </a:t>
            </a:r>
            <a:r>
              <a:rPr lang="tr-TR" dirty="0" err="1" smtClean="0"/>
              <a:t>kolerasyon</a:t>
            </a:r>
            <a:r>
              <a:rPr lang="tr-TR" dirty="0" smtClean="0"/>
              <a:t> katsayısıdır.</a:t>
            </a:r>
          </a:p>
          <a:p>
            <a:endParaRPr lang="tr-TR" dirty="0" smtClean="0"/>
          </a:p>
          <a:p>
            <a:r>
              <a:rPr lang="tr-TR" b="1" dirty="0" smtClean="0">
                <a:solidFill>
                  <a:schemeClr val="bg1"/>
                </a:solidFill>
              </a:rPr>
              <a:t>Güvenilirlik katsayısı: </a:t>
            </a:r>
            <a:r>
              <a:rPr lang="tr-TR" dirty="0" smtClean="0"/>
              <a:t>Paralel testlerden elde edilen puanlara arasındaki </a:t>
            </a:r>
            <a:r>
              <a:rPr lang="tr-TR" dirty="0" err="1" smtClean="0"/>
              <a:t>kolerasyondur</a:t>
            </a:r>
            <a:r>
              <a:rPr lang="tr-TR" dirty="0" smtClean="0"/>
              <a:t>.</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etin kutusu"/>
          <p:cNvSpPr txBox="1"/>
          <p:nvPr/>
        </p:nvSpPr>
        <p:spPr>
          <a:xfrm>
            <a:off x="683568" y="476672"/>
            <a:ext cx="7560840" cy="5078313"/>
          </a:xfrm>
          <a:prstGeom prst="rect">
            <a:avLst/>
          </a:prstGeom>
          <a:noFill/>
        </p:spPr>
        <p:txBody>
          <a:bodyPr wrap="square" rtlCol="0">
            <a:spAutoFit/>
          </a:bodyPr>
          <a:lstStyle/>
          <a:p>
            <a:pPr algn="ctr"/>
            <a:r>
              <a:rPr lang="tr-TR" b="1" dirty="0" smtClean="0"/>
              <a:t>Güvenilirlik Katsayısını Hesaplanmasında Kullanılan Yöntemler</a:t>
            </a:r>
          </a:p>
          <a:p>
            <a:endParaRPr lang="tr-TR" dirty="0" smtClean="0"/>
          </a:p>
          <a:p>
            <a:endParaRPr lang="tr-TR" dirty="0" smtClean="0"/>
          </a:p>
          <a:p>
            <a:r>
              <a:rPr lang="tr-TR" b="1" dirty="0" smtClean="0">
                <a:solidFill>
                  <a:schemeClr val="bg1"/>
                </a:solidFill>
              </a:rPr>
              <a:t>A-) Tek uygulamaya dayalı yöntemler</a:t>
            </a:r>
          </a:p>
          <a:p>
            <a:endParaRPr lang="tr-TR" dirty="0" smtClean="0"/>
          </a:p>
          <a:p>
            <a:r>
              <a:rPr lang="tr-TR" dirty="0" smtClean="0"/>
              <a:t>Ölçme aracının örnekleme bir kez uygulanmasından elde edilen puanlar kullanılarak güvenilirlik katsayısı hesaplanır.</a:t>
            </a:r>
          </a:p>
          <a:p>
            <a:endParaRPr lang="tr-TR" dirty="0" smtClean="0"/>
          </a:p>
          <a:p>
            <a:r>
              <a:rPr lang="tr-TR" b="1" dirty="0" err="1" smtClean="0">
                <a:solidFill>
                  <a:schemeClr val="bg1"/>
                </a:solidFill>
              </a:rPr>
              <a:t>Kuder</a:t>
            </a:r>
            <a:r>
              <a:rPr lang="tr-TR" b="1" dirty="0" smtClean="0">
                <a:solidFill>
                  <a:schemeClr val="bg1"/>
                </a:solidFill>
              </a:rPr>
              <a:t>-</a:t>
            </a:r>
            <a:r>
              <a:rPr lang="tr-TR" b="1" dirty="0" err="1" smtClean="0">
                <a:solidFill>
                  <a:schemeClr val="bg1"/>
                </a:solidFill>
              </a:rPr>
              <a:t>Richardson</a:t>
            </a:r>
            <a:r>
              <a:rPr lang="tr-TR" b="1" dirty="0" smtClean="0">
                <a:solidFill>
                  <a:schemeClr val="bg1"/>
                </a:solidFill>
              </a:rPr>
              <a:t> KR-20: </a:t>
            </a:r>
            <a:r>
              <a:rPr lang="tr-TR" dirty="0" smtClean="0"/>
              <a:t>KR-20 formülü, bir test maddesine verilen cevaplar 1 (doğru) ve 0 (yanlış) ile puanlandığında kullanılır.</a:t>
            </a:r>
          </a:p>
          <a:p>
            <a:endParaRPr lang="tr-TR" dirty="0" smtClean="0"/>
          </a:p>
          <a:p>
            <a:endParaRPr lang="tr-TR" dirty="0" smtClean="0"/>
          </a:p>
          <a:p>
            <a:endParaRPr lang="tr-TR" dirty="0" smtClean="0"/>
          </a:p>
          <a:p>
            <a:endParaRPr lang="tr-TR" dirty="0" smtClean="0"/>
          </a:p>
          <a:p>
            <a:endParaRPr lang="tr-TR" dirty="0" smtClean="0"/>
          </a:p>
          <a:p>
            <a:endParaRPr lang="tr-TR" dirty="0" smtClean="0"/>
          </a:p>
          <a:p>
            <a:endParaRPr lang="tr-TR" dirty="0" smtClean="0"/>
          </a:p>
          <a:p>
            <a:r>
              <a:rPr lang="tr-TR" dirty="0" smtClean="0"/>
              <a:t>	</a:t>
            </a:r>
            <a:endParaRPr lang="tr-TR" baseline="30000" dirty="0" smtClean="0"/>
          </a:p>
        </p:txBody>
      </p:sp>
      <p:pic>
        <p:nvPicPr>
          <p:cNvPr id="1030" name="Picture 6" descr="C:\Users\USER\Desktop\araşt\Yeni klasör\Screenshot_4.png"/>
          <p:cNvPicPr>
            <a:picLocks noChangeAspect="1" noChangeArrowheads="1"/>
          </p:cNvPicPr>
          <p:nvPr/>
        </p:nvPicPr>
        <p:blipFill>
          <a:blip r:embed="rId2" cstate="print"/>
          <a:srcRect/>
          <a:stretch>
            <a:fillRect/>
          </a:stretch>
        </p:blipFill>
        <p:spPr bwMode="auto">
          <a:xfrm>
            <a:off x="1403648" y="3501008"/>
            <a:ext cx="5859463" cy="2733675"/>
          </a:xfrm>
          <a:prstGeom prst="rect">
            <a:avLst/>
          </a:prstGeom>
          <a:noFill/>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etin kutusu"/>
          <p:cNvSpPr txBox="1"/>
          <p:nvPr/>
        </p:nvSpPr>
        <p:spPr>
          <a:xfrm>
            <a:off x="785786" y="1142984"/>
            <a:ext cx="7272808" cy="646331"/>
          </a:xfrm>
          <a:prstGeom prst="rect">
            <a:avLst/>
          </a:prstGeom>
          <a:noFill/>
        </p:spPr>
        <p:txBody>
          <a:bodyPr wrap="square" rtlCol="0">
            <a:spAutoFit/>
          </a:bodyPr>
          <a:lstStyle/>
          <a:p>
            <a:r>
              <a:rPr lang="tr-TR" dirty="0" smtClean="0"/>
              <a:t>   Test maddelerinin güçlük katsayılarının eşit olduğu durumlarda </a:t>
            </a:r>
            <a:r>
              <a:rPr lang="tr-TR" b="1" dirty="0" smtClean="0">
                <a:solidFill>
                  <a:schemeClr val="bg1"/>
                </a:solidFill>
              </a:rPr>
              <a:t>KR-21 formülü</a:t>
            </a:r>
            <a:r>
              <a:rPr lang="tr-TR" dirty="0" smtClean="0"/>
              <a:t>, KR-20 yerine uygulanabilir.</a:t>
            </a:r>
            <a:endParaRPr lang="tr-TR" dirty="0"/>
          </a:p>
        </p:txBody>
      </p:sp>
      <p:pic>
        <p:nvPicPr>
          <p:cNvPr id="2050" name="Picture 2" descr="C:\Users\USER\Desktop\araşt\Yeni klasör\Screenshot_18.png"/>
          <p:cNvPicPr>
            <a:picLocks noChangeAspect="1" noChangeArrowheads="1"/>
          </p:cNvPicPr>
          <p:nvPr/>
        </p:nvPicPr>
        <p:blipFill>
          <a:blip r:embed="rId2" cstate="print"/>
          <a:srcRect/>
          <a:stretch>
            <a:fillRect/>
          </a:stretch>
        </p:blipFill>
        <p:spPr bwMode="auto">
          <a:xfrm>
            <a:off x="1785918" y="2285992"/>
            <a:ext cx="5489635" cy="3193702"/>
          </a:xfrm>
          <a:prstGeom prst="rect">
            <a:avLst/>
          </a:prstGeom>
          <a:noFill/>
        </p:spPr>
      </p:pic>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Güven">
  <a:themeElements>
    <a:clrScheme name="Güven">
      <a:dk1>
        <a:sysClr val="windowText" lastClr="000000"/>
      </a:dk1>
      <a:lt1>
        <a:sysClr val="window" lastClr="FFFFFF"/>
      </a:lt1>
      <a:dk2>
        <a:srgbClr val="69676D"/>
      </a:dk2>
      <a:lt2>
        <a:srgbClr val="C9C2D1"/>
      </a:lt2>
      <a:accent1>
        <a:srgbClr val="CEB966"/>
      </a:accent1>
      <a:accent2>
        <a:srgbClr val="9CB084"/>
      </a:accent2>
      <a:accent3>
        <a:srgbClr val="6BB1C9"/>
      </a:accent3>
      <a:accent4>
        <a:srgbClr val="6585CF"/>
      </a:accent4>
      <a:accent5>
        <a:srgbClr val="7E6BC9"/>
      </a:accent5>
      <a:accent6>
        <a:srgbClr val="A379BB"/>
      </a:accent6>
      <a:hlink>
        <a:srgbClr val="410082"/>
      </a:hlink>
      <a:folHlink>
        <a:srgbClr val="932968"/>
      </a:folHlink>
    </a:clrScheme>
    <a:fontScheme name="Güven">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Güven">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1383</TotalTime>
  <Words>1045</Words>
  <Application>Microsoft Office PowerPoint</Application>
  <PresentationFormat>Ekran Gösterisi (4:3)</PresentationFormat>
  <Paragraphs>158</Paragraphs>
  <Slides>16</Slides>
  <Notes>0</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16</vt:i4>
      </vt:variant>
    </vt:vector>
  </HeadingPairs>
  <TitlesOfParts>
    <vt:vector size="22" baseType="lpstr">
      <vt:lpstr>Book Antiqua</vt:lpstr>
      <vt:lpstr>Lucida Sans</vt:lpstr>
      <vt:lpstr>Wingdings</vt:lpstr>
      <vt:lpstr>Wingdings 2</vt:lpstr>
      <vt:lpstr>Wingdings 3</vt:lpstr>
      <vt:lpstr>Güven</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Slayt 1</dc:title>
  <dc:creator>exper</dc:creator>
  <cp:lastModifiedBy>gülbin özçelikay</cp:lastModifiedBy>
  <cp:revision>104</cp:revision>
  <dcterms:modified xsi:type="dcterms:W3CDTF">2021-11-04T07:40:44Z</dcterms:modified>
</cp:coreProperties>
</file>