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82" r:id="rId2"/>
    <p:sldId id="320" r:id="rId3"/>
    <p:sldId id="321" r:id="rId4"/>
    <p:sldId id="322" r:id="rId5"/>
    <p:sldId id="323" r:id="rId6"/>
    <p:sldId id="329" r:id="rId7"/>
    <p:sldId id="330" r:id="rId8"/>
    <p:sldId id="331" r:id="rId9"/>
    <p:sldId id="332" r:id="rId10"/>
    <p:sldId id="333" r:id="rId11"/>
    <p:sldId id="334" r:id="rId12"/>
    <p:sldId id="336" r:id="rId13"/>
    <p:sldId id="337" r:id="rId14"/>
    <p:sldId id="338" r:id="rId15"/>
    <p:sldId id="342" r:id="rId16"/>
    <p:sldId id="339" r:id="rId17"/>
    <p:sldId id="291" r:id="rId18"/>
    <p:sldId id="292" r:id="rId19"/>
    <p:sldId id="293" r:id="rId20"/>
    <p:sldId id="294" r:id="rId21"/>
    <p:sldId id="295" r:id="rId22"/>
    <p:sldId id="297" r:id="rId23"/>
    <p:sldId id="298" r:id="rId24"/>
    <p:sldId id="296" r:id="rId25"/>
    <p:sldId id="299" r:id="rId26"/>
    <p:sldId id="300" r:id="rId27"/>
    <p:sldId id="283" r:id="rId28"/>
    <p:sldId id="284" r:id="rId29"/>
    <p:sldId id="285" r:id="rId30"/>
    <p:sldId id="324" r:id="rId31"/>
    <p:sldId id="328" r:id="rId32"/>
    <p:sldId id="325" r:id="rId33"/>
    <p:sldId id="326" r:id="rId34"/>
    <p:sldId id="327" r:id="rId35"/>
    <p:sldId id="286" r:id="rId36"/>
    <p:sldId id="287" r:id="rId37"/>
    <p:sldId id="288" r:id="rId38"/>
    <p:sldId id="289" r:id="rId39"/>
    <p:sldId id="290" r:id="rId40"/>
    <p:sldId id="343" r:id="rId41"/>
    <p:sldId id="344" r:id="rId42"/>
    <p:sldId id="345" r:id="rId43"/>
    <p:sldId id="346" r:id="rId44"/>
    <p:sldId id="347" r:id="rId45"/>
    <p:sldId id="348" r:id="rId46"/>
    <p:sldId id="349" r:id="rId47"/>
    <p:sldId id="350" r:id="rId48"/>
    <p:sldId id="351" r:id="rId4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2093"/>
    <a:srgbClr val="FF9300"/>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643"/>
  </p:normalViewPr>
  <p:slideViewPr>
    <p:cSldViewPr snapToGrid="0" snapToObjects="1">
      <p:cViewPr varScale="1">
        <p:scale>
          <a:sx n="77" d="100"/>
          <a:sy n="77" d="100"/>
        </p:scale>
        <p:origin x="102" y="6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748BE0-B8B5-CD4C-AAD9-411E1980AFC7}" type="datetimeFigureOut">
              <a:rPr lang="tr-TR" smtClean="0"/>
              <a:pPr/>
              <a:t>2.2.2018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0D0B1-2033-D24E-A947-3CC6B47B9EF6}" type="slidenum">
              <a:rPr lang="tr-TR" smtClean="0"/>
              <a:pPr/>
              <a:t>‹#›</a:t>
            </a:fld>
            <a:endParaRPr lang="tr-TR"/>
          </a:p>
        </p:txBody>
      </p:sp>
    </p:spTree>
    <p:extLst>
      <p:ext uri="{BB962C8B-B14F-4D97-AF65-F5344CB8AC3E}">
        <p14:creationId xmlns:p14="http://schemas.microsoft.com/office/powerpoint/2010/main" val="263081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stilini düzenlemek için tıklayın</a:t>
            </a:r>
            <a:endParaRPr lang="tr-TR"/>
          </a:p>
        </p:txBody>
      </p:sp>
      <p:sp>
        <p:nvSpPr>
          <p:cNvPr id="3" name="Alt Konu Başlığı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EBD420C-36D2-154D-B098-8EB025AF7436}" type="datetimeFigureOut">
              <a:rPr lang="tr-TR" smtClean="0"/>
              <a:pPr/>
              <a:t>2.2.2018</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7318C1-C525-CE40-90A2-5F1AEA402959}" type="slidenum">
              <a:rPr lang="tr-TR" smtClean="0"/>
              <a:pPr/>
              <a:t>‹#›</a:t>
            </a:fld>
            <a:endParaRPr lang="tr-TR"/>
          </a:p>
        </p:txBody>
      </p:sp>
    </p:spTree>
    <p:extLst>
      <p:ext uri="{BB962C8B-B14F-4D97-AF65-F5344CB8AC3E}">
        <p14:creationId xmlns:p14="http://schemas.microsoft.com/office/powerpoint/2010/main" val="1839271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stilini düzenlemek için tıklayın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EBD420C-36D2-154D-B098-8EB025AF7436}" type="datetimeFigureOut">
              <a:rPr lang="tr-TR" smtClean="0"/>
              <a:pPr/>
              <a:t>2.2.2018</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7318C1-C525-CE40-90A2-5F1AEA402959}" type="slidenum">
              <a:rPr lang="tr-TR" smtClean="0"/>
              <a:pPr/>
              <a:t>‹#›</a:t>
            </a:fld>
            <a:endParaRPr lang="tr-TR"/>
          </a:p>
        </p:txBody>
      </p:sp>
    </p:spTree>
    <p:extLst>
      <p:ext uri="{BB962C8B-B14F-4D97-AF65-F5344CB8AC3E}">
        <p14:creationId xmlns:p14="http://schemas.microsoft.com/office/powerpoint/2010/main" val="2116727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stilini düzenlemek için tıklayın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EBD420C-36D2-154D-B098-8EB025AF7436}" type="datetimeFigureOut">
              <a:rPr lang="tr-TR" smtClean="0"/>
              <a:pPr/>
              <a:t>2.2.2018</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7318C1-C525-CE40-90A2-5F1AEA402959}" type="slidenum">
              <a:rPr lang="tr-TR" smtClean="0"/>
              <a:pPr/>
              <a:t>‹#›</a:t>
            </a:fld>
            <a:endParaRPr lang="tr-TR"/>
          </a:p>
        </p:txBody>
      </p:sp>
    </p:spTree>
    <p:extLst>
      <p:ext uri="{BB962C8B-B14F-4D97-AF65-F5344CB8AC3E}">
        <p14:creationId xmlns:p14="http://schemas.microsoft.com/office/powerpoint/2010/main" val="62445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stilini düzenlemek için tıklayın</a:t>
            </a:r>
            <a:endParaRPr lang="tr-TR"/>
          </a:p>
        </p:txBody>
      </p:sp>
      <p:sp>
        <p:nvSpPr>
          <p:cNvPr id="3" name="İçerik Yer Tutucusu 2"/>
          <p:cNvSpPr>
            <a:spLocks noGrp="1"/>
          </p:cNvSpPr>
          <p:nvPr>
            <p:ph idx="1"/>
          </p:nvPr>
        </p:nvSpPr>
        <p:spPr/>
        <p:txBody>
          <a:bodyPr/>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EBD420C-36D2-154D-B098-8EB025AF7436}" type="datetimeFigureOut">
              <a:rPr lang="tr-TR" smtClean="0"/>
              <a:pPr/>
              <a:t>2.2.2018</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7318C1-C525-CE40-90A2-5F1AEA402959}" type="slidenum">
              <a:rPr lang="tr-TR" smtClean="0"/>
              <a:pPr/>
              <a:t>‹#›</a:t>
            </a:fld>
            <a:endParaRPr lang="tr-TR"/>
          </a:p>
        </p:txBody>
      </p:sp>
    </p:spTree>
    <p:extLst>
      <p:ext uri="{BB962C8B-B14F-4D97-AF65-F5344CB8AC3E}">
        <p14:creationId xmlns:p14="http://schemas.microsoft.com/office/powerpoint/2010/main" val="176226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smtClean="0"/>
              <a:t>Asıl başlık stilini düzenlemek için tıklayın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tıklayın</a:t>
            </a:r>
          </a:p>
        </p:txBody>
      </p:sp>
      <p:sp>
        <p:nvSpPr>
          <p:cNvPr id="4" name="Veri Yer Tutucusu 3"/>
          <p:cNvSpPr>
            <a:spLocks noGrp="1"/>
          </p:cNvSpPr>
          <p:nvPr>
            <p:ph type="dt" sz="half" idx="10"/>
          </p:nvPr>
        </p:nvSpPr>
        <p:spPr/>
        <p:txBody>
          <a:bodyPr/>
          <a:lstStyle/>
          <a:p>
            <a:fld id="{DEBD420C-36D2-154D-B098-8EB025AF7436}" type="datetimeFigureOut">
              <a:rPr lang="tr-TR" smtClean="0"/>
              <a:pPr/>
              <a:t>2.2.2018</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7318C1-C525-CE40-90A2-5F1AEA402959}" type="slidenum">
              <a:rPr lang="tr-TR" smtClean="0"/>
              <a:pPr/>
              <a:t>‹#›</a:t>
            </a:fld>
            <a:endParaRPr lang="tr-TR"/>
          </a:p>
        </p:txBody>
      </p:sp>
    </p:spTree>
    <p:extLst>
      <p:ext uri="{BB962C8B-B14F-4D97-AF65-F5344CB8AC3E}">
        <p14:creationId xmlns:p14="http://schemas.microsoft.com/office/powerpoint/2010/main" val="330202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stilini düzenlemek için tıklayın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EBD420C-36D2-154D-B098-8EB025AF7436}" type="datetimeFigureOut">
              <a:rPr lang="tr-TR" smtClean="0"/>
              <a:pPr/>
              <a:t>2.2.2018</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C7318C1-C525-CE40-90A2-5F1AEA402959}" type="slidenum">
              <a:rPr lang="tr-TR" smtClean="0"/>
              <a:pPr/>
              <a:t>‹#›</a:t>
            </a:fld>
            <a:endParaRPr lang="tr-TR"/>
          </a:p>
        </p:txBody>
      </p:sp>
    </p:spTree>
    <p:extLst>
      <p:ext uri="{BB962C8B-B14F-4D97-AF65-F5344CB8AC3E}">
        <p14:creationId xmlns:p14="http://schemas.microsoft.com/office/powerpoint/2010/main" val="622497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smtClean="0"/>
              <a:t>Asıl başlık stilini düzenlemek için tıklayın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tıklayın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tıklayın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EBD420C-36D2-154D-B098-8EB025AF7436}" type="datetimeFigureOut">
              <a:rPr lang="tr-TR" smtClean="0"/>
              <a:pPr/>
              <a:t>2.2.2018</a:t>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C7318C1-C525-CE40-90A2-5F1AEA402959}" type="slidenum">
              <a:rPr lang="tr-TR" smtClean="0"/>
              <a:pPr/>
              <a:t>‹#›</a:t>
            </a:fld>
            <a:endParaRPr lang="tr-TR"/>
          </a:p>
        </p:txBody>
      </p:sp>
    </p:spTree>
    <p:extLst>
      <p:ext uri="{BB962C8B-B14F-4D97-AF65-F5344CB8AC3E}">
        <p14:creationId xmlns:p14="http://schemas.microsoft.com/office/powerpoint/2010/main" val="1919175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stilini düzenlemek için tıklayın</a:t>
            </a:r>
            <a:endParaRPr lang="tr-TR"/>
          </a:p>
        </p:txBody>
      </p:sp>
      <p:sp>
        <p:nvSpPr>
          <p:cNvPr id="3" name="Veri Yer Tutucusu 2"/>
          <p:cNvSpPr>
            <a:spLocks noGrp="1"/>
          </p:cNvSpPr>
          <p:nvPr>
            <p:ph type="dt" sz="half" idx="10"/>
          </p:nvPr>
        </p:nvSpPr>
        <p:spPr/>
        <p:txBody>
          <a:bodyPr/>
          <a:lstStyle/>
          <a:p>
            <a:fld id="{DEBD420C-36D2-154D-B098-8EB025AF7436}" type="datetimeFigureOut">
              <a:rPr lang="tr-TR" smtClean="0"/>
              <a:pPr/>
              <a:t>2.2.2018</a:t>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C7318C1-C525-CE40-90A2-5F1AEA402959}" type="slidenum">
              <a:rPr lang="tr-TR" smtClean="0"/>
              <a:pPr/>
              <a:t>‹#›</a:t>
            </a:fld>
            <a:endParaRPr lang="tr-TR"/>
          </a:p>
        </p:txBody>
      </p:sp>
    </p:spTree>
    <p:extLst>
      <p:ext uri="{BB962C8B-B14F-4D97-AF65-F5344CB8AC3E}">
        <p14:creationId xmlns:p14="http://schemas.microsoft.com/office/powerpoint/2010/main" val="38196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EBD420C-36D2-154D-B098-8EB025AF7436}" type="datetimeFigureOut">
              <a:rPr lang="tr-TR" smtClean="0"/>
              <a:pPr/>
              <a:t>2.2.2018</a:t>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C7318C1-C525-CE40-90A2-5F1AEA402959}" type="slidenum">
              <a:rPr lang="tr-TR" smtClean="0"/>
              <a:pPr/>
              <a:t>‹#›</a:t>
            </a:fld>
            <a:endParaRPr lang="tr-TR"/>
          </a:p>
        </p:txBody>
      </p:sp>
    </p:spTree>
    <p:extLst>
      <p:ext uri="{BB962C8B-B14F-4D97-AF65-F5344CB8AC3E}">
        <p14:creationId xmlns:p14="http://schemas.microsoft.com/office/powerpoint/2010/main" val="855571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smtClean="0"/>
              <a:t>Asıl başlık stilini düzenlemek için tıklayın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tıklayın</a:t>
            </a:r>
          </a:p>
        </p:txBody>
      </p:sp>
      <p:sp>
        <p:nvSpPr>
          <p:cNvPr id="5" name="Veri Yer Tutucusu 4"/>
          <p:cNvSpPr>
            <a:spLocks noGrp="1"/>
          </p:cNvSpPr>
          <p:nvPr>
            <p:ph type="dt" sz="half" idx="10"/>
          </p:nvPr>
        </p:nvSpPr>
        <p:spPr/>
        <p:txBody>
          <a:bodyPr/>
          <a:lstStyle/>
          <a:p>
            <a:fld id="{DEBD420C-36D2-154D-B098-8EB025AF7436}" type="datetimeFigureOut">
              <a:rPr lang="tr-TR" smtClean="0"/>
              <a:pPr/>
              <a:t>2.2.2018</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C7318C1-C525-CE40-90A2-5F1AEA402959}" type="slidenum">
              <a:rPr lang="tr-TR" smtClean="0"/>
              <a:pPr/>
              <a:t>‹#›</a:t>
            </a:fld>
            <a:endParaRPr lang="tr-TR"/>
          </a:p>
        </p:txBody>
      </p:sp>
    </p:spTree>
    <p:extLst>
      <p:ext uri="{BB962C8B-B14F-4D97-AF65-F5344CB8AC3E}">
        <p14:creationId xmlns:p14="http://schemas.microsoft.com/office/powerpoint/2010/main" val="3240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smtClean="0"/>
              <a:t>Asıl başlık stilini düzenlemek için tıklayın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tıklayın</a:t>
            </a:r>
          </a:p>
        </p:txBody>
      </p:sp>
      <p:sp>
        <p:nvSpPr>
          <p:cNvPr id="5" name="Veri Yer Tutucusu 4"/>
          <p:cNvSpPr>
            <a:spLocks noGrp="1"/>
          </p:cNvSpPr>
          <p:nvPr>
            <p:ph type="dt" sz="half" idx="10"/>
          </p:nvPr>
        </p:nvSpPr>
        <p:spPr/>
        <p:txBody>
          <a:bodyPr/>
          <a:lstStyle/>
          <a:p>
            <a:fld id="{DEBD420C-36D2-154D-B098-8EB025AF7436}" type="datetimeFigureOut">
              <a:rPr lang="tr-TR" smtClean="0"/>
              <a:pPr/>
              <a:t>2.2.2018</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C7318C1-C525-CE40-90A2-5F1AEA402959}" type="slidenum">
              <a:rPr lang="tr-TR" smtClean="0"/>
              <a:pPr/>
              <a:t>‹#›</a:t>
            </a:fld>
            <a:endParaRPr lang="tr-TR"/>
          </a:p>
        </p:txBody>
      </p:sp>
    </p:spTree>
    <p:extLst>
      <p:ext uri="{BB962C8B-B14F-4D97-AF65-F5344CB8AC3E}">
        <p14:creationId xmlns:p14="http://schemas.microsoft.com/office/powerpoint/2010/main" val="1333438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stilini düzenlemek için tıklayın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D420C-36D2-154D-B098-8EB025AF7436}" type="datetimeFigureOut">
              <a:rPr lang="tr-TR" smtClean="0"/>
              <a:pPr/>
              <a:t>2.2.2018</a:t>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318C1-C525-CE40-90A2-5F1AEA402959}" type="slidenum">
              <a:rPr lang="tr-TR" smtClean="0"/>
              <a:pPr/>
              <a:t>‹#›</a:t>
            </a:fld>
            <a:endParaRPr lang="tr-TR"/>
          </a:p>
        </p:txBody>
      </p:sp>
    </p:spTree>
    <p:extLst>
      <p:ext uri="{BB962C8B-B14F-4D97-AF65-F5344CB8AC3E}">
        <p14:creationId xmlns:p14="http://schemas.microsoft.com/office/powerpoint/2010/main" val="521935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msdvetmanual.com/integumentary-system/pox-diseases/lumpy-skin-diseas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vetbook.org/wiki/cow/index.php?title=Papular_stomatitis" TargetMode="External"/><Relationship Id="rId2" Type="http://schemas.openxmlformats.org/officeDocument/2006/relationships/hyperlink" Target="https://en.wikivet.net/Bovine_Papular_Stomatiti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msdvetmanual.com/integumentary-system/pox-diseases/pseudocowpo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tiff"/><Relationship Id="rId1" Type="http://schemas.openxmlformats.org/officeDocument/2006/relationships/slideLayout" Target="../slideLayouts/slideLayout2.xml"/><Relationship Id="rId6" Type="http://schemas.openxmlformats.org/officeDocument/2006/relationships/image" Target="../media/image31.tiff"/><Relationship Id="rId5" Type="http://schemas.openxmlformats.org/officeDocument/2006/relationships/image" Target="../media/image30.tiff"/><Relationship Id="rId4" Type="http://schemas.openxmlformats.org/officeDocument/2006/relationships/image" Target="../media/image29.tif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2309672"/>
            <a:ext cx="10515600" cy="1325563"/>
          </a:xfrm>
        </p:spPr>
        <p:txBody>
          <a:bodyPr>
            <a:normAutofit/>
          </a:bodyPr>
          <a:lstStyle/>
          <a:p>
            <a:pPr algn="ctr"/>
            <a:r>
              <a:rPr lang="tr-TR" sz="6000" b="1" dirty="0" err="1" smtClean="0">
                <a:solidFill>
                  <a:srgbClr val="0070C0"/>
                </a:solidFill>
              </a:rPr>
              <a:t>Lumpy</a:t>
            </a:r>
            <a:r>
              <a:rPr lang="tr-TR" sz="6000" b="1" dirty="0" smtClean="0">
                <a:solidFill>
                  <a:srgbClr val="0070C0"/>
                </a:solidFill>
              </a:rPr>
              <a:t> Skin </a:t>
            </a:r>
            <a:r>
              <a:rPr lang="tr-TR" sz="6000" b="1" dirty="0" err="1" smtClean="0">
                <a:solidFill>
                  <a:srgbClr val="0070C0"/>
                </a:solidFill>
              </a:rPr>
              <a:t>Disease</a:t>
            </a:r>
            <a:endParaRPr lang="tr-TR" sz="6000" b="1" dirty="0">
              <a:solidFill>
                <a:srgbClr val="0070C0"/>
              </a:solidFill>
            </a:endParaRPr>
          </a:p>
        </p:txBody>
      </p:sp>
    </p:spTree>
    <p:extLst>
      <p:ext uri="{BB962C8B-B14F-4D97-AF65-F5344CB8AC3E}">
        <p14:creationId xmlns:p14="http://schemas.microsoft.com/office/powerpoint/2010/main" val="688507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799231"/>
            <a:ext cx="10515600" cy="5223926"/>
          </a:xfrm>
        </p:spPr>
        <p:txBody>
          <a:bodyPr/>
          <a:lstStyle/>
          <a:p>
            <a:r>
              <a:rPr lang="en-US" dirty="0" smtClean="0"/>
              <a:t>Mucosal lesions are initially round, but quickly ulcerate. Ulcers in the oral and nasal cavities can</a:t>
            </a:r>
            <a:r>
              <a:rPr lang="tr-TR" dirty="0" smtClean="0"/>
              <a:t> </a:t>
            </a:r>
            <a:r>
              <a:rPr lang="tr-TR" dirty="0" err="1" smtClean="0"/>
              <a:t>result</a:t>
            </a:r>
            <a:r>
              <a:rPr lang="tr-TR" dirty="0" smtClean="0"/>
              <a:t> in </a:t>
            </a:r>
            <a:r>
              <a:rPr lang="tr-TR" dirty="0" err="1" smtClean="0"/>
              <a:t>nasal</a:t>
            </a:r>
            <a:r>
              <a:rPr lang="tr-TR" dirty="0" smtClean="0"/>
              <a:t> </a:t>
            </a:r>
            <a:r>
              <a:rPr lang="tr-TR" dirty="0" err="1" smtClean="0"/>
              <a:t>discharge</a:t>
            </a:r>
            <a:r>
              <a:rPr lang="tr-TR" dirty="0" smtClean="0"/>
              <a:t> </a:t>
            </a:r>
            <a:r>
              <a:rPr lang="tr-TR" dirty="0" err="1" smtClean="0"/>
              <a:t>and</a:t>
            </a:r>
            <a:r>
              <a:rPr lang="tr-TR" dirty="0" smtClean="0"/>
              <a:t> </a:t>
            </a:r>
            <a:r>
              <a:rPr lang="tr-TR" dirty="0" err="1" smtClean="0"/>
              <a:t>excessive</a:t>
            </a:r>
            <a:r>
              <a:rPr lang="tr-TR" dirty="0" smtClean="0"/>
              <a:t> </a:t>
            </a:r>
            <a:r>
              <a:rPr lang="tr-TR" dirty="0" err="1" smtClean="0"/>
              <a:t>salivation</a:t>
            </a:r>
            <a:r>
              <a:rPr lang="tr-TR" dirty="0" smtClean="0"/>
              <a:t>. </a:t>
            </a:r>
          </a:p>
          <a:p>
            <a:r>
              <a:rPr lang="tr-TR" dirty="0" err="1" smtClean="0"/>
              <a:t>Lesions</a:t>
            </a:r>
            <a:r>
              <a:rPr lang="tr-TR" dirty="0" smtClean="0"/>
              <a:t> can </a:t>
            </a:r>
            <a:r>
              <a:rPr lang="tr-TR" dirty="0" err="1" smtClean="0"/>
              <a:t>also</a:t>
            </a:r>
            <a:r>
              <a:rPr lang="tr-TR" dirty="0" smtClean="0"/>
              <a:t> </a:t>
            </a:r>
            <a:r>
              <a:rPr lang="tr-TR" dirty="0" err="1" smtClean="0"/>
              <a:t>occur</a:t>
            </a:r>
            <a:r>
              <a:rPr lang="tr-TR" dirty="0" smtClean="0"/>
              <a:t> in </a:t>
            </a:r>
            <a:r>
              <a:rPr lang="tr-TR" dirty="0" err="1" smtClean="0"/>
              <a:t>the</a:t>
            </a:r>
            <a:r>
              <a:rPr lang="tr-TR" dirty="0" smtClean="0"/>
              <a:t> </a:t>
            </a:r>
            <a:r>
              <a:rPr lang="tr-TR" dirty="0" err="1" smtClean="0"/>
              <a:t>oropharynx</a:t>
            </a:r>
            <a:r>
              <a:rPr lang="tr-TR" dirty="0" smtClean="0"/>
              <a:t>, </a:t>
            </a:r>
            <a:r>
              <a:rPr lang="tr-TR" dirty="0" err="1" smtClean="0"/>
              <a:t>gastrointestinal</a:t>
            </a:r>
            <a:r>
              <a:rPr lang="tr-TR" dirty="0" smtClean="0"/>
              <a:t> </a:t>
            </a:r>
            <a:r>
              <a:rPr lang="tr-TR" dirty="0" err="1" smtClean="0"/>
              <a:t>tract</a:t>
            </a:r>
            <a:r>
              <a:rPr lang="tr-TR" dirty="0" smtClean="0"/>
              <a:t>, </a:t>
            </a:r>
            <a:r>
              <a:rPr lang="tr-TR" dirty="0" err="1" smtClean="0"/>
              <a:t>upper</a:t>
            </a:r>
            <a:r>
              <a:rPr lang="tr-TR" dirty="0" smtClean="0"/>
              <a:t> </a:t>
            </a:r>
            <a:r>
              <a:rPr lang="tr-TR" dirty="0" err="1" smtClean="0"/>
              <a:t>respiratory</a:t>
            </a:r>
            <a:r>
              <a:rPr lang="tr-TR" dirty="0" smtClean="0"/>
              <a:t> </a:t>
            </a:r>
            <a:r>
              <a:rPr lang="tr-TR" dirty="0" err="1" smtClean="0"/>
              <a:t>tract</a:t>
            </a:r>
            <a:r>
              <a:rPr lang="tr-TR" dirty="0" smtClean="0"/>
              <a:t> </a:t>
            </a:r>
            <a:r>
              <a:rPr lang="tr-TR" dirty="0" err="1" smtClean="0"/>
              <a:t>and</a:t>
            </a:r>
            <a:r>
              <a:rPr lang="tr-TR" dirty="0" smtClean="0"/>
              <a:t> </a:t>
            </a:r>
            <a:r>
              <a:rPr lang="tr-TR" dirty="0" err="1" smtClean="0"/>
              <a:t>lungs</a:t>
            </a:r>
            <a:r>
              <a:rPr lang="tr-TR" dirty="0" smtClean="0"/>
              <a:t>, </a:t>
            </a:r>
            <a:r>
              <a:rPr lang="tr-TR" dirty="0" err="1" smtClean="0"/>
              <a:t>sometimes</a:t>
            </a:r>
            <a:r>
              <a:rPr lang="tr-TR" dirty="0" smtClean="0"/>
              <a:t> </a:t>
            </a:r>
            <a:r>
              <a:rPr lang="tr-TR" dirty="0" err="1" smtClean="0"/>
              <a:t>resulting</a:t>
            </a:r>
            <a:r>
              <a:rPr lang="tr-TR" dirty="0" smtClean="0"/>
              <a:t> in </a:t>
            </a:r>
            <a:r>
              <a:rPr lang="tr-TR" dirty="0" err="1" smtClean="0"/>
              <a:t>primary</a:t>
            </a:r>
            <a:r>
              <a:rPr lang="tr-TR" dirty="0" smtClean="0"/>
              <a:t> </a:t>
            </a:r>
            <a:r>
              <a:rPr lang="tr-TR" dirty="0" err="1" smtClean="0"/>
              <a:t>or</a:t>
            </a:r>
            <a:r>
              <a:rPr lang="tr-TR" dirty="0" smtClean="0"/>
              <a:t> </a:t>
            </a:r>
            <a:r>
              <a:rPr lang="tr-TR" dirty="0" err="1" smtClean="0"/>
              <a:t>secondary</a:t>
            </a:r>
            <a:r>
              <a:rPr lang="tr-TR" dirty="0" smtClean="0"/>
              <a:t> </a:t>
            </a:r>
            <a:r>
              <a:rPr lang="tr-TR" dirty="0" err="1" smtClean="0"/>
              <a:t>pneumonia</a:t>
            </a:r>
            <a:r>
              <a:rPr lang="tr-TR" dirty="0" smtClean="0"/>
              <a:t>. </a:t>
            </a:r>
            <a:r>
              <a:rPr lang="tr-TR" dirty="0" err="1" smtClean="0"/>
              <a:t>Some</a:t>
            </a:r>
            <a:r>
              <a:rPr lang="tr-TR" dirty="0" smtClean="0"/>
              <a:t> </a:t>
            </a:r>
            <a:r>
              <a:rPr lang="tr-TR" dirty="0" err="1" smtClean="0"/>
              <a:t>animals</a:t>
            </a:r>
            <a:r>
              <a:rPr lang="tr-TR" dirty="0" smtClean="0"/>
              <a:t> </a:t>
            </a:r>
            <a:r>
              <a:rPr lang="tr-TR" dirty="0" err="1" smtClean="0"/>
              <a:t>develop</a:t>
            </a:r>
            <a:r>
              <a:rPr lang="tr-TR" dirty="0" smtClean="0"/>
              <a:t> </a:t>
            </a:r>
            <a:r>
              <a:rPr lang="tr-TR" dirty="0" err="1" smtClean="0"/>
              <a:t>conjunctivitis</a:t>
            </a:r>
            <a:r>
              <a:rPr lang="tr-TR" dirty="0" smtClean="0"/>
              <a:t> </a:t>
            </a:r>
            <a:r>
              <a:rPr lang="tr-TR" dirty="0" err="1" smtClean="0"/>
              <a:t>and</a:t>
            </a:r>
            <a:r>
              <a:rPr lang="tr-TR" dirty="0" smtClean="0"/>
              <a:t>/ </a:t>
            </a:r>
            <a:r>
              <a:rPr lang="tr-TR" dirty="0" err="1" smtClean="0"/>
              <a:t>or</a:t>
            </a:r>
            <a:r>
              <a:rPr lang="tr-TR" dirty="0" smtClean="0"/>
              <a:t> </a:t>
            </a:r>
            <a:r>
              <a:rPr lang="tr-TR" dirty="0" err="1" smtClean="0"/>
              <a:t>keratitis</a:t>
            </a:r>
            <a:r>
              <a:rPr lang="tr-TR" dirty="0" smtClean="0"/>
              <a:t>.</a:t>
            </a:r>
            <a:endParaRPr lang="tr-TR" dirty="0"/>
          </a:p>
        </p:txBody>
      </p:sp>
      <p:pic>
        <p:nvPicPr>
          <p:cNvPr id="92162" name="Picture 2" descr="Lumpy Skin Disease: Bovine, muzzle. There are multiple sharply-demarcated slightly raised papules, often with eroded surfaces, that extend into the nares."/>
          <p:cNvPicPr>
            <a:picLocks noChangeAspect="1" noChangeArrowheads="1"/>
          </p:cNvPicPr>
          <p:nvPr/>
        </p:nvPicPr>
        <p:blipFill>
          <a:blip r:embed="rId2"/>
          <a:srcRect/>
          <a:stretch>
            <a:fillRect/>
          </a:stretch>
        </p:blipFill>
        <p:spPr bwMode="auto">
          <a:xfrm>
            <a:off x="4315449" y="3491810"/>
            <a:ext cx="3812267" cy="2531347"/>
          </a:xfrm>
          <a:prstGeom prst="rect">
            <a:avLst/>
          </a:prstGeom>
          <a:noFill/>
        </p:spPr>
      </p:pic>
      <p:sp>
        <p:nvSpPr>
          <p:cNvPr id="5" name="4 Dikdörtgen"/>
          <p:cNvSpPr/>
          <p:nvPr/>
        </p:nvSpPr>
        <p:spPr>
          <a:xfrm>
            <a:off x="4315449" y="6023157"/>
            <a:ext cx="4467942" cy="830997"/>
          </a:xfrm>
          <a:prstGeom prst="rect">
            <a:avLst/>
          </a:prstGeom>
        </p:spPr>
        <p:txBody>
          <a:bodyPr wrap="square">
            <a:spAutoFit/>
          </a:bodyPr>
          <a:lstStyle/>
          <a:p>
            <a:r>
              <a:rPr lang="en-US" sz="1600" dirty="0" smtClean="0"/>
              <a:t>Bovine, muzzle. There are multiple sharply-demarcated slightly raised papules, often with eroded surfaces, that extend into the </a:t>
            </a:r>
            <a:r>
              <a:rPr lang="en-US" sz="1600" dirty="0" err="1" smtClean="0"/>
              <a:t>nares</a:t>
            </a:r>
            <a:r>
              <a:rPr lang="en-US" sz="1600" dirty="0" smtClean="0"/>
              <a:t>.</a:t>
            </a:r>
            <a:endParaRPr lang="tr-TR"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Lumpy Skin Disease: Bovine, skin. There are disseminated cutaneous papules with necrotic centers (sitfasts). "/>
          <p:cNvPicPr>
            <a:picLocks noChangeAspect="1" noChangeArrowheads="1"/>
          </p:cNvPicPr>
          <p:nvPr/>
        </p:nvPicPr>
        <p:blipFill>
          <a:blip r:embed="rId2"/>
          <a:srcRect/>
          <a:stretch>
            <a:fillRect/>
          </a:stretch>
        </p:blipFill>
        <p:spPr bwMode="auto">
          <a:xfrm>
            <a:off x="155574" y="227726"/>
            <a:ext cx="3759321" cy="2451079"/>
          </a:xfrm>
          <a:prstGeom prst="rect">
            <a:avLst/>
          </a:prstGeom>
          <a:noFill/>
        </p:spPr>
      </p:pic>
      <p:sp>
        <p:nvSpPr>
          <p:cNvPr id="5" name="4 Dikdörtgen"/>
          <p:cNvSpPr/>
          <p:nvPr/>
        </p:nvSpPr>
        <p:spPr>
          <a:xfrm>
            <a:off x="155574" y="2678805"/>
            <a:ext cx="3759321" cy="523220"/>
          </a:xfrm>
          <a:prstGeom prst="rect">
            <a:avLst/>
          </a:prstGeom>
        </p:spPr>
        <p:txBody>
          <a:bodyPr wrap="square">
            <a:spAutoFit/>
          </a:bodyPr>
          <a:lstStyle/>
          <a:p>
            <a:r>
              <a:rPr lang="en-US" sz="1400" dirty="0" smtClean="0"/>
              <a:t>Bovine, skin. There are disseminated </a:t>
            </a:r>
            <a:r>
              <a:rPr lang="en-US" sz="1400" dirty="0" err="1" smtClean="0"/>
              <a:t>cutaneous</a:t>
            </a:r>
            <a:r>
              <a:rPr lang="en-US" sz="1400" dirty="0" smtClean="0"/>
              <a:t> papules with necrotic centers (</a:t>
            </a:r>
            <a:r>
              <a:rPr lang="en-US" sz="1400" dirty="0" err="1" smtClean="0"/>
              <a:t>sitfasts</a:t>
            </a:r>
            <a:r>
              <a:rPr lang="en-US" sz="1400" dirty="0" smtClean="0"/>
              <a:t>).</a:t>
            </a:r>
            <a:endParaRPr lang="tr-TR" sz="1400" dirty="0"/>
          </a:p>
        </p:txBody>
      </p:sp>
      <p:pic>
        <p:nvPicPr>
          <p:cNvPr id="91140" name="Picture 4" descr="Lumpy Skin Disease: Bovine, skin. Necrotic centers (sitfasts) of two of these papules have sloughed."/>
          <p:cNvPicPr>
            <a:picLocks noChangeAspect="1" noChangeArrowheads="1"/>
          </p:cNvPicPr>
          <p:nvPr/>
        </p:nvPicPr>
        <p:blipFill>
          <a:blip r:embed="rId3"/>
          <a:srcRect/>
          <a:stretch>
            <a:fillRect/>
          </a:stretch>
        </p:blipFill>
        <p:spPr bwMode="auto">
          <a:xfrm>
            <a:off x="4238179" y="227725"/>
            <a:ext cx="3625854" cy="2451079"/>
          </a:xfrm>
          <a:prstGeom prst="rect">
            <a:avLst/>
          </a:prstGeom>
          <a:noFill/>
        </p:spPr>
      </p:pic>
      <p:sp>
        <p:nvSpPr>
          <p:cNvPr id="7" name="6 Dikdörtgen"/>
          <p:cNvSpPr/>
          <p:nvPr/>
        </p:nvSpPr>
        <p:spPr>
          <a:xfrm>
            <a:off x="4173783" y="2678805"/>
            <a:ext cx="3798239" cy="523220"/>
          </a:xfrm>
          <a:prstGeom prst="rect">
            <a:avLst/>
          </a:prstGeom>
        </p:spPr>
        <p:txBody>
          <a:bodyPr wrap="square">
            <a:spAutoFit/>
          </a:bodyPr>
          <a:lstStyle/>
          <a:p>
            <a:r>
              <a:rPr lang="en-US" sz="1400" dirty="0" smtClean="0"/>
              <a:t>Bovine, skin. Necrotic centers (</a:t>
            </a:r>
            <a:r>
              <a:rPr lang="en-US" sz="1400" dirty="0" err="1" smtClean="0"/>
              <a:t>sitfasts</a:t>
            </a:r>
            <a:r>
              <a:rPr lang="en-US" sz="1400" dirty="0" smtClean="0"/>
              <a:t>) of two of these papules have sloughed.</a:t>
            </a:r>
            <a:endParaRPr lang="tr-TR" sz="1400" dirty="0"/>
          </a:p>
        </p:txBody>
      </p:sp>
      <p:pic>
        <p:nvPicPr>
          <p:cNvPr id="91142" name="Picture 6" descr="Lumpy Skin Disease: Bovine, skin. Removal of the necrotic center (sitfast) of a papule. "/>
          <p:cNvPicPr>
            <a:picLocks noChangeAspect="1" noChangeArrowheads="1"/>
          </p:cNvPicPr>
          <p:nvPr/>
        </p:nvPicPr>
        <p:blipFill>
          <a:blip r:embed="rId4"/>
          <a:srcRect/>
          <a:stretch>
            <a:fillRect/>
          </a:stretch>
        </p:blipFill>
        <p:spPr bwMode="auto">
          <a:xfrm>
            <a:off x="8217749" y="227724"/>
            <a:ext cx="3625854" cy="2451079"/>
          </a:xfrm>
          <a:prstGeom prst="rect">
            <a:avLst/>
          </a:prstGeom>
          <a:noFill/>
        </p:spPr>
      </p:pic>
      <p:sp>
        <p:nvSpPr>
          <p:cNvPr id="9" name="8 Dikdörtgen"/>
          <p:cNvSpPr/>
          <p:nvPr/>
        </p:nvSpPr>
        <p:spPr>
          <a:xfrm>
            <a:off x="8217750" y="2678805"/>
            <a:ext cx="3625854" cy="523220"/>
          </a:xfrm>
          <a:prstGeom prst="rect">
            <a:avLst/>
          </a:prstGeom>
        </p:spPr>
        <p:txBody>
          <a:bodyPr wrap="square">
            <a:spAutoFit/>
          </a:bodyPr>
          <a:lstStyle/>
          <a:p>
            <a:r>
              <a:rPr lang="en-US" sz="1400" dirty="0" smtClean="0"/>
              <a:t>Bovine, skin. Removal of the necrotic center (</a:t>
            </a:r>
            <a:r>
              <a:rPr lang="en-US" sz="1400" dirty="0" err="1" smtClean="0"/>
              <a:t>sitfast</a:t>
            </a:r>
            <a:r>
              <a:rPr lang="en-US" sz="1400" dirty="0" smtClean="0"/>
              <a:t>) of a papule</a:t>
            </a:r>
            <a:endParaRPr lang="tr-TR" sz="1400" dirty="0"/>
          </a:p>
        </p:txBody>
      </p:sp>
      <p:sp>
        <p:nvSpPr>
          <p:cNvPr id="10" name="9 Dikdörtgen"/>
          <p:cNvSpPr/>
          <p:nvPr/>
        </p:nvSpPr>
        <p:spPr>
          <a:xfrm>
            <a:off x="155574" y="3374265"/>
            <a:ext cx="12036426" cy="2246769"/>
          </a:xfrm>
          <a:prstGeom prst="rect">
            <a:avLst/>
          </a:prstGeom>
        </p:spPr>
        <p:txBody>
          <a:bodyPr wrap="square">
            <a:spAutoFit/>
          </a:bodyPr>
          <a:lstStyle/>
          <a:p>
            <a:r>
              <a:rPr lang="en-US" sz="2000" dirty="0" smtClean="0"/>
              <a:t>Secondary infection sometimes occurs and causes extensive suppuration and sloughing; as a result, the animal may become extremely emaciated, and euthanasia may be warranted. In time, the nodules either regress, or necrosis of the skin results in hard, </a:t>
            </a:r>
            <a:r>
              <a:rPr lang="en-US" sz="2000" dirty="0" smtClean="0">
                <a:solidFill>
                  <a:srgbClr val="FF0000"/>
                </a:solidFill>
              </a:rPr>
              <a:t>raised areas (“sit-fasts”) </a:t>
            </a:r>
            <a:r>
              <a:rPr lang="en-US" sz="2000" dirty="0" smtClean="0"/>
              <a:t>clearly separated from the surrounding skin. These areas slough to leave ulcers, which heal and scar.</a:t>
            </a:r>
            <a:endParaRPr lang="tr-TR" sz="2000" dirty="0" smtClean="0"/>
          </a:p>
          <a:p>
            <a:endParaRPr lang="tr-TR" sz="2000" dirty="0" smtClean="0"/>
          </a:p>
          <a:p>
            <a:r>
              <a:rPr lang="en-US" sz="2000" dirty="0" smtClean="0">
                <a:solidFill>
                  <a:srgbClr val="942093"/>
                </a:solidFill>
              </a:rPr>
              <a:t>Morbidity is 5%–50%; mortality is usually low. The greatest loss is due to reduced milk yield, loss of condition, and rejection or reduced value of the hide.</a:t>
            </a:r>
            <a:endParaRPr lang="tr-TR" sz="2000" dirty="0">
              <a:solidFill>
                <a:srgbClr val="94209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52476"/>
            <a:ext cx="10515600" cy="1325563"/>
          </a:xfrm>
        </p:spPr>
        <p:txBody>
          <a:bodyPr/>
          <a:lstStyle/>
          <a:p>
            <a:r>
              <a:rPr lang="tr-TR" dirty="0" smtClean="0">
                <a:solidFill>
                  <a:srgbClr val="0070C0"/>
                </a:solidFill>
              </a:rPr>
              <a:t>Post </a:t>
            </a:r>
            <a:r>
              <a:rPr lang="tr-TR" dirty="0" err="1" smtClean="0">
                <a:solidFill>
                  <a:srgbClr val="0070C0"/>
                </a:solidFill>
              </a:rPr>
              <a:t>Mortem</a:t>
            </a:r>
            <a:endParaRPr lang="tr-TR" dirty="0">
              <a:solidFill>
                <a:srgbClr val="0070C0"/>
              </a:solidFill>
            </a:endParaRPr>
          </a:p>
        </p:txBody>
      </p:sp>
      <p:sp>
        <p:nvSpPr>
          <p:cNvPr id="3" name="2 İçerik Yer Tutucusu"/>
          <p:cNvSpPr>
            <a:spLocks noGrp="1"/>
          </p:cNvSpPr>
          <p:nvPr>
            <p:ph idx="1"/>
          </p:nvPr>
        </p:nvSpPr>
        <p:spPr>
          <a:xfrm>
            <a:off x="838200" y="1094704"/>
            <a:ext cx="10515600" cy="4351338"/>
          </a:xfrm>
        </p:spPr>
        <p:txBody>
          <a:bodyPr>
            <a:normAutofit/>
          </a:bodyPr>
          <a:lstStyle/>
          <a:p>
            <a:r>
              <a:rPr lang="en-US" sz="2400" dirty="0" smtClean="0"/>
              <a:t>The postmortem lesions can be extensive. Characteristic grayish-pink, deep nodules with necrotic centers are found in the skin.</a:t>
            </a:r>
            <a:endParaRPr lang="tr-TR" sz="2400" dirty="0" smtClean="0"/>
          </a:p>
          <a:p>
            <a:r>
              <a:rPr lang="en-US" sz="2400" dirty="0" smtClean="0"/>
              <a:t>The regional lymph nodes are typically enlarged.</a:t>
            </a:r>
            <a:endParaRPr lang="tr-TR" sz="2400" dirty="0" smtClean="0"/>
          </a:p>
          <a:p>
            <a:r>
              <a:rPr lang="en-US" sz="2400" dirty="0" smtClean="0"/>
              <a:t>Flat or ulcerative lesions may be found on the mucous membranes of the oral and nasal cavities, pharynx, epiglottis and trachea. Nodules or other lesions can occur in the gastrointestinal tract (particularly the </a:t>
            </a:r>
            <a:r>
              <a:rPr lang="en-US" sz="2400" dirty="0" err="1" smtClean="0"/>
              <a:t>abomasum</a:t>
            </a:r>
            <a:r>
              <a:rPr lang="en-US" sz="2400" dirty="0" smtClean="0"/>
              <a:t>), udder and lungs, and sometimes in other tissues such as the urinary bladder, kidneys, uterus and testes. </a:t>
            </a:r>
            <a:endParaRPr lang="tr-TR" sz="2400" dirty="0"/>
          </a:p>
        </p:txBody>
      </p:sp>
      <p:pic>
        <p:nvPicPr>
          <p:cNvPr id="103426" name="Picture 2" descr="Lumpy Skin Disease: Bovine, nasal turbinate. The centers of well-developed pox are necrotic."/>
          <p:cNvPicPr>
            <a:picLocks noChangeAspect="1" noChangeArrowheads="1"/>
          </p:cNvPicPr>
          <p:nvPr/>
        </p:nvPicPr>
        <p:blipFill>
          <a:blip r:embed="rId2"/>
          <a:srcRect/>
          <a:stretch>
            <a:fillRect/>
          </a:stretch>
        </p:blipFill>
        <p:spPr bwMode="auto">
          <a:xfrm>
            <a:off x="669224" y="4069552"/>
            <a:ext cx="3262648" cy="1970639"/>
          </a:xfrm>
          <a:prstGeom prst="rect">
            <a:avLst/>
          </a:prstGeom>
          <a:noFill/>
        </p:spPr>
      </p:pic>
      <p:sp>
        <p:nvSpPr>
          <p:cNvPr id="5" name="4 Dikdörtgen"/>
          <p:cNvSpPr/>
          <p:nvPr/>
        </p:nvSpPr>
        <p:spPr>
          <a:xfrm>
            <a:off x="669223" y="6104586"/>
            <a:ext cx="3558862" cy="523220"/>
          </a:xfrm>
          <a:prstGeom prst="rect">
            <a:avLst/>
          </a:prstGeom>
        </p:spPr>
        <p:txBody>
          <a:bodyPr wrap="square">
            <a:spAutoFit/>
          </a:bodyPr>
          <a:lstStyle/>
          <a:p>
            <a:r>
              <a:rPr lang="en-US" sz="1400" dirty="0" smtClean="0"/>
              <a:t>Bovine, nasal turbinate. The centers of well-developed pox are necrotic.</a:t>
            </a:r>
            <a:endParaRPr lang="tr-TR" sz="1400" dirty="0"/>
          </a:p>
        </p:txBody>
      </p:sp>
      <p:pic>
        <p:nvPicPr>
          <p:cNvPr id="103428" name="Picture 4" descr="Lumpy Skin Disease: Bovine, trachea. The mucosa contains a poorly demarcated round focus rimmed by mild hemorrhage (early pox lesion)."/>
          <p:cNvPicPr>
            <a:picLocks noChangeAspect="1" noChangeArrowheads="1"/>
          </p:cNvPicPr>
          <p:nvPr/>
        </p:nvPicPr>
        <p:blipFill>
          <a:blip r:embed="rId3"/>
          <a:srcRect/>
          <a:stretch>
            <a:fillRect/>
          </a:stretch>
        </p:blipFill>
        <p:spPr bwMode="auto">
          <a:xfrm>
            <a:off x="4430332" y="4018197"/>
            <a:ext cx="2835561" cy="1996235"/>
          </a:xfrm>
          <a:prstGeom prst="rect">
            <a:avLst/>
          </a:prstGeom>
          <a:noFill/>
        </p:spPr>
      </p:pic>
      <p:sp>
        <p:nvSpPr>
          <p:cNvPr id="7" name="6 Dikdörtgen"/>
          <p:cNvSpPr/>
          <p:nvPr/>
        </p:nvSpPr>
        <p:spPr>
          <a:xfrm>
            <a:off x="4430332" y="5937159"/>
            <a:ext cx="3083371" cy="738664"/>
          </a:xfrm>
          <a:prstGeom prst="rect">
            <a:avLst/>
          </a:prstGeom>
        </p:spPr>
        <p:txBody>
          <a:bodyPr wrap="square">
            <a:spAutoFit/>
          </a:bodyPr>
          <a:lstStyle/>
          <a:p>
            <a:r>
              <a:rPr lang="en-US" sz="1400" dirty="0" smtClean="0"/>
              <a:t>Bovine, trachea. The mucosa contains a poorly demarcated round focus rimmed by mild hemorrhage (early pox lesion).</a:t>
            </a:r>
            <a:endParaRPr lang="tr-TR" sz="1400" dirty="0"/>
          </a:p>
        </p:txBody>
      </p:sp>
      <p:pic>
        <p:nvPicPr>
          <p:cNvPr id="103430" name="Picture 6" descr="Lumpy Skin Disease: Bovine, lung. There is marked generalized interlobular edema, and there is a small cluster of red nodules on the left side of the specimen."/>
          <p:cNvPicPr>
            <a:picLocks noChangeAspect="1" noChangeArrowheads="1"/>
          </p:cNvPicPr>
          <p:nvPr/>
        </p:nvPicPr>
        <p:blipFill>
          <a:blip r:embed="rId4"/>
          <a:srcRect/>
          <a:stretch>
            <a:fillRect/>
          </a:stretch>
        </p:blipFill>
        <p:spPr bwMode="auto">
          <a:xfrm>
            <a:off x="8219941" y="4003653"/>
            <a:ext cx="3012628" cy="2036538"/>
          </a:xfrm>
          <a:prstGeom prst="rect">
            <a:avLst/>
          </a:prstGeom>
          <a:noFill/>
        </p:spPr>
      </p:pic>
      <p:sp>
        <p:nvSpPr>
          <p:cNvPr id="9" name="8 Dikdörtgen"/>
          <p:cNvSpPr/>
          <p:nvPr/>
        </p:nvSpPr>
        <p:spPr>
          <a:xfrm>
            <a:off x="8219941" y="6001553"/>
            <a:ext cx="3770290" cy="738664"/>
          </a:xfrm>
          <a:prstGeom prst="rect">
            <a:avLst/>
          </a:prstGeom>
        </p:spPr>
        <p:txBody>
          <a:bodyPr wrap="square">
            <a:spAutoFit/>
          </a:bodyPr>
          <a:lstStyle/>
          <a:p>
            <a:r>
              <a:rPr lang="en-US" sz="1400" dirty="0" smtClean="0"/>
              <a:t>Bovine, lung. There is marked generalized interlobular edema, and there is a small cluster of red nodules on the left side of the specimen.</a:t>
            </a:r>
            <a:endParaRPr lang="tr-TR"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0070C0"/>
                </a:solidFill>
              </a:rPr>
              <a:t>Diagnosis</a:t>
            </a:r>
            <a:endParaRPr lang="tr-TR" dirty="0">
              <a:solidFill>
                <a:srgbClr val="0070C0"/>
              </a:solidFill>
            </a:endParaRPr>
          </a:p>
        </p:txBody>
      </p:sp>
      <p:sp>
        <p:nvSpPr>
          <p:cNvPr id="3" name="2 İçerik Yer Tutucusu"/>
          <p:cNvSpPr>
            <a:spLocks noGrp="1"/>
          </p:cNvSpPr>
          <p:nvPr>
            <p:ph idx="1"/>
          </p:nvPr>
        </p:nvSpPr>
        <p:spPr/>
        <p:txBody>
          <a:bodyPr>
            <a:normAutofit fontScale="92500" lnSpcReduction="20000"/>
          </a:bodyPr>
          <a:lstStyle/>
          <a:p>
            <a:r>
              <a:rPr lang="en-US" dirty="0" smtClean="0"/>
              <a:t>LSDV, its nucleic acids and antigens can be detected in biopsy or necropsy samples of skin nodules, lymph nodes and lesions on internal organs, as well as in scabs, nodular fluid and skin scrapings.</a:t>
            </a:r>
            <a:endParaRPr lang="tr-TR" dirty="0" smtClean="0"/>
          </a:p>
          <a:p>
            <a:r>
              <a:rPr lang="en-US" dirty="0" smtClean="0"/>
              <a:t>This virus can sometimes be isolated from skin nodules for up to 3-4 weeks</a:t>
            </a:r>
            <a:r>
              <a:rPr lang="tr-TR" dirty="0" smtClean="0"/>
              <a:t>.</a:t>
            </a:r>
          </a:p>
          <a:p>
            <a:r>
              <a:rPr lang="en-US" dirty="0" smtClean="0">
                <a:solidFill>
                  <a:srgbClr val="00B050"/>
                </a:solidFill>
              </a:rPr>
              <a:t>PCR assays can detect viral nucleic acids directly in tissue samples. Some tests are reported to distinguish LSDV from </a:t>
            </a:r>
            <a:r>
              <a:rPr lang="en-US" dirty="0" err="1" smtClean="0">
                <a:solidFill>
                  <a:srgbClr val="00B050"/>
                </a:solidFill>
              </a:rPr>
              <a:t>sheeppox</a:t>
            </a:r>
            <a:r>
              <a:rPr lang="en-US" dirty="0" smtClean="0">
                <a:solidFill>
                  <a:srgbClr val="00B050"/>
                </a:solidFill>
              </a:rPr>
              <a:t> and </a:t>
            </a:r>
            <a:r>
              <a:rPr lang="en-US" dirty="0" err="1" smtClean="0">
                <a:solidFill>
                  <a:srgbClr val="00B050"/>
                </a:solidFill>
              </a:rPr>
              <a:t>goatpox</a:t>
            </a:r>
            <a:r>
              <a:rPr lang="en-US" dirty="0" smtClean="0">
                <a:solidFill>
                  <a:srgbClr val="00B050"/>
                </a:solidFill>
              </a:rPr>
              <a:t> viruses.</a:t>
            </a:r>
            <a:endParaRPr lang="tr-TR" dirty="0" smtClean="0">
              <a:solidFill>
                <a:srgbClr val="00B050"/>
              </a:solidFill>
            </a:endParaRPr>
          </a:p>
          <a:p>
            <a:r>
              <a:rPr lang="en-US" dirty="0" smtClean="0"/>
              <a:t>LSDV can be isolated in various bovine, </a:t>
            </a:r>
            <a:r>
              <a:rPr lang="en-US" dirty="0" err="1" smtClean="0"/>
              <a:t>caprine</a:t>
            </a:r>
            <a:r>
              <a:rPr lang="en-US" dirty="0" smtClean="0"/>
              <a:t> or ovine cell cultures; it is reported to grow best in primary or secondary lamb testis or bovine dermis cells, but other cells can be used.</a:t>
            </a:r>
            <a:endParaRPr lang="tr-TR" dirty="0" smtClean="0"/>
          </a:p>
          <a:p>
            <a:r>
              <a:rPr lang="en-US" dirty="0" smtClean="0"/>
              <a:t>Various serological tests, including </a:t>
            </a:r>
            <a:r>
              <a:rPr lang="en-US" dirty="0" smtClean="0">
                <a:solidFill>
                  <a:srgbClr val="00B0F0"/>
                </a:solidFill>
              </a:rPr>
              <a:t>virus neutralization, an indirect fluorescent antibody test, ELISAs, and </a:t>
            </a:r>
            <a:r>
              <a:rPr lang="en-US" dirty="0" err="1" smtClean="0">
                <a:solidFill>
                  <a:srgbClr val="00B0F0"/>
                </a:solidFill>
              </a:rPr>
              <a:t>immunoblotting</a:t>
            </a:r>
            <a:r>
              <a:rPr lang="en-US" dirty="0" smtClean="0">
                <a:solidFill>
                  <a:srgbClr val="00B0F0"/>
                </a:solidFill>
              </a:rPr>
              <a:t> (Western blotting), </a:t>
            </a:r>
            <a:r>
              <a:rPr lang="en-US" dirty="0" smtClean="0"/>
              <a:t>can detect antibodies to LSDV, but some of these tests have not yet been validated.</a:t>
            </a:r>
            <a:endParaRPr lang="tr-TR" dirty="0">
              <a:solidFill>
                <a:srgbClr val="00B05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0070C0"/>
                </a:solidFill>
              </a:rPr>
              <a:t>Prevention</a:t>
            </a:r>
            <a:r>
              <a:rPr lang="tr-TR" dirty="0" smtClean="0">
                <a:solidFill>
                  <a:srgbClr val="0070C0"/>
                </a:solidFill>
              </a:rPr>
              <a:t> </a:t>
            </a:r>
            <a:r>
              <a:rPr lang="tr-TR" dirty="0" err="1" smtClean="0">
                <a:solidFill>
                  <a:srgbClr val="0070C0"/>
                </a:solidFill>
              </a:rPr>
              <a:t>and</a:t>
            </a:r>
            <a:r>
              <a:rPr lang="tr-TR" dirty="0" smtClean="0">
                <a:solidFill>
                  <a:srgbClr val="0070C0"/>
                </a:solidFill>
              </a:rPr>
              <a:t> </a:t>
            </a:r>
            <a:r>
              <a:rPr lang="tr-TR" dirty="0" err="1" smtClean="0">
                <a:solidFill>
                  <a:srgbClr val="0070C0"/>
                </a:solidFill>
              </a:rPr>
              <a:t>Control</a:t>
            </a:r>
            <a:endParaRPr lang="tr-TR" dirty="0">
              <a:solidFill>
                <a:srgbClr val="0070C0"/>
              </a:solidFill>
            </a:endParaRPr>
          </a:p>
        </p:txBody>
      </p:sp>
      <p:sp>
        <p:nvSpPr>
          <p:cNvPr id="3" name="2 İçerik Yer Tutucusu"/>
          <p:cNvSpPr>
            <a:spLocks noGrp="1"/>
          </p:cNvSpPr>
          <p:nvPr>
            <p:ph idx="1"/>
          </p:nvPr>
        </p:nvSpPr>
        <p:spPr/>
        <p:txBody>
          <a:bodyPr>
            <a:normAutofit fontScale="92500" lnSpcReduction="10000"/>
          </a:bodyPr>
          <a:lstStyle/>
          <a:p>
            <a:r>
              <a:rPr lang="tr-TR" dirty="0" err="1" smtClean="0">
                <a:solidFill>
                  <a:srgbClr val="FF0000"/>
                </a:solidFill>
              </a:rPr>
              <a:t>Notifable</a:t>
            </a:r>
            <a:r>
              <a:rPr lang="tr-TR" dirty="0" smtClean="0">
                <a:solidFill>
                  <a:srgbClr val="FF0000"/>
                </a:solidFill>
              </a:rPr>
              <a:t> </a:t>
            </a:r>
            <a:r>
              <a:rPr lang="tr-TR" dirty="0" err="1" smtClean="0">
                <a:solidFill>
                  <a:srgbClr val="FF0000"/>
                </a:solidFill>
              </a:rPr>
              <a:t>Disease</a:t>
            </a:r>
            <a:endParaRPr lang="tr-TR" dirty="0" smtClean="0">
              <a:solidFill>
                <a:srgbClr val="FF0000"/>
              </a:solidFill>
            </a:endParaRPr>
          </a:p>
          <a:p>
            <a:r>
              <a:rPr lang="tr-TR" dirty="0" err="1"/>
              <a:t>Lumpy</a:t>
            </a:r>
            <a:r>
              <a:rPr lang="tr-TR" dirty="0"/>
              <a:t> skin </a:t>
            </a:r>
            <a:r>
              <a:rPr lang="tr-TR" dirty="0" err="1"/>
              <a:t>disease</a:t>
            </a:r>
            <a:r>
              <a:rPr lang="tr-TR" dirty="0"/>
              <a:t> </a:t>
            </a:r>
            <a:r>
              <a:rPr lang="tr-TR" dirty="0" err="1"/>
              <a:t>could</a:t>
            </a:r>
            <a:r>
              <a:rPr lang="tr-TR" dirty="0"/>
              <a:t> be </a:t>
            </a:r>
            <a:r>
              <a:rPr lang="tr-TR" dirty="0" err="1"/>
              <a:t>introduced</a:t>
            </a:r>
            <a:r>
              <a:rPr lang="tr-TR" dirty="0"/>
              <a:t> </a:t>
            </a:r>
            <a:r>
              <a:rPr lang="tr-TR" dirty="0" err="1"/>
              <a:t>into</a:t>
            </a:r>
            <a:r>
              <a:rPr lang="tr-TR" dirty="0"/>
              <a:t> a </a:t>
            </a:r>
            <a:r>
              <a:rPr lang="tr-TR" dirty="0" err="1"/>
              <a:t>new</a:t>
            </a:r>
            <a:r>
              <a:rPr lang="tr-TR" dirty="0"/>
              <a:t> </a:t>
            </a:r>
            <a:r>
              <a:rPr lang="tr-TR" dirty="0" err="1"/>
              <a:t>area</a:t>
            </a:r>
            <a:r>
              <a:rPr lang="tr-TR" dirty="0"/>
              <a:t> </a:t>
            </a:r>
            <a:r>
              <a:rPr lang="tr-TR" dirty="0" err="1"/>
              <a:t>by</a:t>
            </a:r>
            <a:r>
              <a:rPr lang="tr-TR" dirty="0"/>
              <a:t> </a:t>
            </a:r>
            <a:r>
              <a:rPr lang="tr-TR" dirty="0" err="1"/>
              <a:t>infected</a:t>
            </a:r>
            <a:r>
              <a:rPr lang="tr-TR" dirty="0"/>
              <a:t> </a:t>
            </a:r>
            <a:r>
              <a:rPr lang="tr-TR" dirty="0" err="1"/>
              <a:t>animals</a:t>
            </a:r>
            <a:r>
              <a:rPr lang="tr-TR" dirty="0"/>
              <a:t>, </a:t>
            </a:r>
            <a:r>
              <a:rPr lang="tr-TR" dirty="0" err="1"/>
              <a:t>contaminated</a:t>
            </a:r>
            <a:r>
              <a:rPr lang="tr-TR" dirty="0"/>
              <a:t> </a:t>
            </a:r>
            <a:r>
              <a:rPr lang="tr-TR" dirty="0" err="1"/>
              <a:t>hides</a:t>
            </a:r>
            <a:r>
              <a:rPr lang="tr-TR" dirty="0"/>
              <a:t> </a:t>
            </a:r>
            <a:r>
              <a:rPr lang="tr-TR" dirty="0" err="1"/>
              <a:t>and</a:t>
            </a:r>
            <a:r>
              <a:rPr lang="tr-TR" dirty="0"/>
              <a:t> </a:t>
            </a:r>
            <a:r>
              <a:rPr lang="tr-TR" dirty="0" err="1"/>
              <a:t>other</a:t>
            </a:r>
            <a:r>
              <a:rPr lang="tr-TR" dirty="0"/>
              <a:t> </a:t>
            </a:r>
            <a:r>
              <a:rPr lang="tr-TR" dirty="0" err="1"/>
              <a:t>animal</a:t>
            </a:r>
            <a:r>
              <a:rPr lang="tr-TR" dirty="0"/>
              <a:t> </a:t>
            </a:r>
            <a:r>
              <a:rPr lang="tr-TR" dirty="0" err="1"/>
              <a:t>products</a:t>
            </a:r>
            <a:r>
              <a:rPr lang="tr-TR" dirty="0"/>
              <a:t>, </a:t>
            </a:r>
            <a:r>
              <a:rPr lang="tr-TR" dirty="0" err="1"/>
              <a:t>or</a:t>
            </a:r>
            <a:r>
              <a:rPr lang="tr-TR" dirty="0"/>
              <a:t> </a:t>
            </a:r>
            <a:r>
              <a:rPr lang="tr-TR" dirty="0" err="1"/>
              <a:t>infected</a:t>
            </a:r>
            <a:r>
              <a:rPr lang="tr-TR" dirty="0"/>
              <a:t> </a:t>
            </a:r>
            <a:r>
              <a:rPr lang="tr-TR" dirty="0" err="1"/>
              <a:t>insects</a:t>
            </a:r>
            <a:r>
              <a:rPr lang="tr-TR" dirty="0"/>
              <a:t>. </a:t>
            </a:r>
            <a:endParaRPr lang="tr-TR" dirty="0" smtClean="0"/>
          </a:p>
          <a:p>
            <a:r>
              <a:rPr lang="tr-TR" dirty="0" err="1" smtClean="0"/>
              <a:t>Outbreaks</a:t>
            </a:r>
            <a:r>
              <a:rPr lang="tr-TR" dirty="0" smtClean="0"/>
              <a:t> </a:t>
            </a:r>
            <a:r>
              <a:rPr lang="tr-TR" dirty="0" err="1"/>
              <a:t>recognized</a:t>
            </a:r>
            <a:r>
              <a:rPr lang="tr-TR" dirty="0"/>
              <a:t> </a:t>
            </a:r>
            <a:r>
              <a:rPr lang="tr-TR" dirty="0" err="1"/>
              <a:t>early</a:t>
            </a:r>
            <a:r>
              <a:rPr lang="tr-TR" dirty="0"/>
              <a:t> </a:t>
            </a:r>
            <a:r>
              <a:rPr lang="tr-TR" dirty="0" err="1"/>
              <a:t>have</a:t>
            </a:r>
            <a:r>
              <a:rPr lang="tr-TR" dirty="0"/>
              <a:t> </a:t>
            </a:r>
            <a:r>
              <a:rPr lang="tr-TR" dirty="0" err="1"/>
              <a:t>sometimes</a:t>
            </a:r>
            <a:r>
              <a:rPr lang="tr-TR" dirty="0"/>
              <a:t> </a:t>
            </a:r>
            <a:r>
              <a:rPr lang="tr-TR" dirty="0" err="1"/>
              <a:t>been</a:t>
            </a:r>
            <a:r>
              <a:rPr lang="tr-TR" dirty="0"/>
              <a:t> </a:t>
            </a:r>
            <a:r>
              <a:rPr lang="tr-TR" dirty="0" err="1"/>
              <a:t>eradicated</a:t>
            </a:r>
            <a:r>
              <a:rPr lang="tr-TR" dirty="0"/>
              <a:t> </a:t>
            </a:r>
            <a:r>
              <a:rPr lang="tr-TR" dirty="0" err="1"/>
              <a:t>with</a:t>
            </a:r>
            <a:r>
              <a:rPr lang="tr-TR" dirty="0"/>
              <a:t> </a:t>
            </a:r>
            <a:r>
              <a:rPr lang="tr-TR" dirty="0" err="1">
                <a:solidFill>
                  <a:srgbClr val="FF2F92"/>
                </a:solidFill>
              </a:rPr>
              <a:t>quarantines</a:t>
            </a:r>
            <a:r>
              <a:rPr lang="tr-TR" dirty="0">
                <a:solidFill>
                  <a:srgbClr val="FF2F92"/>
                </a:solidFill>
              </a:rPr>
              <a:t>, </a:t>
            </a:r>
            <a:r>
              <a:rPr lang="tr-TR" dirty="0" err="1">
                <a:solidFill>
                  <a:srgbClr val="FF2F92"/>
                </a:solidFill>
              </a:rPr>
              <a:t>depopulation</a:t>
            </a:r>
            <a:r>
              <a:rPr lang="tr-TR" dirty="0">
                <a:solidFill>
                  <a:srgbClr val="FF2F92"/>
                </a:solidFill>
              </a:rPr>
              <a:t>, </a:t>
            </a:r>
            <a:r>
              <a:rPr lang="tr-TR" dirty="0" err="1">
                <a:solidFill>
                  <a:srgbClr val="FF2F92"/>
                </a:solidFill>
              </a:rPr>
              <a:t>and</a:t>
            </a:r>
            <a:r>
              <a:rPr lang="tr-TR" dirty="0">
                <a:solidFill>
                  <a:srgbClr val="FF2F92"/>
                </a:solidFill>
              </a:rPr>
              <a:t> </a:t>
            </a:r>
            <a:r>
              <a:rPr lang="tr-TR" dirty="0" err="1">
                <a:solidFill>
                  <a:srgbClr val="FF2F92"/>
                </a:solidFill>
              </a:rPr>
              <a:t>cleaning</a:t>
            </a:r>
            <a:r>
              <a:rPr lang="tr-TR" dirty="0">
                <a:solidFill>
                  <a:srgbClr val="FF2F92"/>
                </a:solidFill>
              </a:rPr>
              <a:t> </a:t>
            </a:r>
            <a:r>
              <a:rPr lang="tr-TR" dirty="0" err="1">
                <a:solidFill>
                  <a:srgbClr val="FF2F92"/>
                </a:solidFill>
              </a:rPr>
              <a:t>and</a:t>
            </a:r>
            <a:r>
              <a:rPr lang="tr-TR" dirty="0">
                <a:solidFill>
                  <a:srgbClr val="FF2F92"/>
                </a:solidFill>
              </a:rPr>
              <a:t> </a:t>
            </a:r>
            <a:r>
              <a:rPr lang="tr-TR" dirty="0" err="1">
                <a:solidFill>
                  <a:srgbClr val="FF2F92"/>
                </a:solidFill>
              </a:rPr>
              <a:t>disinfection</a:t>
            </a:r>
            <a:r>
              <a:rPr lang="tr-TR" dirty="0">
                <a:solidFill>
                  <a:srgbClr val="FF2F92"/>
                </a:solidFill>
              </a:rPr>
              <a:t> of </a:t>
            </a:r>
            <a:r>
              <a:rPr lang="tr-TR" dirty="0" err="1">
                <a:solidFill>
                  <a:srgbClr val="FF2F92"/>
                </a:solidFill>
              </a:rPr>
              <a:t>infected</a:t>
            </a:r>
            <a:r>
              <a:rPr lang="tr-TR" dirty="0">
                <a:solidFill>
                  <a:srgbClr val="FF2F92"/>
                </a:solidFill>
              </a:rPr>
              <a:t> </a:t>
            </a:r>
            <a:r>
              <a:rPr lang="tr-TR" dirty="0" err="1">
                <a:solidFill>
                  <a:srgbClr val="FF2F92"/>
                </a:solidFill>
              </a:rPr>
              <a:t>premises</a:t>
            </a:r>
            <a:r>
              <a:rPr lang="tr-TR" dirty="0"/>
              <a:t>, </a:t>
            </a:r>
            <a:r>
              <a:rPr lang="tr-TR" dirty="0">
                <a:solidFill>
                  <a:srgbClr val="FF9300"/>
                </a:solidFill>
              </a:rPr>
              <a:t>but </a:t>
            </a:r>
            <a:r>
              <a:rPr lang="tr-TR" dirty="0" err="1">
                <a:solidFill>
                  <a:srgbClr val="FF9300"/>
                </a:solidFill>
              </a:rPr>
              <a:t>vaccination</a:t>
            </a:r>
            <a:r>
              <a:rPr lang="tr-TR" dirty="0">
                <a:solidFill>
                  <a:srgbClr val="FF9300"/>
                </a:solidFill>
              </a:rPr>
              <a:t> </a:t>
            </a:r>
            <a:r>
              <a:rPr lang="tr-TR" dirty="0" err="1">
                <a:solidFill>
                  <a:srgbClr val="FF9300"/>
                </a:solidFill>
              </a:rPr>
              <a:t>was</a:t>
            </a:r>
            <a:r>
              <a:rPr lang="tr-TR" dirty="0">
                <a:solidFill>
                  <a:srgbClr val="FF9300"/>
                </a:solidFill>
              </a:rPr>
              <a:t> an </a:t>
            </a:r>
            <a:r>
              <a:rPr lang="tr-TR" dirty="0" err="1">
                <a:solidFill>
                  <a:srgbClr val="FF9300"/>
                </a:solidFill>
              </a:rPr>
              <a:t>important</a:t>
            </a:r>
            <a:r>
              <a:rPr lang="tr-TR" dirty="0">
                <a:solidFill>
                  <a:srgbClr val="FF9300"/>
                </a:solidFill>
              </a:rPr>
              <a:t> </a:t>
            </a:r>
            <a:r>
              <a:rPr lang="tr-TR" dirty="0" err="1">
                <a:solidFill>
                  <a:srgbClr val="FF9300"/>
                </a:solidFill>
              </a:rPr>
              <a:t>component</a:t>
            </a:r>
            <a:r>
              <a:rPr lang="tr-TR" dirty="0">
                <a:solidFill>
                  <a:srgbClr val="FF9300"/>
                </a:solidFill>
              </a:rPr>
              <a:t> of </a:t>
            </a:r>
            <a:r>
              <a:rPr lang="tr-TR" dirty="0" err="1">
                <a:solidFill>
                  <a:srgbClr val="FF9300"/>
                </a:solidFill>
              </a:rPr>
              <a:t>eradication</a:t>
            </a:r>
            <a:r>
              <a:rPr lang="tr-TR" dirty="0">
                <a:solidFill>
                  <a:srgbClr val="FF9300"/>
                </a:solidFill>
              </a:rPr>
              <a:t> </a:t>
            </a:r>
            <a:r>
              <a:rPr lang="tr-TR" dirty="0" err="1">
                <a:solidFill>
                  <a:srgbClr val="FF9300"/>
                </a:solidFill>
              </a:rPr>
              <a:t>plans</a:t>
            </a:r>
            <a:r>
              <a:rPr lang="tr-TR" dirty="0">
                <a:solidFill>
                  <a:srgbClr val="FF9300"/>
                </a:solidFill>
              </a:rPr>
              <a:t> </a:t>
            </a:r>
            <a:r>
              <a:rPr lang="tr-TR" dirty="0"/>
              <a:t>in </a:t>
            </a:r>
            <a:r>
              <a:rPr lang="tr-TR" dirty="0" err="1"/>
              <a:t>some</a:t>
            </a:r>
            <a:r>
              <a:rPr lang="tr-TR" dirty="0"/>
              <a:t> </a:t>
            </a:r>
            <a:r>
              <a:rPr lang="tr-TR" dirty="0" err="1"/>
              <a:t>large</a:t>
            </a:r>
            <a:r>
              <a:rPr lang="tr-TR" dirty="0"/>
              <a:t> </a:t>
            </a:r>
            <a:r>
              <a:rPr lang="tr-TR" dirty="0" err="1"/>
              <a:t>outbreaks</a:t>
            </a:r>
            <a:r>
              <a:rPr lang="tr-TR" dirty="0" smtClean="0"/>
              <a:t>.</a:t>
            </a:r>
          </a:p>
          <a:p>
            <a:r>
              <a:rPr lang="tr-TR" dirty="0" err="1"/>
              <a:t>Quarantines</a:t>
            </a:r>
            <a:r>
              <a:rPr lang="tr-TR" dirty="0"/>
              <a:t> </a:t>
            </a:r>
            <a:r>
              <a:rPr lang="tr-TR" dirty="0" err="1"/>
              <a:t>and</a:t>
            </a:r>
            <a:r>
              <a:rPr lang="tr-TR" dirty="0"/>
              <a:t> </a:t>
            </a:r>
            <a:r>
              <a:rPr lang="tr-TR" dirty="0" err="1"/>
              <a:t>movement</a:t>
            </a:r>
            <a:r>
              <a:rPr lang="tr-TR" dirty="0"/>
              <a:t> </a:t>
            </a:r>
            <a:r>
              <a:rPr lang="tr-TR" dirty="0" err="1"/>
              <a:t>controls</a:t>
            </a:r>
            <a:r>
              <a:rPr lang="tr-TR" dirty="0"/>
              <a:t> </a:t>
            </a:r>
            <a:r>
              <a:rPr lang="tr-TR" dirty="0" err="1"/>
              <a:t>are</a:t>
            </a:r>
            <a:r>
              <a:rPr lang="tr-TR" dirty="0"/>
              <a:t> </a:t>
            </a:r>
            <a:r>
              <a:rPr lang="tr-TR" dirty="0" err="1"/>
              <a:t>unlikely</a:t>
            </a:r>
            <a:r>
              <a:rPr lang="tr-TR" dirty="0"/>
              <a:t> </a:t>
            </a:r>
            <a:r>
              <a:rPr lang="tr-TR" dirty="0" err="1"/>
              <a:t>to</a:t>
            </a:r>
            <a:r>
              <a:rPr lang="tr-TR" dirty="0"/>
              <a:t> </a:t>
            </a:r>
            <a:r>
              <a:rPr lang="tr-TR" dirty="0" err="1"/>
              <a:t>prevent</a:t>
            </a:r>
            <a:r>
              <a:rPr lang="tr-TR" dirty="0"/>
              <a:t> </a:t>
            </a:r>
            <a:r>
              <a:rPr lang="tr-TR" dirty="0" err="1"/>
              <a:t>transmission</a:t>
            </a:r>
            <a:r>
              <a:rPr lang="tr-TR" dirty="0"/>
              <a:t> </a:t>
            </a:r>
            <a:r>
              <a:rPr lang="tr-TR" dirty="0" err="1"/>
              <a:t>completely</a:t>
            </a:r>
            <a:r>
              <a:rPr lang="tr-TR" dirty="0"/>
              <a:t> </a:t>
            </a:r>
            <a:r>
              <a:rPr lang="tr-TR" dirty="0" err="1"/>
              <a:t>when</a:t>
            </a:r>
            <a:r>
              <a:rPr lang="tr-TR" dirty="0"/>
              <a:t> LSDV is </a:t>
            </a:r>
            <a:r>
              <a:rPr lang="tr-TR" dirty="0" err="1"/>
              <a:t>being</a:t>
            </a:r>
            <a:r>
              <a:rPr lang="tr-TR" dirty="0"/>
              <a:t> spread </a:t>
            </a:r>
            <a:r>
              <a:rPr lang="tr-TR" dirty="0" err="1"/>
              <a:t>by</a:t>
            </a:r>
            <a:r>
              <a:rPr lang="tr-TR" dirty="0"/>
              <a:t> </a:t>
            </a:r>
            <a:r>
              <a:rPr lang="tr-TR" dirty="0" err="1"/>
              <a:t>vectors</a:t>
            </a:r>
            <a:r>
              <a:rPr lang="tr-TR" dirty="0"/>
              <a:t>; </a:t>
            </a:r>
            <a:r>
              <a:rPr lang="tr-TR" dirty="0" err="1"/>
              <a:t>however</a:t>
            </a:r>
            <a:r>
              <a:rPr lang="tr-TR" dirty="0"/>
              <a:t>, </a:t>
            </a:r>
            <a:r>
              <a:rPr lang="tr-TR" dirty="0" err="1"/>
              <a:t>they</a:t>
            </a:r>
            <a:r>
              <a:rPr lang="tr-TR" dirty="0"/>
              <a:t> can stop </a:t>
            </a:r>
            <a:r>
              <a:rPr lang="tr-TR" dirty="0" err="1"/>
              <a:t>infected</a:t>
            </a:r>
            <a:r>
              <a:rPr lang="tr-TR" dirty="0"/>
              <a:t> </a:t>
            </a:r>
            <a:r>
              <a:rPr lang="tr-TR" dirty="0" err="1"/>
              <a:t>animals</a:t>
            </a:r>
            <a:r>
              <a:rPr lang="tr-TR" dirty="0"/>
              <a:t> </a:t>
            </a:r>
            <a:r>
              <a:rPr lang="tr-TR" dirty="0" err="1"/>
              <a:t>from</a:t>
            </a:r>
            <a:r>
              <a:rPr lang="tr-TR" dirty="0"/>
              <a:t> </a:t>
            </a:r>
            <a:r>
              <a:rPr lang="tr-TR" dirty="0" err="1"/>
              <a:t>introducing</a:t>
            </a:r>
            <a:r>
              <a:rPr lang="tr-TR" dirty="0"/>
              <a:t> </a:t>
            </a:r>
            <a:r>
              <a:rPr lang="tr-TR" dirty="0" err="1"/>
              <a:t>the</a:t>
            </a:r>
            <a:r>
              <a:rPr lang="tr-TR" dirty="0"/>
              <a:t> </a:t>
            </a:r>
            <a:r>
              <a:rPr lang="tr-TR" dirty="0" err="1"/>
              <a:t>virus</a:t>
            </a:r>
            <a:r>
              <a:rPr lang="tr-TR" dirty="0"/>
              <a:t> </a:t>
            </a:r>
            <a:r>
              <a:rPr lang="tr-TR" dirty="0" err="1"/>
              <a:t>to</a:t>
            </a:r>
            <a:r>
              <a:rPr lang="tr-TR" dirty="0"/>
              <a:t> </a:t>
            </a:r>
            <a:r>
              <a:rPr lang="tr-TR" dirty="0" err="1"/>
              <a:t>distant</a:t>
            </a:r>
            <a:r>
              <a:rPr lang="tr-TR" dirty="0"/>
              <a:t> </a:t>
            </a:r>
            <a:r>
              <a:rPr lang="tr-TR" dirty="0" err="1"/>
              <a:t>foci</a:t>
            </a:r>
            <a:r>
              <a:rPr lang="tr-TR" dirty="0"/>
              <a:t>. </a:t>
            </a:r>
            <a:endParaRPr lang="tr-TR"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099595"/>
            <a:ext cx="10515600" cy="5077368"/>
          </a:xfrm>
        </p:spPr>
        <p:txBody>
          <a:bodyPr/>
          <a:lstStyle/>
          <a:p>
            <a:r>
              <a:rPr lang="tr-TR" dirty="0"/>
              <a:t>Live </a:t>
            </a:r>
            <a:r>
              <a:rPr lang="tr-TR" dirty="0" err="1"/>
              <a:t>attenuated</a:t>
            </a:r>
            <a:r>
              <a:rPr lang="tr-TR" dirty="0"/>
              <a:t> </a:t>
            </a:r>
            <a:r>
              <a:rPr lang="tr-TR" dirty="0" err="1"/>
              <a:t>vaccines</a:t>
            </a:r>
            <a:r>
              <a:rPr lang="tr-TR" dirty="0"/>
              <a:t> can </a:t>
            </a:r>
            <a:r>
              <a:rPr lang="tr-TR" dirty="0" err="1"/>
              <a:t>control</a:t>
            </a:r>
            <a:r>
              <a:rPr lang="tr-TR" dirty="0"/>
              <a:t> </a:t>
            </a:r>
            <a:r>
              <a:rPr lang="tr-TR" dirty="0" err="1"/>
              <a:t>losses</a:t>
            </a:r>
            <a:r>
              <a:rPr lang="tr-TR" dirty="0"/>
              <a:t> in </a:t>
            </a:r>
            <a:r>
              <a:rPr lang="tr-TR" dirty="0" err="1"/>
              <a:t>areas</a:t>
            </a:r>
            <a:r>
              <a:rPr lang="tr-TR" dirty="0"/>
              <a:t> </a:t>
            </a:r>
            <a:r>
              <a:rPr lang="tr-TR" dirty="0" err="1"/>
              <a:t>where</a:t>
            </a:r>
            <a:r>
              <a:rPr lang="tr-TR" dirty="0"/>
              <a:t> LSDV is </a:t>
            </a:r>
            <a:r>
              <a:rPr lang="tr-TR" dirty="0" err="1"/>
              <a:t>endemic</a:t>
            </a:r>
            <a:r>
              <a:rPr lang="tr-TR" dirty="0"/>
              <a:t>, </a:t>
            </a:r>
            <a:r>
              <a:rPr lang="tr-TR" dirty="0" err="1"/>
              <a:t>and</a:t>
            </a:r>
            <a:r>
              <a:rPr lang="tr-TR" dirty="0"/>
              <a:t> </a:t>
            </a:r>
            <a:r>
              <a:rPr lang="tr-TR" dirty="0" err="1"/>
              <a:t>also</a:t>
            </a:r>
            <a:r>
              <a:rPr lang="tr-TR" dirty="0"/>
              <a:t> </a:t>
            </a:r>
            <a:r>
              <a:rPr lang="tr-TR" dirty="0" err="1"/>
              <a:t>appear</a:t>
            </a:r>
            <a:r>
              <a:rPr lang="tr-TR" dirty="0"/>
              <a:t> </a:t>
            </a:r>
            <a:r>
              <a:rPr lang="tr-TR" dirty="0" err="1"/>
              <a:t>to</a:t>
            </a:r>
            <a:r>
              <a:rPr lang="tr-TR" dirty="0"/>
              <a:t> </a:t>
            </a:r>
            <a:r>
              <a:rPr lang="tr-TR" dirty="0" err="1"/>
              <a:t>decrease</a:t>
            </a:r>
            <a:r>
              <a:rPr lang="tr-TR" dirty="0"/>
              <a:t> </a:t>
            </a:r>
            <a:r>
              <a:rPr lang="tr-TR" dirty="0" err="1"/>
              <a:t>or</a:t>
            </a:r>
            <a:r>
              <a:rPr lang="tr-TR" dirty="0"/>
              <a:t> </a:t>
            </a:r>
            <a:r>
              <a:rPr lang="tr-TR" dirty="0" err="1"/>
              <a:t>eliminate</a:t>
            </a:r>
            <a:r>
              <a:rPr lang="tr-TR" dirty="0"/>
              <a:t> </a:t>
            </a:r>
            <a:r>
              <a:rPr lang="tr-TR" dirty="0" err="1"/>
              <a:t>virus</a:t>
            </a:r>
            <a:r>
              <a:rPr lang="tr-TR" dirty="0"/>
              <a:t> </a:t>
            </a:r>
            <a:r>
              <a:rPr lang="tr-TR" dirty="0" err="1"/>
              <a:t>shedding</a:t>
            </a:r>
            <a:r>
              <a:rPr lang="tr-TR" dirty="0"/>
              <a:t> in semen. </a:t>
            </a:r>
            <a:endParaRPr lang="tr-TR" dirty="0" smtClean="0"/>
          </a:p>
          <a:p>
            <a:r>
              <a:rPr lang="tr-TR" dirty="0" err="1" smtClean="0"/>
              <a:t>Killed</a:t>
            </a:r>
            <a:r>
              <a:rPr lang="tr-TR" dirty="0" smtClean="0"/>
              <a:t> </a:t>
            </a:r>
            <a:r>
              <a:rPr lang="tr-TR" dirty="0" err="1"/>
              <a:t>vaccines</a:t>
            </a:r>
            <a:r>
              <a:rPr lang="tr-TR" dirty="0"/>
              <a:t> </a:t>
            </a:r>
            <a:r>
              <a:rPr lang="tr-TR" dirty="0" err="1"/>
              <a:t>may</a:t>
            </a:r>
            <a:r>
              <a:rPr lang="tr-TR" dirty="0"/>
              <a:t> </a:t>
            </a:r>
            <a:r>
              <a:rPr lang="tr-TR" dirty="0" err="1"/>
              <a:t>also</a:t>
            </a:r>
            <a:r>
              <a:rPr lang="tr-TR" dirty="0"/>
              <a:t> be </a:t>
            </a:r>
            <a:r>
              <a:rPr lang="tr-TR" dirty="0" err="1"/>
              <a:t>available</a:t>
            </a:r>
            <a:r>
              <a:rPr lang="tr-TR" dirty="0"/>
              <a:t> in </a:t>
            </a:r>
            <a:r>
              <a:rPr lang="tr-TR" dirty="0" err="1"/>
              <a:t>some</a:t>
            </a:r>
            <a:r>
              <a:rPr lang="tr-TR" dirty="0"/>
              <a:t> </a:t>
            </a:r>
            <a:r>
              <a:rPr lang="tr-TR" dirty="0" err="1"/>
              <a:t>areas</a:t>
            </a:r>
            <a:r>
              <a:rPr lang="tr-TR" dirty="0"/>
              <a:t>. </a:t>
            </a:r>
            <a:r>
              <a:rPr lang="tr-TR" dirty="0" err="1"/>
              <a:t>The</a:t>
            </a:r>
            <a:r>
              <a:rPr lang="tr-TR" dirty="0"/>
              <a:t> </a:t>
            </a:r>
            <a:r>
              <a:rPr lang="tr-TR" dirty="0" err="1"/>
              <a:t>currently</a:t>
            </a:r>
            <a:r>
              <a:rPr lang="tr-TR" dirty="0"/>
              <a:t> </a:t>
            </a:r>
            <a:r>
              <a:rPr lang="tr-TR" dirty="0" err="1"/>
              <a:t>available</a:t>
            </a:r>
            <a:r>
              <a:rPr lang="tr-TR" dirty="0"/>
              <a:t> </a:t>
            </a:r>
            <a:r>
              <a:rPr lang="tr-TR" dirty="0" err="1"/>
              <a:t>vaccines</a:t>
            </a:r>
            <a:r>
              <a:rPr lang="tr-TR" dirty="0"/>
              <a:t> </a:t>
            </a:r>
            <a:r>
              <a:rPr lang="tr-TR" dirty="0" err="1"/>
              <a:t>differ</a:t>
            </a:r>
            <a:r>
              <a:rPr lang="tr-TR" dirty="0"/>
              <a:t> in </a:t>
            </a:r>
            <a:r>
              <a:rPr lang="tr-TR" dirty="0" err="1"/>
              <a:t>quality</a:t>
            </a:r>
            <a:r>
              <a:rPr lang="tr-TR" dirty="0"/>
              <a:t> </a:t>
            </a:r>
            <a:r>
              <a:rPr lang="tr-TR" dirty="0" err="1"/>
              <a:t>and</a:t>
            </a:r>
            <a:r>
              <a:rPr lang="tr-TR" dirty="0"/>
              <a:t> </a:t>
            </a:r>
            <a:r>
              <a:rPr lang="tr-TR" dirty="0" err="1"/>
              <a:t>efficacy</a:t>
            </a:r>
            <a:r>
              <a:rPr lang="tr-TR" dirty="0" smtClean="0"/>
              <a:t>.</a:t>
            </a:r>
          </a:p>
          <a:p>
            <a:r>
              <a:rPr lang="tr-TR" dirty="0" err="1" smtClean="0">
                <a:solidFill>
                  <a:srgbClr val="FF9300"/>
                </a:solidFill>
              </a:rPr>
              <a:t>In</a:t>
            </a:r>
            <a:r>
              <a:rPr lang="tr-TR" dirty="0" smtClean="0">
                <a:solidFill>
                  <a:srgbClr val="FF9300"/>
                </a:solidFill>
              </a:rPr>
              <a:t> </a:t>
            </a:r>
            <a:r>
              <a:rPr lang="tr-TR" dirty="0" err="1" smtClean="0">
                <a:solidFill>
                  <a:srgbClr val="FF9300"/>
                </a:solidFill>
              </a:rPr>
              <a:t>Turkey</a:t>
            </a:r>
            <a:r>
              <a:rPr lang="tr-TR" dirty="0" smtClean="0">
                <a:solidFill>
                  <a:srgbClr val="FF9300"/>
                </a:solidFill>
              </a:rPr>
              <a:t>, </a:t>
            </a:r>
            <a:r>
              <a:rPr lang="tr-TR" dirty="0" err="1" smtClean="0">
                <a:solidFill>
                  <a:srgbClr val="FF9300"/>
                </a:solidFill>
              </a:rPr>
              <a:t>Sheeppox</a:t>
            </a:r>
            <a:r>
              <a:rPr lang="tr-TR" dirty="0" smtClean="0">
                <a:solidFill>
                  <a:srgbClr val="FF9300"/>
                </a:solidFill>
              </a:rPr>
              <a:t> </a:t>
            </a:r>
            <a:r>
              <a:rPr lang="tr-TR" dirty="0" err="1" smtClean="0">
                <a:solidFill>
                  <a:srgbClr val="FF9300"/>
                </a:solidFill>
              </a:rPr>
              <a:t>vaccines</a:t>
            </a:r>
            <a:r>
              <a:rPr lang="tr-TR" dirty="0" smtClean="0">
                <a:solidFill>
                  <a:srgbClr val="FF9300"/>
                </a:solidFill>
              </a:rPr>
              <a:t> </a:t>
            </a:r>
            <a:r>
              <a:rPr lang="tr-TR" dirty="0" err="1" smtClean="0">
                <a:solidFill>
                  <a:srgbClr val="FF9300"/>
                </a:solidFill>
              </a:rPr>
              <a:t>are</a:t>
            </a:r>
            <a:r>
              <a:rPr lang="tr-TR" dirty="0" smtClean="0">
                <a:solidFill>
                  <a:srgbClr val="FF9300"/>
                </a:solidFill>
              </a:rPr>
              <a:t> </a:t>
            </a:r>
            <a:r>
              <a:rPr lang="tr-TR" dirty="0" err="1" smtClean="0">
                <a:solidFill>
                  <a:srgbClr val="FF9300"/>
                </a:solidFill>
              </a:rPr>
              <a:t>implemented</a:t>
            </a:r>
            <a:r>
              <a:rPr lang="tr-TR" dirty="0" smtClean="0">
                <a:solidFill>
                  <a:srgbClr val="FF9300"/>
                </a:solidFill>
              </a:rPr>
              <a:t> </a:t>
            </a:r>
            <a:r>
              <a:rPr lang="tr-TR" dirty="0" err="1" smtClean="0">
                <a:solidFill>
                  <a:srgbClr val="FF9300"/>
                </a:solidFill>
              </a:rPr>
              <a:t>to</a:t>
            </a:r>
            <a:r>
              <a:rPr lang="tr-TR" dirty="0" smtClean="0">
                <a:solidFill>
                  <a:srgbClr val="FF9300"/>
                </a:solidFill>
              </a:rPr>
              <a:t> </a:t>
            </a:r>
            <a:r>
              <a:rPr lang="tr-TR" dirty="0" err="1" smtClean="0">
                <a:solidFill>
                  <a:srgbClr val="FF9300"/>
                </a:solidFill>
              </a:rPr>
              <a:t>protect</a:t>
            </a:r>
            <a:r>
              <a:rPr lang="tr-TR" dirty="0" smtClean="0">
                <a:solidFill>
                  <a:srgbClr val="FF9300"/>
                </a:solidFill>
              </a:rPr>
              <a:t> </a:t>
            </a:r>
            <a:r>
              <a:rPr lang="tr-TR" dirty="0" err="1">
                <a:solidFill>
                  <a:srgbClr val="FF9300"/>
                </a:solidFill>
              </a:rPr>
              <a:t>h</a:t>
            </a:r>
            <a:r>
              <a:rPr lang="tr-TR" dirty="0" err="1" smtClean="0">
                <a:solidFill>
                  <a:srgbClr val="FF9300"/>
                </a:solidFill>
              </a:rPr>
              <a:t>ealthy</a:t>
            </a:r>
            <a:r>
              <a:rPr lang="tr-TR" dirty="0" smtClean="0">
                <a:solidFill>
                  <a:srgbClr val="FF9300"/>
                </a:solidFill>
              </a:rPr>
              <a:t> </a:t>
            </a:r>
            <a:r>
              <a:rPr lang="tr-TR" dirty="0" err="1">
                <a:solidFill>
                  <a:srgbClr val="FF9300"/>
                </a:solidFill>
              </a:rPr>
              <a:t>animals</a:t>
            </a:r>
            <a:r>
              <a:rPr lang="tr-TR" dirty="0">
                <a:solidFill>
                  <a:srgbClr val="FF9300"/>
                </a:solidFill>
              </a:rPr>
              <a:t> </a:t>
            </a:r>
            <a:r>
              <a:rPr lang="tr-TR" dirty="0" err="1" smtClean="0">
                <a:solidFill>
                  <a:srgbClr val="FF9300"/>
                </a:solidFill>
              </a:rPr>
              <a:t>from</a:t>
            </a:r>
            <a:r>
              <a:rPr lang="tr-TR" dirty="0" smtClean="0">
                <a:solidFill>
                  <a:srgbClr val="FF9300"/>
                </a:solidFill>
              </a:rPr>
              <a:t> </a:t>
            </a:r>
            <a:r>
              <a:rPr lang="tr-TR" dirty="0" err="1" smtClean="0">
                <a:solidFill>
                  <a:srgbClr val="FF9300"/>
                </a:solidFill>
              </a:rPr>
              <a:t>infection</a:t>
            </a:r>
            <a:r>
              <a:rPr lang="tr-TR" dirty="0" smtClean="0">
                <a:solidFill>
                  <a:srgbClr val="FF9300"/>
                </a:solidFill>
              </a:rPr>
              <a:t>.</a:t>
            </a:r>
          </a:p>
          <a:p>
            <a:r>
              <a:rPr lang="tr-TR" dirty="0" err="1" smtClean="0">
                <a:solidFill>
                  <a:srgbClr val="FF9300"/>
                </a:solidFill>
              </a:rPr>
              <a:t>Quarantine</a:t>
            </a:r>
            <a:r>
              <a:rPr lang="tr-TR" dirty="0" smtClean="0">
                <a:solidFill>
                  <a:srgbClr val="FF9300"/>
                </a:solidFill>
              </a:rPr>
              <a:t> </a:t>
            </a:r>
            <a:r>
              <a:rPr lang="tr-TR" dirty="0" err="1" smtClean="0">
                <a:solidFill>
                  <a:srgbClr val="FF9300"/>
                </a:solidFill>
              </a:rPr>
              <a:t>and</a:t>
            </a:r>
            <a:r>
              <a:rPr lang="tr-TR" dirty="0">
                <a:solidFill>
                  <a:srgbClr val="FF9300"/>
                </a:solidFill>
              </a:rPr>
              <a:t> </a:t>
            </a:r>
            <a:r>
              <a:rPr lang="tr-TR" dirty="0" err="1">
                <a:solidFill>
                  <a:srgbClr val="FF9300"/>
                </a:solidFill>
              </a:rPr>
              <a:t>slaughter</a:t>
            </a:r>
            <a:endParaRPr lang="tr-TR" dirty="0">
              <a:solidFill>
                <a:srgbClr val="FF9300"/>
              </a:solidFill>
            </a:endParaRPr>
          </a:p>
        </p:txBody>
      </p:sp>
    </p:spTree>
    <p:extLst>
      <p:ext uri="{BB962C8B-B14F-4D97-AF65-F5344CB8AC3E}">
        <p14:creationId xmlns:p14="http://schemas.microsoft.com/office/powerpoint/2010/main" val="262926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0070C0"/>
                </a:solidFill>
              </a:rPr>
              <a:t>References</a:t>
            </a:r>
            <a:endParaRPr lang="tr-TR" dirty="0">
              <a:solidFill>
                <a:srgbClr val="0070C0"/>
              </a:solidFill>
            </a:endParaRPr>
          </a:p>
        </p:txBody>
      </p:sp>
      <p:sp>
        <p:nvSpPr>
          <p:cNvPr id="3" name="2 İçerik Yer Tutucusu"/>
          <p:cNvSpPr>
            <a:spLocks noGrp="1"/>
          </p:cNvSpPr>
          <p:nvPr>
            <p:ph idx="1"/>
          </p:nvPr>
        </p:nvSpPr>
        <p:spPr/>
        <p:txBody>
          <a:bodyPr/>
          <a:lstStyle/>
          <a:p>
            <a:r>
              <a:rPr lang="tr-TR" dirty="0" smtClean="0">
                <a:hlinkClick r:id="rId2"/>
              </a:rPr>
              <a:t>http://www.msdvetmanual.com/integumentary-system/pox-diseases/lumpy-skin-disease</a:t>
            </a:r>
            <a:endParaRPr lang="tr-TR" dirty="0" smtClean="0"/>
          </a:p>
          <a:p>
            <a:r>
              <a:rPr lang="tr-TR" dirty="0" smtClean="0"/>
              <a:t>http://www.</a:t>
            </a:r>
            <a:r>
              <a:rPr lang="tr-TR" dirty="0" err="1" smtClean="0"/>
              <a:t>cfsph</a:t>
            </a:r>
            <a:r>
              <a:rPr lang="tr-TR" dirty="0" smtClean="0"/>
              <a:t>.</a:t>
            </a:r>
            <a:r>
              <a:rPr lang="tr-TR" dirty="0" err="1" smtClean="0"/>
              <a:t>iastate</a:t>
            </a:r>
            <a:r>
              <a:rPr lang="tr-TR" dirty="0" smtClean="0"/>
              <a:t>.edu/</a:t>
            </a:r>
            <a:r>
              <a:rPr lang="tr-TR" dirty="0" err="1" smtClean="0"/>
              <a:t>Factsheets</a:t>
            </a:r>
            <a:r>
              <a:rPr lang="tr-TR" dirty="0" smtClean="0"/>
              <a:t>/</a:t>
            </a:r>
            <a:r>
              <a:rPr lang="tr-TR" dirty="0" err="1" smtClean="0"/>
              <a:t>pdfs</a:t>
            </a:r>
            <a:r>
              <a:rPr lang="tr-TR" dirty="0" smtClean="0"/>
              <a:t>/</a:t>
            </a:r>
            <a:r>
              <a:rPr lang="tr-TR" dirty="0" err="1" smtClean="0"/>
              <a:t>lumpy</a:t>
            </a:r>
            <a:r>
              <a:rPr lang="tr-TR" dirty="0" smtClean="0"/>
              <a:t>_skin_</a:t>
            </a:r>
            <a:r>
              <a:rPr lang="tr-TR" dirty="0" err="1" smtClean="0"/>
              <a:t>disease</a:t>
            </a:r>
            <a:r>
              <a:rPr lang="tr-TR" dirty="0" smtClean="0"/>
              <a:t>.</a:t>
            </a:r>
            <a:r>
              <a:rPr lang="tr-TR" dirty="0" err="1" smtClean="0"/>
              <a:t>pdf</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2086377"/>
            <a:ext cx="10515600" cy="1325563"/>
          </a:xfrm>
        </p:spPr>
        <p:txBody>
          <a:bodyPr>
            <a:normAutofit/>
          </a:bodyPr>
          <a:lstStyle/>
          <a:p>
            <a:pPr algn="ctr"/>
            <a:r>
              <a:rPr lang="tr-TR" sz="5400" b="1" dirty="0" err="1" smtClean="0">
                <a:solidFill>
                  <a:srgbClr val="0070C0"/>
                </a:solidFill>
              </a:rPr>
              <a:t>Bovine</a:t>
            </a:r>
            <a:r>
              <a:rPr lang="tr-TR" sz="5400" b="1" dirty="0" smtClean="0">
                <a:solidFill>
                  <a:srgbClr val="0070C0"/>
                </a:solidFill>
              </a:rPr>
              <a:t> </a:t>
            </a:r>
            <a:r>
              <a:rPr lang="tr-TR" sz="5400" b="1" dirty="0" err="1" smtClean="0">
                <a:solidFill>
                  <a:srgbClr val="0070C0"/>
                </a:solidFill>
              </a:rPr>
              <a:t>Papular</a:t>
            </a:r>
            <a:r>
              <a:rPr lang="tr-TR" sz="5400" b="1" dirty="0" smtClean="0">
                <a:solidFill>
                  <a:srgbClr val="0070C0"/>
                </a:solidFill>
              </a:rPr>
              <a:t> </a:t>
            </a:r>
            <a:r>
              <a:rPr lang="tr-TR" sz="5400" b="1" dirty="0" err="1" smtClean="0">
                <a:solidFill>
                  <a:srgbClr val="0070C0"/>
                </a:solidFill>
              </a:rPr>
              <a:t>Stomatitis</a:t>
            </a:r>
            <a:endParaRPr lang="tr-TR" sz="5400" b="1" dirty="0">
              <a:solidFill>
                <a:srgbClr val="0070C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1146220"/>
            <a:ext cx="10515600" cy="5030743"/>
          </a:xfrm>
        </p:spPr>
        <p:txBody>
          <a:bodyPr/>
          <a:lstStyle/>
          <a:p>
            <a:r>
              <a:rPr lang="tr-TR" dirty="0" smtClean="0"/>
              <a:t>B</a:t>
            </a:r>
            <a:r>
              <a:rPr lang="en-US" dirty="0" smtClean="0"/>
              <a:t>ovine </a:t>
            </a:r>
            <a:r>
              <a:rPr lang="en-US" dirty="0" err="1" smtClean="0"/>
              <a:t>papular</a:t>
            </a:r>
            <a:r>
              <a:rPr lang="en-US" dirty="0" smtClean="0"/>
              <a:t> </a:t>
            </a:r>
            <a:r>
              <a:rPr lang="en-US" dirty="0" err="1" smtClean="0"/>
              <a:t>stomatitis</a:t>
            </a:r>
            <a:r>
              <a:rPr lang="en-US" dirty="0" smtClean="0"/>
              <a:t> (BPS) is a mild disease affecting primarily the oral mucosa of cattle. </a:t>
            </a:r>
            <a:endParaRPr lang="tr-TR" dirty="0" smtClean="0"/>
          </a:p>
          <a:p>
            <a:r>
              <a:rPr lang="en-US" dirty="0" smtClean="0">
                <a:solidFill>
                  <a:srgbClr val="FF2F92"/>
                </a:solidFill>
              </a:rPr>
              <a:t>Cattle are the natural host</a:t>
            </a:r>
            <a:r>
              <a:rPr lang="tr-TR" dirty="0" smtClean="0">
                <a:solidFill>
                  <a:srgbClr val="FF2F92"/>
                </a:solidFill>
              </a:rPr>
              <a:t>.</a:t>
            </a:r>
          </a:p>
          <a:p>
            <a:r>
              <a:rPr lang="en-US" dirty="0" smtClean="0">
                <a:solidFill>
                  <a:srgbClr val="FF0000"/>
                </a:solidFill>
              </a:rPr>
              <a:t>The diseases caused by PPVs are widespread around the world and can occasionally be transmitted to human beings</a:t>
            </a:r>
            <a:r>
              <a:rPr lang="tr-TR" dirty="0" smtClean="0">
                <a:solidFill>
                  <a:srgbClr val="FF0000"/>
                </a:solidFill>
              </a:rPr>
              <a:t>.</a:t>
            </a:r>
          </a:p>
          <a:p>
            <a:endParaRPr lang="tr-TR" dirty="0" smtClean="0">
              <a:solidFill>
                <a:srgbClr val="FF0000"/>
              </a:solidFill>
            </a:endParaRPr>
          </a:p>
          <a:p>
            <a:endParaRPr lang="tr-TR" dirty="0" smtClean="0">
              <a:solidFill>
                <a:srgbClr val="FF0000"/>
              </a:solidFill>
            </a:endParaRPr>
          </a:p>
          <a:p>
            <a:endParaRPr lang="tr-TR" dirty="0" smtClean="0">
              <a:solidFill>
                <a:srgbClr val="FF0000"/>
              </a:solidFill>
            </a:endParaRPr>
          </a:p>
          <a:p>
            <a:r>
              <a:rPr lang="en-US" dirty="0" smtClean="0"/>
              <a:t>Calves probably become infected early in life and some remain as carriers. </a:t>
            </a:r>
            <a:endParaRPr lang="tr-TR" dirty="0"/>
          </a:p>
        </p:txBody>
      </p:sp>
      <p:sp>
        <p:nvSpPr>
          <p:cNvPr id="4" name="3 Oval"/>
          <p:cNvSpPr/>
          <p:nvPr/>
        </p:nvSpPr>
        <p:spPr>
          <a:xfrm>
            <a:off x="4778062" y="3683358"/>
            <a:ext cx="2807593" cy="99167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rgbClr val="FF0000"/>
                </a:solidFill>
              </a:rPr>
              <a:t>ZOONOSİS</a:t>
            </a:r>
            <a:endParaRPr lang="tr-TR" sz="3200" b="1"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0070C0"/>
                </a:solidFill>
              </a:rPr>
              <a:t>Etiology</a:t>
            </a:r>
            <a:endParaRPr lang="tr-TR" dirty="0">
              <a:solidFill>
                <a:srgbClr val="0070C0"/>
              </a:solidFill>
            </a:endParaRPr>
          </a:p>
        </p:txBody>
      </p:sp>
      <p:sp>
        <p:nvSpPr>
          <p:cNvPr id="3" name="2 İçerik Yer Tutucusu"/>
          <p:cNvSpPr>
            <a:spLocks noGrp="1"/>
          </p:cNvSpPr>
          <p:nvPr>
            <p:ph idx="1"/>
          </p:nvPr>
        </p:nvSpPr>
        <p:spPr/>
        <p:txBody>
          <a:bodyPr>
            <a:normAutofit fontScale="92500" lnSpcReduction="10000"/>
          </a:bodyPr>
          <a:lstStyle/>
          <a:p>
            <a:r>
              <a:rPr lang="en-US" dirty="0" smtClean="0"/>
              <a:t>This disease is caused by a </a:t>
            </a:r>
            <a:r>
              <a:rPr lang="en-US" dirty="0" err="1" smtClean="0">
                <a:solidFill>
                  <a:srgbClr val="00B050"/>
                </a:solidFill>
              </a:rPr>
              <a:t>Parapox</a:t>
            </a:r>
            <a:r>
              <a:rPr lang="en-US" dirty="0" smtClean="0">
                <a:solidFill>
                  <a:srgbClr val="00B050"/>
                </a:solidFill>
              </a:rPr>
              <a:t> virus</a:t>
            </a:r>
            <a:r>
              <a:rPr lang="tr-TR" dirty="0" smtClean="0">
                <a:solidFill>
                  <a:srgbClr val="00B050"/>
                </a:solidFill>
              </a:rPr>
              <a:t> in </a:t>
            </a:r>
            <a:r>
              <a:rPr lang="tr-TR" dirty="0" err="1" smtClean="0">
                <a:solidFill>
                  <a:srgbClr val="00B050"/>
                </a:solidFill>
              </a:rPr>
              <a:t>Poxviridae</a:t>
            </a:r>
            <a:r>
              <a:rPr lang="en-US" dirty="0" smtClean="0"/>
              <a:t> and is a very similar disease to </a:t>
            </a:r>
            <a:r>
              <a:rPr lang="tr-TR" dirty="0" err="1" smtClean="0"/>
              <a:t>Orf</a:t>
            </a:r>
            <a:r>
              <a:rPr lang="en-US" dirty="0" smtClean="0"/>
              <a:t> but seen in cattle and is generally a milder condition.</a:t>
            </a:r>
            <a:endParaRPr lang="tr-TR" dirty="0" smtClean="0"/>
          </a:p>
          <a:p>
            <a:r>
              <a:rPr lang="en-US" dirty="0" smtClean="0"/>
              <a:t>The virus contains DNA, is heat resistant (50 °C for 30 min) and is sensitive to ether and chloroform. </a:t>
            </a:r>
            <a:endParaRPr lang="tr-TR" dirty="0" smtClean="0"/>
          </a:p>
          <a:p>
            <a:r>
              <a:rPr lang="en-US" dirty="0" smtClean="0"/>
              <a:t>Neither </a:t>
            </a:r>
            <a:r>
              <a:rPr lang="en-US" dirty="0" err="1" smtClean="0"/>
              <a:t>hemagglutination</a:t>
            </a:r>
            <a:r>
              <a:rPr lang="en-US" dirty="0" smtClean="0"/>
              <a:t> nor </a:t>
            </a:r>
            <a:r>
              <a:rPr lang="en-US" dirty="0" err="1" smtClean="0"/>
              <a:t>hemadsorption</a:t>
            </a:r>
            <a:r>
              <a:rPr lang="en-US" dirty="0" smtClean="0"/>
              <a:t> have been demonstrated using erythrocytes from cattle, sheep, guinea pig, chicken or pig. </a:t>
            </a:r>
            <a:endParaRPr lang="tr-TR" dirty="0" smtClean="0"/>
          </a:p>
          <a:p>
            <a:r>
              <a:rPr lang="en-US" dirty="0" smtClean="0"/>
              <a:t>The common laboratory animals and </a:t>
            </a:r>
            <a:r>
              <a:rPr lang="en-US" dirty="0" err="1" smtClean="0"/>
              <a:t>embryonating</a:t>
            </a:r>
            <a:r>
              <a:rPr lang="en-US" dirty="0" smtClean="0"/>
              <a:t> eggs are not susceptible to infection. </a:t>
            </a:r>
            <a:endParaRPr lang="tr-TR" dirty="0" smtClean="0"/>
          </a:p>
          <a:p>
            <a:r>
              <a:rPr lang="en-US" dirty="0" smtClean="0">
                <a:solidFill>
                  <a:srgbClr val="FF9300"/>
                </a:solidFill>
              </a:rPr>
              <a:t>Strains of the virus have been isolated in cell cultures of bovine or sheep testicles, bovine embryonic kidney, monkey kidney or primary human amnion cells. </a:t>
            </a:r>
            <a:endParaRPr lang="tr-TR" dirty="0">
              <a:solidFill>
                <a:srgbClr val="FF93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759854"/>
            <a:ext cx="10515600" cy="5417109"/>
          </a:xfrm>
        </p:spPr>
        <p:txBody>
          <a:bodyPr>
            <a:normAutofit/>
          </a:bodyPr>
          <a:lstStyle/>
          <a:p>
            <a:r>
              <a:rPr lang="en-US" dirty="0" smtClean="0"/>
              <a:t>Lumpy skin disease is a </a:t>
            </a:r>
            <a:r>
              <a:rPr lang="en-US" dirty="0" err="1" smtClean="0"/>
              <a:t>poxviral</a:t>
            </a:r>
            <a:r>
              <a:rPr lang="en-US" dirty="0" smtClean="0"/>
              <a:t> disease with significant morbidity in cattle. </a:t>
            </a:r>
            <a:r>
              <a:rPr lang="en-US" dirty="0" smtClean="0">
                <a:solidFill>
                  <a:srgbClr val="00B050"/>
                </a:solidFill>
              </a:rPr>
              <a:t>Although the mortality rate is generally low, economic losses result from loss of condition, decreased milk production, abortions, infertility and damaged hides.</a:t>
            </a:r>
            <a:endParaRPr lang="tr-TR" dirty="0" smtClean="0">
              <a:solidFill>
                <a:srgbClr val="00B050"/>
              </a:solidFill>
            </a:endParaRPr>
          </a:p>
          <a:p>
            <a:r>
              <a:rPr lang="en-US" dirty="0" smtClean="0"/>
              <a:t>The causative virus seems to be spread mainly by insects, and outbreaks can be widespread and difficult to control. </a:t>
            </a:r>
            <a:endParaRPr lang="tr-TR" dirty="0" smtClean="0"/>
          </a:p>
          <a:p>
            <a:r>
              <a:rPr lang="en-US" dirty="0" smtClean="0"/>
              <a:t>Lumpy skin disease was confined to Africa at one time, but it has now become endemic in parts of the Middle East, and the virus is continuing to spread. </a:t>
            </a:r>
            <a:endParaRPr lang="tr-TR" dirty="0" smtClean="0"/>
          </a:p>
          <a:p>
            <a:r>
              <a:rPr lang="en-US" dirty="0" smtClean="0">
                <a:solidFill>
                  <a:srgbClr val="FF2F92"/>
                </a:solidFill>
              </a:rPr>
              <a:t>Recent outbreaks were reported as far north as Russia, Armenia, Azerbaijan, </a:t>
            </a:r>
            <a:r>
              <a:rPr lang="en-US" dirty="0" smtClean="0">
                <a:solidFill>
                  <a:srgbClr val="FF0000"/>
                </a:solidFill>
              </a:rPr>
              <a:t>Turkey</a:t>
            </a:r>
            <a:r>
              <a:rPr lang="en-US" dirty="0" smtClean="0">
                <a:solidFill>
                  <a:srgbClr val="FF2F92"/>
                </a:solidFill>
              </a:rPr>
              <a:t> and southern and eastern Europe. </a:t>
            </a:r>
            <a:endParaRPr lang="tr-TR" dirty="0" smtClean="0">
              <a:solidFill>
                <a:srgbClr val="FF2F92"/>
              </a:solidFill>
            </a:endParaRPr>
          </a:p>
          <a:p>
            <a:endParaRPr lang="tr-TR" dirty="0">
              <a:solidFill>
                <a:srgbClr val="FF2F92"/>
              </a:solidFill>
            </a:endParaRPr>
          </a:p>
        </p:txBody>
      </p:sp>
      <p:sp>
        <p:nvSpPr>
          <p:cNvPr id="4" name="Oval 3"/>
          <p:cNvSpPr/>
          <p:nvPr/>
        </p:nvSpPr>
        <p:spPr>
          <a:xfrm>
            <a:off x="3889094" y="5741043"/>
            <a:ext cx="3877519" cy="97227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smtClean="0">
                <a:solidFill>
                  <a:srgbClr val="C00000"/>
                </a:solidFill>
              </a:rPr>
              <a:t>NOTIFABLE DISAESE</a:t>
            </a:r>
            <a:endParaRPr lang="tr-TR" sz="2800">
              <a:solidFill>
                <a:srgbClr val="C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en-US" dirty="0" smtClean="0">
                <a:solidFill>
                  <a:srgbClr val="7030A0"/>
                </a:solidFill>
              </a:rPr>
              <a:t>The disease is worldwide in distribution. </a:t>
            </a:r>
            <a:endParaRPr lang="tr-TR" dirty="0" smtClean="0">
              <a:solidFill>
                <a:srgbClr val="7030A0"/>
              </a:solidFill>
            </a:endParaRPr>
          </a:p>
          <a:p>
            <a:r>
              <a:rPr lang="en-US" dirty="0" smtClean="0"/>
              <a:t>Although primary infections of BPS are of minor economic significance, they are of considerable importance in the differential diagnosis of all diseases affecting the oral cavity of cattle.</a:t>
            </a:r>
            <a:endParaRPr lang="tr-TR" dirty="0" smtClean="0"/>
          </a:p>
          <a:p>
            <a:pPr lvl="1"/>
            <a:r>
              <a:rPr lang="en-US" dirty="0" smtClean="0"/>
              <a:t>BPS is endemic in cattle causing vesicular lesions in the mouth and lips. </a:t>
            </a:r>
            <a:endParaRPr lang="tr-TR" dirty="0" smtClean="0"/>
          </a:p>
          <a:p>
            <a:r>
              <a:rPr lang="en-US" dirty="0" smtClean="0"/>
              <a:t>The condition is not usually serious but on occasion, when the lesions are more severe, has to be distinguished from </a:t>
            </a:r>
            <a:r>
              <a:rPr lang="en-US" dirty="0" smtClean="0">
                <a:solidFill>
                  <a:srgbClr val="C00000"/>
                </a:solidFill>
              </a:rPr>
              <a:t>other vesicular diseases such as foot-and-mouth disease or mucosal disease.</a:t>
            </a:r>
            <a:endParaRPr lang="tr-TR"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0070C0"/>
                </a:solidFill>
              </a:rPr>
              <a:t>Clinical</a:t>
            </a:r>
            <a:r>
              <a:rPr lang="tr-TR" dirty="0" smtClean="0">
                <a:solidFill>
                  <a:srgbClr val="0070C0"/>
                </a:solidFill>
              </a:rPr>
              <a:t> </a:t>
            </a:r>
            <a:r>
              <a:rPr lang="tr-TR" dirty="0" err="1" smtClean="0">
                <a:solidFill>
                  <a:srgbClr val="0070C0"/>
                </a:solidFill>
              </a:rPr>
              <a:t>Signs</a:t>
            </a:r>
            <a:endParaRPr lang="tr-TR" dirty="0">
              <a:solidFill>
                <a:srgbClr val="0070C0"/>
              </a:solidFill>
            </a:endParaRPr>
          </a:p>
        </p:txBody>
      </p:sp>
      <p:sp>
        <p:nvSpPr>
          <p:cNvPr id="3" name="2 İçerik Yer Tutucusu"/>
          <p:cNvSpPr>
            <a:spLocks noGrp="1"/>
          </p:cNvSpPr>
          <p:nvPr>
            <p:ph idx="1"/>
          </p:nvPr>
        </p:nvSpPr>
        <p:spPr>
          <a:xfrm>
            <a:off x="838200" y="1429555"/>
            <a:ext cx="10515600" cy="4747408"/>
          </a:xfrm>
        </p:spPr>
        <p:txBody>
          <a:bodyPr/>
          <a:lstStyle/>
          <a:p>
            <a:r>
              <a:rPr lang="tr-TR" dirty="0" err="1" smtClean="0"/>
              <a:t>Incubation</a:t>
            </a:r>
            <a:r>
              <a:rPr lang="tr-TR" dirty="0" smtClean="0"/>
              <a:t> </a:t>
            </a:r>
            <a:r>
              <a:rPr lang="tr-TR" dirty="0" err="1" smtClean="0"/>
              <a:t>period</a:t>
            </a:r>
            <a:r>
              <a:rPr lang="tr-TR" dirty="0" smtClean="0"/>
              <a:t> </a:t>
            </a:r>
            <a:r>
              <a:rPr lang="tr-TR" dirty="0" err="1" smtClean="0"/>
              <a:t>varies</a:t>
            </a:r>
            <a:r>
              <a:rPr lang="tr-TR" dirty="0" smtClean="0"/>
              <a:t> </a:t>
            </a:r>
            <a:r>
              <a:rPr lang="tr-TR" dirty="0" err="1" smtClean="0"/>
              <a:t>between</a:t>
            </a:r>
            <a:r>
              <a:rPr lang="tr-TR" dirty="0" smtClean="0"/>
              <a:t> 2 </a:t>
            </a:r>
            <a:r>
              <a:rPr lang="tr-TR" dirty="0" err="1" smtClean="0"/>
              <a:t>days</a:t>
            </a:r>
            <a:r>
              <a:rPr lang="tr-TR" dirty="0" smtClean="0"/>
              <a:t> </a:t>
            </a:r>
            <a:r>
              <a:rPr lang="tr-TR" dirty="0" err="1" smtClean="0"/>
              <a:t>and</a:t>
            </a:r>
            <a:r>
              <a:rPr lang="tr-TR" dirty="0" smtClean="0"/>
              <a:t> 2 </a:t>
            </a:r>
            <a:r>
              <a:rPr lang="tr-TR" dirty="0" err="1" smtClean="0"/>
              <a:t>weeks</a:t>
            </a:r>
            <a:r>
              <a:rPr lang="tr-TR" dirty="0" smtClean="0"/>
              <a:t>.</a:t>
            </a:r>
          </a:p>
          <a:p>
            <a:r>
              <a:rPr lang="en-US" dirty="0" smtClean="0"/>
              <a:t>Lesions around the muzzle, </a:t>
            </a:r>
            <a:r>
              <a:rPr lang="en-US" dirty="0" err="1" smtClean="0"/>
              <a:t>nares</a:t>
            </a:r>
            <a:r>
              <a:rPr lang="tr-TR" dirty="0" smtClean="0"/>
              <a:t>, </a:t>
            </a:r>
            <a:r>
              <a:rPr lang="tr-TR" dirty="0" err="1" smtClean="0"/>
              <a:t>gums</a:t>
            </a:r>
            <a:r>
              <a:rPr lang="tr-TR" dirty="0" smtClean="0"/>
              <a:t>, hard </a:t>
            </a:r>
            <a:r>
              <a:rPr lang="tr-TR" dirty="0" err="1" smtClean="0"/>
              <a:t>and</a:t>
            </a:r>
            <a:r>
              <a:rPr lang="tr-TR" dirty="0" smtClean="0"/>
              <a:t> </a:t>
            </a:r>
            <a:r>
              <a:rPr lang="tr-TR" dirty="0" err="1" smtClean="0"/>
              <a:t>soft</a:t>
            </a:r>
            <a:r>
              <a:rPr lang="tr-TR" dirty="0" smtClean="0"/>
              <a:t> </a:t>
            </a:r>
            <a:r>
              <a:rPr lang="tr-TR" dirty="0" err="1" smtClean="0"/>
              <a:t>palate</a:t>
            </a:r>
            <a:r>
              <a:rPr lang="tr-TR" dirty="0" smtClean="0"/>
              <a:t>, </a:t>
            </a:r>
            <a:r>
              <a:rPr lang="tr-TR" dirty="0" err="1" smtClean="0"/>
              <a:t>tongue</a:t>
            </a:r>
            <a:r>
              <a:rPr lang="en-US" dirty="0" smtClean="0"/>
              <a:t> and in the oral cavity that have a typical 'pock-like' appearance. </a:t>
            </a:r>
            <a:endParaRPr lang="tr-TR" dirty="0" smtClean="0"/>
          </a:p>
          <a:p>
            <a:r>
              <a:rPr lang="en-US" dirty="0" smtClean="0"/>
              <a:t>The animal will be otherwise completely well. If the lesions are in the oral cavity, it may at first have difficulty eating, but not so much so that there will be any noticeable signs of weight loss.</a:t>
            </a:r>
            <a:br>
              <a:rPr lang="en-US" dirty="0" smtClean="0"/>
            </a:br>
            <a:endParaRPr lang="tr-TR" dirty="0"/>
          </a:p>
        </p:txBody>
      </p:sp>
      <p:pic>
        <p:nvPicPr>
          <p:cNvPr id="2050" name="Picture 2" descr="https://commons.wikivet.net/images/thumb/a/a2/BPSOES.gif/200px-BPSOES.gif"/>
          <p:cNvPicPr>
            <a:picLocks noChangeAspect="1" noChangeArrowheads="1"/>
          </p:cNvPicPr>
          <p:nvPr/>
        </p:nvPicPr>
        <p:blipFill>
          <a:blip r:embed="rId2"/>
          <a:srcRect/>
          <a:stretch>
            <a:fillRect/>
          </a:stretch>
        </p:blipFill>
        <p:spPr bwMode="auto">
          <a:xfrm>
            <a:off x="1108075" y="4345145"/>
            <a:ext cx="3700638" cy="1831818"/>
          </a:xfrm>
          <a:prstGeom prst="rect">
            <a:avLst/>
          </a:prstGeom>
          <a:noFill/>
        </p:spPr>
      </p:pic>
      <p:sp>
        <p:nvSpPr>
          <p:cNvPr id="5" name="4 Dikdörtgen"/>
          <p:cNvSpPr/>
          <p:nvPr/>
        </p:nvSpPr>
        <p:spPr>
          <a:xfrm>
            <a:off x="1108075" y="6176963"/>
            <a:ext cx="4621458" cy="369332"/>
          </a:xfrm>
          <a:prstGeom prst="rect">
            <a:avLst/>
          </a:prstGeom>
        </p:spPr>
        <p:txBody>
          <a:bodyPr wrap="none">
            <a:spAutoFit/>
          </a:bodyPr>
          <a:lstStyle/>
          <a:p>
            <a:r>
              <a:rPr lang="en-US" dirty="0" err="1" smtClean="0"/>
              <a:t>Oesophageal</a:t>
            </a:r>
            <a:r>
              <a:rPr lang="en-US" dirty="0" smtClean="0"/>
              <a:t> lesions of BPS </a:t>
            </a:r>
            <a:r>
              <a:rPr lang="en-US" sz="1050" dirty="0" smtClean="0"/>
              <a:t>(Courtesy of </a:t>
            </a:r>
            <a:r>
              <a:rPr lang="en-US" sz="1050" dirty="0" err="1" smtClean="0"/>
              <a:t>Alun</a:t>
            </a:r>
            <a:r>
              <a:rPr lang="en-US" sz="1050" dirty="0" smtClean="0"/>
              <a:t> Williams (RVC))</a:t>
            </a:r>
            <a:endParaRPr lang="tr-TR" dirty="0"/>
          </a:p>
        </p:txBody>
      </p:sp>
      <p:pic>
        <p:nvPicPr>
          <p:cNvPr id="2052" name="Picture 4" descr="https://commons.wikivet.net/images/thumb/3/32/BPS.gif/200px-BPS.gif"/>
          <p:cNvPicPr>
            <a:picLocks noChangeAspect="1" noChangeArrowheads="1"/>
          </p:cNvPicPr>
          <p:nvPr/>
        </p:nvPicPr>
        <p:blipFill>
          <a:blip r:embed="rId3"/>
          <a:srcRect/>
          <a:stretch>
            <a:fillRect/>
          </a:stretch>
        </p:blipFill>
        <p:spPr bwMode="auto">
          <a:xfrm>
            <a:off x="6633647" y="4188093"/>
            <a:ext cx="3649303" cy="1988870"/>
          </a:xfrm>
          <a:prstGeom prst="rect">
            <a:avLst/>
          </a:prstGeom>
          <a:noFill/>
        </p:spPr>
      </p:pic>
      <p:sp>
        <p:nvSpPr>
          <p:cNvPr id="7" name="6 Dikdörtgen"/>
          <p:cNvSpPr/>
          <p:nvPr/>
        </p:nvSpPr>
        <p:spPr>
          <a:xfrm>
            <a:off x="6633647" y="6176963"/>
            <a:ext cx="3086038" cy="369332"/>
          </a:xfrm>
          <a:prstGeom prst="rect">
            <a:avLst/>
          </a:prstGeom>
        </p:spPr>
        <p:txBody>
          <a:bodyPr wrap="none">
            <a:spAutoFit/>
          </a:bodyPr>
          <a:lstStyle/>
          <a:p>
            <a:r>
              <a:rPr lang="en-US" dirty="0" smtClean="0"/>
              <a:t>Ring Zone Lesions of BPS - Calf </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vetbook.org/wiki/cow/images/d/dd/Papillar01.jpg"/>
          <p:cNvPicPr>
            <a:picLocks noChangeAspect="1" noChangeArrowheads="1"/>
          </p:cNvPicPr>
          <p:nvPr/>
        </p:nvPicPr>
        <p:blipFill>
          <a:blip r:embed="rId2"/>
          <a:srcRect/>
          <a:stretch>
            <a:fillRect/>
          </a:stretch>
        </p:blipFill>
        <p:spPr bwMode="auto">
          <a:xfrm>
            <a:off x="309093" y="86563"/>
            <a:ext cx="3112396" cy="3297998"/>
          </a:xfrm>
          <a:prstGeom prst="rect">
            <a:avLst/>
          </a:prstGeom>
          <a:noFill/>
        </p:spPr>
      </p:pic>
      <p:sp>
        <p:nvSpPr>
          <p:cNvPr id="5" name="4 Dikdörtgen"/>
          <p:cNvSpPr/>
          <p:nvPr/>
        </p:nvSpPr>
        <p:spPr>
          <a:xfrm>
            <a:off x="309093" y="3384561"/>
            <a:ext cx="2858084" cy="830997"/>
          </a:xfrm>
          <a:prstGeom prst="rect">
            <a:avLst/>
          </a:prstGeom>
        </p:spPr>
        <p:txBody>
          <a:bodyPr wrap="square">
            <a:spAutoFit/>
          </a:bodyPr>
          <a:lstStyle/>
          <a:p>
            <a:r>
              <a:rPr lang="en-US" sz="1600" dirty="0" err="1" smtClean="0"/>
              <a:t>Papular</a:t>
            </a:r>
            <a:r>
              <a:rPr lang="en-US" sz="1600" dirty="0" smtClean="0"/>
              <a:t> </a:t>
            </a:r>
            <a:r>
              <a:rPr lang="en-US" sz="1600" dirty="0" err="1" smtClean="0"/>
              <a:t>stomatitis</a:t>
            </a:r>
            <a:r>
              <a:rPr lang="en-US" sz="1600" dirty="0" smtClean="0"/>
              <a:t> on muzzle of a calf. This is a common and generally incidental disease.</a:t>
            </a:r>
            <a:endParaRPr lang="tr-TR" sz="1600" dirty="0"/>
          </a:p>
        </p:txBody>
      </p:sp>
      <p:sp>
        <p:nvSpPr>
          <p:cNvPr id="6" name="5 Dikdörtgen"/>
          <p:cNvSpPr/>
          <p:nvPr/>
        </p:nvSpPr>
        <p:spPr>
          <a:xfrm>
            <a:off x="3576036" y="0"/>
            <a:ext cx="6096000" cy="3046988"/>
          </a:xfrm>
          <a:prstGeom prst="rect">
            <a:avLst/>
          </a:prstGeom>
        </p:spPr>
        <p:txBody>
          <a:bodyPr>
            <a:spAutoFit/>
          </a:bodyPr>
          <a:lstStyle/>
          <a:p>
            <a:r>
              <a:rPr lang="en-US" sz="2400" dirty="0" smtClean="0"/>
              <a:t>In some herds, up to 100% of the herd may be affected. Similar lesions can be observed on the teats. Affected cows present with severe local pain, and are reluctant to be handled and milked.</a:t>
            </a:r>
            <a:endParaRPr lang="tr-TR" sz="2400" dirty="0" smtClean="0"/>
          </a:p>
          <a:p>
            <a:r>
              <a:rPr lang="tr-TR" sz="2400" dirty="0" err="1" smtClean="0"/>
              <a:t>Diarrhea</a:t>
            </a:r>
            <a:endParaRPr lang="tr-TR" sz="2400" dirty="0" smtClean="0"/>
          </a:p>
          <a:p>
            <a:r>
              <a:rPr lang="tr-TR" sz="2400" dirty="0" err="1" smtClean="0"/>
              <a:t>Salivation</a:t>
            </a:r>
            <a:endParaRPr lang="tr-TR" sz="2400" dirty="0" smtClean="0"/>
          </a:p>
          <a:p>
            <a:r>
              <a:rPr lang="tr-TR" sz="2400" dirty="0" smtClean="0"/>
              <a:t>A </a:t>
            </a:r>
            <a:r>
              <a:rPr lang="tr-TR" sz="2400" dirty="0" err="1" smtClean="0"/>
              <a:t>slight</a:t>
            </a:r>
            <a:r>
              <a:rPr lang="tr-TR" sz="2400" dirty="0" smtClean="0"/>
              <a:t> </a:t>
            </a:r>
            <a:r>
              <a:rPr lang="tr-TR" sz="2400" dirty="0" err="1" smtClean="0"/>
              <a:t>fever</a:t>
            </a:r>
            <a:endParaRPr lang="tr-TR" sz="2400" dirty="0"/>
          </a:p>
        </p:txBody>
      </p:sp>
      <p:sp>
        <p:nvSpPr>
          <p:cNvPr id="7" name="6 Dikdörtgen"/>
          <p:cNvSpPr/>
          <p:nvPr/>
        </p:nvSpPr>
        <p:spPr>
          <a:xfrm>
            <a:off x="704046" y="4662152"/>
            <a:ext cx="6096000" cy="1384995"/>
          </a:xfrm>
          <a:prstGeom prst="rect">
            <a:avLst/>
          </a:prstGeom>
          <a:ln>
            <a:solidFill>
              <a:srgbClr val="942093"/>
            </a:solidFill>
          </a:ln>
        </p:spPr>
        <p:txBody>
          <a:bodyPr wrap="square">
            <a:spAutoFit/>
          </a:bodyPr>
          <a:lstStyle/>
          <a:p>
            <a:r>
              <a:rPr lang="en-US" sz="2800" dirty="0" smtClean="0">
                <a:solidFill>
                  <a:srgbClr val="0070C0"/>
                </a:solidFill>
              </a:rPr>
              <a:t>In human beings, BPSV infection is associated with nodules and pustules on the hands and sometimes on the face.</a:t>
            </a:r>
            <a:endParaRPr lang="tr-TR" sz="2800" dirty="0">
              <a:solidFill>
                <a:srgbClr val="0070C0"/>
              </a:solidFill>
            </a:endParaRPr>
          </a:p>
        </p:txBody>
      </p:sp>
      <p:pic>
        <p:nvPicPr>
          <p:cNvPr id="59396" name="Picture 4" descr="figure"/>
          <p:cNvPicPr>
            <a:picLocks noChangeAspect="1" noChangeArrowheads="1"/>
          </p:cNvPicPr>
          <p:nvPr/>
        </p:nvPicPr>
        <p:blipFill>
          <a:blip r:embed="rId3"/>
          <a:srcRect/>
          <a:stretch>
            <a:fillRect/>
          </a:stretch>
        </p:blipFill>
        <p:spPr bwMode="auto">
          <a:xfrm>
            <a:off x="7120407" y="3115614"/>
            <a:ext cx="4762500" cy="3505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0070C0"/>
                </a:solidFill>
              </a:rPr>
              <a:t>Diagnosis</a:t>
            </a:r>
            <a:endParaRPr lang="tr-TR" dirty="0">
              <a:solidFill>
                <a:srgbClr val="0070C0"/>
              </a:solidFill>
            </a:endParaRPr>
          </a:p>
        </p:txBody>
      </p:sp>
      <p:sp>
        <p:nvSpPr>
          <p:cNvPr id="3" name="2 İçerik Yer Tutucusu"/>
          <p:cNvSpPr>
            <a:spLocks noGrp="1"/>
          </p:cNvSpPr>
          <p:nvPr>
            <p:ph idx="1"/>
          </p:nvPr>
        </p:nvSpPr>
        <p:spPr/>
        <p:txBody>
          <a:bodyPr>
            <a:normAutofit fontScale="92500"/>
          </a:bodyPr>
          <a:lstStyle/>
          <a:p>
            <a:r>
              <a:rPr lang="en-US" dirty="0" smtClean="0"/>
              <a:t>Clinical signs are characteristic, but the disease needs to be differentiated from </a:t>
            </a:r>
            <a:r>
              <a:rPr lang="en-US" dirty="0" smtClean="0">
                <a:solidFill>
                  <a:srgbClr val="92D050"/>
                </a:solidFill>
              </a:rPr>
              <a:t>Foot and Mouth and Mucosal disease, which with thorough inspection of lesions should be easy as vesicle formation is not a feature of Bovine </a:t>
            </a:r>
            <a:r>
              <a:rPr lang="en-US" dirty="0" err="1" smtClean="0">
                <a:solidFill>
                  <a:srgbClr val="92D050"/>
                </a:solidFill>
              </a:rPr>
              <a:t>Papular</a:t>
            </a:r>
            <a:r>
              <a:rPr lang="en-US" dirty="0" smtClean="0">
                <a:solidFill>
                  <a:srgbClr val="92D050"/>
                </a:solidFill>
              </a:rPr>
              <a:t> </a:t>
            </a:r>
            <a:r>
              <a:rPr lang="en-US" dirty="0" err="1" smtClean="0">
                <a:solidFill>
                  <a:srgbClr val="92D050"/>
                </a:solidFill>
              </a:rPr>
              <a:t>Stomatitis</a:t>
            </a:r>
            <a:r>
              <a:rPr lang="en-US" dirty="0" smtClean="0">
                <a:solidFill>
                  <a:srgbClr val="92D050"/>
                </a:solidFill>
              </a:rPr>
              <a:t>.</a:t>
            </a:r>
          </a:p>
          <a:p>
            <a:r>
              <a:rPr lang="en-US" dirty="0" smtClean="0"/>
              <a:t>Diagnosis is usually made by clinical signs, but if a biopsy were to be taken of the lesion one would see focal areas of </a:t>
            </a:r>
            <a:r>
              <a:rPr lang="en-US" dirty="0" err="1" smtClean="0"/>
              <a:t>hydropic</a:t>
            </a:r>
            <a:r>
              <a:rPr lang="en-US" dirty="0" smtClean="0"/>
              <a:t> degeneration in the stratum </a:t>
            </a:r>
            <a:r>
              <a:rPr lang="en-US" dirty="0" err="1" smtClean="0"/>
              <a:t>spinosum</a:t>
            </a:r>
            <a:r>
              <a:rPr lang="en-US" dirty="0" smtClean="0"/>
              <a:t>, large </a:t>
            </a:r>
            <a:r>
              <a:rPr lang="en-US" dirty="0" err="1" smtClean="0"/>
              <a:t>eosinophilic</a:t>
            </a:r>
            <a:r>
              <a:rPr lang="en-US" dirty="0" smtClean="0"/>
              <a:t> </a:t>
            </a:r>
            <a:r>
              <a:rPr lang="en-US" dirty="0" err="1" smtClean="0"/>
              <a:t>intracytoplasmic</a:t>
            </a:r>
            <a:r>
              <a:rPr lang="en-US" dirty="0" smtClean="0"/>
              <a:t> inclusions, the epidermis will appear markedly thickened and the superficial layers of the epithelium become necrotic and slough.</a:t>
            </a:r>
            <a:endParaRPr lang="tr-TR" dirty="0" smtClean="0"/>
          </a:p>
          <a:p>
            <a:r>
              <a:rPr lang="en-US" dirty="0" smtClean="0">
                <a:solidFill>
                  <a:srgbClr val="FF2F92"/>
                </a:solidFill>
              </a:rPr>
              <a:t>Specific confirmatory diagnosis can be made by PCR analysis of affected tissue</a:t>
            </a:r>
            <a:r>
              <a:rPr lang="tr-TR" baseline="30000" dirty="0" smtClean="0">
                <a:solidFill>
                  <a:srgbClr val="FF2F92"/>
                </a:solidFill>
              </a:rPr>
              <a:t>.</a:t>
            </a:r>
            <a:endParaRPr lang="en-US" dirty="0" smtClean="0">
              <a:solidFill>
                <a:srgbClr val="FF2F92"/>
              </a:solidFill>
            </a:endParaRPr>
          </a:p>
          <a:p>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0070C0"/>
                </a:solidFill>
              </a:rPr>
              <a:t>Prevention</a:t>
            </a:r>
            <a:r>
              <a:rPr lang="tr-TR" dirty="0" smtClean="0">
                <a:solidFill>
                  <a:srgbClr val="0070C0"/>
                </a:solidFill>
              </a:rPr>
              <a:t> </a:t>
            </a:r>
            <a:r>
              <a:rPr lang="tr-TR" dirty="0" err="1" smtClean="0">
                <a:solidFill>
                  <a:srgbClr val="0070C0"/>
                </a:solidFill>
              </a:rPr>
              <a:t>and</a:t>
            </a:r>
            <a:r>
              <a:rPr lang="tr-TR" dirty="0" smtClean="0">
                <a:solidFill>
                  <a:srgbClr val="0070C0"/>
                </a:solidFill>
              </a:rPr>
              <a:t> </a:t>
            </a:r>
            <a:r>
              <a:rPr lang="tr-TR" dirty="0" err="1" smtClean="0">
                <a:solidFill>
                  <a:srgbClr val="0070C0"/>
                </a:solidFill>
              </a:rPr>
              <a:t>Control</a:t>
            </a:r>
            <a:endParaRPr lang="tr-TR" dirty="0">
              <a:solidFill>
                <a:srgbClr val="0070C0"/>
              </a:solidFill>
            </a:endParaRPr>
          </a:p>
        </p:txBody>
      </p:sp>
      <p:sp>
        <p:nvSpPr>
          <p:cNvPr id="3" name="2 İçerik Yer Tutucusu"/>
          <p:cNvSpPr>
            <a:spLocks noGrp="1"/>
          </p:cNvSpPr>
          <p:nvPr>
            <p:ph idx="1"/>
          </p:nvPr>
        </p:nvSpPr>
        <p:spPr/>
        <p:txBody>
          <a:bodyPr/>
          <a:lstStyle/>
          <a:p>
            <a:r>
              <a:rPr lang="en-US" dirty="0" smtClean="0"/>
              <a:t>There are no vaccines available and treatment is not necessary as the lesions resolve spontaneously.</a:t>
            </a: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0070C0"/>
                </a:solidFill>
              </a:rPr>
              <a:t>References</a:t>
            </a:r>
            <a:endParaRPr lang="tr-TR" dirty="0">
              <a:solidFill>
                <a:srgbClr val="0070C0"/>
              </a:solidFill>
            </a:endParaRPr>
          </a:p>
        </p:txBody>
      </p:sp>
      <p:sp>
        <p:nvSpPr>
          <p:cNvPr id="3" name="2 İçerik Yer Tutucusu"/>
          <p:cNvSpPr>
            <a:spLocks noGrp="1"/>
          </p:cNvSpPr>
          <p:nvPr>
            <p:ph idx="1"/>
          </p:nvPr>
        </p:nvSpPr>
        <p:spPr/>
        <p:txBody>
          <a:bodyPr>
            <a:normAutofit lnSpcReduction="10000"/>
          </a:bodyPr>
          <a:lstStyle/>
          <a:p>
            <a:r>
              <a:rPr lang="tr-TR" dirty="0" smtClean="0">
                <a:hlinkClick r:id="rId2"/>
              </a:rPr>
              <a:t>https://en.wikivet.net/Bovine_Papular_Stomatitis</a:t>
            </a:r>
            <a:endParaRPr lang="tr-TR" dirty="0" smtClean="0"/>
          </a:p>
          <a:p>
            <a:r>
              <a:rPr lang="tr-TR" dirty="0" smtClean="0">
                <a:hlinkClick r:id="rId3"/>
              </a:rPr>
              <a:t>http://vetbook.org/wiki/cow/index.php?title=Papular_stomatitis</a:t>
            </a:r>
            <a:endParaRPr lang="tr-TR" dirty="0" smtClean="0"/>
          </a:p>
          <a:p>
            <a:r>
              <a:rPr lang="tr-TR" dirty="0" err="1" smtClean="0"/>
              <a:t>Crandell</a:t>
            </a:r>
            <a:r>
              <a:rPr lang="tr-TR" dirty="0" smtClean="0"/>
              <a:t> R.A. (1981) </a:t>
            </a:r>
            <a:r>
              <a:rPr lang="tr-TR" dirty="0" err="1" smtClean="0"/>
              <a:t>Bovine</a:t>
            </a:r>
            <a:r>
              <a:rPr lang="tr-TR" dirty="0" smtClean="0"/>
              <a:t> </a:t>
            </a:r>
            <a:r>
              <a:rPr lang="tr-TR" dirty="0" err="1" smtClean="0"/>
              <a:t>Papular</a:t>
            </a:r>
            <a:r>
              <a:rPr lang="tr-TR" dirty="0" smtClean="0"/>
              <a:t> </a:t>
            </a:r>
            <a:r>
              <a:rPr lang="tr-TR" dirty="0" err="1" smtClean="0"/>
              <a:t>Stomatitis</a:t>
            </a:r>
            <a:r>
              <a:rPr lang="tr-TR" dirty="0" smtClean="0"/>
              <a:t>. </a:t>
            </a:r>
            <a:r>
              <a:rPr lang="tr-TR" dirty="0" err="1" smtClean="0"/>
              <a:t>In</a:t>
            </a:r>
            <a:r>
              <a:rPr lang="tr-TR" dirty="0" smtClean="0"/>
              <a:t>: </a:t>
            </a:r>
            <a:r>
              <a:rPr lang="tr-TR" dirty="0" err="1" smtClean="0"/>
              <a:t>Ristic</a:t>
            </a:r>
            <a:r>
              <a:rPr lang="tr-TR" dirty="0" smtClean="0"/>
              <a:t> M., </a:t>
            </a:r>
            <a:r>
              <a:rPr lang="tr-TR" dirty="0" err="1" smtClean="0"/>
              <a:t>McIntyre</a:t>
            </a:r>
            <a:r>
              <a:rPr lang="tr-TR" dirty="0" smtClean="0"/>
              <a:t> W.I.M. (</a:t>
            </a:r>
            <a:r>
              <a:rPr lang="tr-TR" dirty="0" err="1" smtClean="0"/>
              <a:t>eds</a:t>
            </a:r>
            <a:r>
              <a:rPr lang="tr-TR" dirty="0" smtClean="0"/>
              <a:t>) </a:t>
            </a:r>
            <a:r>
              <a:rPr lang="tr-TR" dirty="0" err="1" smtClean="0"/>
              <a:t>Diseases</a:t>
            </a:r>
            <a:r>
              <a:rPr lang="tr-TR" dirty="0" smtClean="0"/>
              <a:t> of </a:t>
            </a:r>
            <a:r>
              <a:rPr lang="tr-TR" dirty="0" err="1" smtClean="0"/>
              <a:t>Cattle</a:t>
            </a:r>
            <a:r>
              <a:rPr lang="tr-TR" dirty="0" smtClean="0"/>
              <a:t> in </a:t>
            </a:r>
            <a:r>
              <a:rPr lang="tr-TR" dirty="0" err="1" smtClean="0"/>
              <a:t>the</a:t>
            </a:r>
            <a:r>
              <a:rPr lang="tr-TR" dirty="0" smtClean="0"/>
              <a:t> </a:t>
            </a:r>
            <a:r>
              <a:rPr lang="tr-TR" dirty="0" err="1" smtClean="0"/>
              <a:t>Tropics</a:t>
            </a:r>
            <a:r>
              <a:rPr lang="tr-TR" dirty="0" smtClean="0"/>
              <a:t>. </a:t>
            </a:r>
            <a:r>
              <a:rPr lang="tr-TR" dirty="0" err="1" smtClean="0"/>
              <a:t>Current</a:t>
            </a:r>
            <a:r>
              <a:rPr lang="tr-TR" dirty="0" smtClean="0"/>
              <a:t> </a:t>
            </a:r>
            <a:r>
              <a:rPr lang="tr-TR" dirty="0" err="1" smtClean="0"/>
              <a:t>Topics</a:t>
            </a:r>
            <a:r>
              <a:rPr lang="tr-TR" dirty="0" smtClean="0"/>
              <a:t> in </a:t>
            </a:r>
            <a:r>
              <a:rPr lang="tr-TR" dirty="0" err="1" smtClean="0"/>
              <a:t>Veterinary</a:t>
            </a:r>
            <a:r>
              <a:rPr lang="tr-TR" dirty="0" smtClean="0"/>
              <a:t> </a:t>
            </a:r>
            <a:r>
              <a:rPr lang="tr-TR" dirty="0" err="1" smtClean="0"/>
              <a:t>Medicine</a:t>
            </a:r>
            <a:r>
              <a:rPr lang="tr-TR" dirty="0" smtClean="0"/>
              <a:t> </a:t>
            </a:r>
            <a:r>
              <a:rPr lang="tr-TR" dirty="0" err="1" smtClean="0"/>
              <a:t>and</a:t>
            </a:r>
            <a:r>
              <a:rPr lang="tr-TR" dirty="0" smtClean="0"/>
              <a:t> </a:t>
            </a:r>
            <a:r>
              <a:rPr lang="tr-TR" dirty="0" err="1" smtClean="0"/>
              <a:t>Animal</a:t>
            </a:r>
            <a:r>
              <a:rPr lang="tr-TR" dirty="0" smtClean="0"/>
              <a:t> </a:t>
            </a:r>
            <a:r>
              <a:rPr lang="tr-TR" dirty="0" err="1" smtClean="0"/>
              <a:t>Science</a:t>
            </a:r>
            <a:r>
              <a:rPr lang="tr-TR" dirty="0" smtClean="0"/>
              <a:t>, </a:t>
            </a:r>
            <a:r>
              <a:rPr lang="tr-TR" dirty="0" err="1" smtClean="0"/>
              <a:t>vol</a:t>
            </a:r>
            <a:r>
              <a:rPr lang="tr-TR" dirty="0" smtClean="0"/>
              <a:t> 6. </a:t>
            </a:r>
            <a:r>
              <a:rPr lang="tr-TR" dirty="0" err="1" smtClean="0"/>
              <a:t>Springer</a:t>
            </a:r>
            <a:r>
              <a:rPr lang="tr-TR" dirty="0" smtClean="0"/>
              <a:t>, </a:t>
            </a:r>
            <a:r>
              <a:rPr lang="tr-TR" dirty="0" err="1" smtClean="0"/>
              <a:t>Dordrecht</a:t>
            </a:r>
            <a:endParaRPr lang="tr-TR" dirty="0" smtClean="0"/>
          </a:p>
          <a:p>
            <a:r>
              <a:rPr lang="tr-TR" dirty="0" err="1" smtClean="0"/>
              <a:t>Fabiano</a:t>
            </a:r>
            <a:r>
              <a:rPr lang="tr-TR" dirty="0" smtClean="0"/>
              <a:t> J. F. de </a:t>
            </a:r>
            <a:r>
              <a:rPr lang="tr-TR" dirty="0" err="1" smtClean="0"/>
              <a:t>Sant’Ana</a:t>
            </a:r>
            <a:r>
              <a:rPr lang="tr-TR" dirty="0" smtClean="0"/>
              <a:t>, </a:t>
            </a:r>
            <a:r>
              <a:rPr lang="tr-TR" dirty="0" err="1" smtClean="0"/>
              <a:t>Rogério</a:t>
            </a:r>
            <a:r>
              <a:rPr lang="tr-TR" dirty="0" smtClean="0"/>
              <a:t> E.</a:t>
            </a:r>
            <a:r>
              <a:rPr lang="tr-TR" dirty="0" err="1" smtClean="0"/>
              <a:t>Rabelo</a:t>
            </a:r>
            <a:r>
              <a:rPr lang="tr-TR" dirty="0" smtClean="0"/>
              <a:t>, </a:t>
            </a:r>
            <a:r>
              <a:rPr lang="tr-TR" dirty="0" err="1" smtClean="0"/>
              <a:t>Valcinir</a:t>
            </a:r>
            <a:r>
              <a:rPr lang="tr-TR" dirty="0" smtClean="0"/>
              <a:t> A. S. </a:t>
            </a:r>
            <a:r>
              <a:rPr lang="tr-TR" dirty="0" err="1" smtClean="0"/>
              <a:t>Vulcani</a:t>
            </a:r>
            <a:r>
              <a:rPr lang="tr-TR" dirty="0" smtClean="0"/>
              <a:t>, </a:t>
            </a:r>
            <a:r>
              <a:rPr lang="tr-TR" dirty="0" err="1" smtClean="0"/>
              <a:t>Juliana</a:t>
            </a:r>
            <a:r>
              <a:rPr lang="tr-TR" dirty="0" smtClean="0"/>
              <a:t> F.</a:t>
            </a:r>
            <a:r>
              <a:rPr lang="tr-TR" dirty="0" err="1" smtClean="0"/>
              <a:t>Cargnelutti</a:t>
            </a:r>
            <a:r>
              <a:rPr lang="tr-TR" dirty="0" smtClean="0"/>
              <a:t>, </a:t>
            </a:r>
            <a:r>
              <a:rPr lang="tr-TR" dirty="0" err="1" smtClean="0"/>
              <a:t>Eduardo</a:t>
            </a:r>
            <a:r>
              <a:rPr lang="tr-TR" dirty="0" smtClean="0"/>
              <a:t> F. </a:t>
            </a:r>
            <a:r>
              <a:rPr lang="tr-TR" dirty="0" err="1" smtClean="0"/>
              <a:t>Flores</a:t>
            </a:r>
            <a:r>
              <a:rPr lang="tr-TR" dirty="0" smtClean="0"/>
              <a:t>, (2012). </a:t>
            </a:r>
            <a:r>
              <a:rPr lang="tr-TR" dirty="0" err="1" smtClean="0"/>
              <a:t>Bovine</a:t>
            </a:r>
            <a:r>
              <a:rPr lang="tr-TR" dirty="0" smtClean="0"/>
              <a:t> </a:t>
            </a:r>
            <a:r>
              <a:rPr lang="tr-TR" dirty="0" err="1" smtClean="0"/>
              <a:t>papular</a:t>
            </a:r>
            <a:r>
              <a:rPr lang="tr-TR" dirty="0" smtClean="0"/>
              <a:t> </a:t>
            </a:r>
            <a:r>
              <a:rPr lang="tr-TR" dirty="0" err="1" smtClean="0"/>
              <a:t>stomatitis</a:t>
            </a:r>
            <a:r>
              <a:rPr lang="tr-TR" dirty="0" smtClean="0"/>
              <a:t> </a:t>
            </a:r>
            <a:r>
              <a:rPr lang="tr-TR" dirty="0" err="1" smtClean="0"/>
              <a:t>affecting</a:t>
            </a:r>
            <a:r>
              <a:rPr lang="tr-TR" dirty="0" smtClean="0"/>
              <a:t> </a:t>
            </a:r>
            <a:r>
              <a:rPr lang="tr-TR" dirty="0" err="1" smtClean="0"/>
              <a:t>dairy</a:t>
            </a:r>
            <a:r>
              <a:rPr lang="tr-TR" dirty="0" smtClean="0"/>
              <a:t> </a:t>
            </a:r>
            <a:r>
              <a:rPr lang="tr-TR" dirty="0" err="1" smtClean="0"/>
              <a:t>cows</a:t>
            </a:r>
            <a:r>
              <a:rPr lang="tr-TR" dirty="0" smtClean="0"/>
              <a:t> </a:t>
            </a:r>
            <a:r>
              <a:rPr lang="tr-TR" dirty="0" err="1" smtClean="0"/>
              <a:t>and</a:t>
            </a:r>
            <a:r>
              <a:rPr lang="tr-TR" dirty="0" smtClean="0"/>
              <a:t> </a:t>
            </a:r>
            <a:r>
              <a:rPr lang="tr-TR" dirty="0" err="1" smtClean="0"/>
              <a:t>milkers</a:t>
            </a:r>
            <a:r>
              <a:rPr lang="tr-TR" dirty="0" smtClean="0"/>
              <a:t> in </a:t>
            </a:r>
            <a:r>
              <a:rPr lang="tr-TR" dirty="0" err="1" smtClean="0"/>
              <a:t>midwestern</a:t>
            </a:r>
            <a:r>
              <a:rPr lang="tr-TR" dirty="0" smtClean="0"/>
              <a:t> </a:t>
            </a:r>
            <a:r>
              <a:rPr lang="tr-TR" dirty="0" err="1" smtClean="0"/>
              <a:t>Brazil</a:t>
            </a:r>
            <a:r>
              <a:rPr lang="tr-TR" dirty="0" smtClean="0"/>
              <a:t>,</a:t>
            </a:r>
            <a:r>
              <a:rPr lang="en-US" i="1" dirty="0" smtClean="0"/>
              <a:t> Journal of Veterinary Diagnostic Investigation</a:t>
            </a:r>
            <a:r>
              <a:rPr lang="en-US" dirty="0" smtClean="0"/>
              <a:t> </a:t>
            </a:r>
            <a:r>
              <a:rPr lang="en-US" dirty="0" err="1" smtClean="0"/>
              <a:t>Vol</a:t>
            </a:r>
            <a:r>
              <a:rPr lang="en-US" dirty="0" smtClean="0"/>
              <a:t> 24, Issue 2, pp. 442 - 445</a:t>
            </a:r>
            <a:r>
              <a:rPr lang="tr-TR" dirty="0" smtClean="0"/>
              <a:t/>
            </a:r>
            <a:br>
              <a:rPr lang="tr-TR" dirty="0" smtClean="0"/>
            </a:br>
            <a:endParaRPr lang="tr-TR" dirty="0" smtClean="0"/>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2435068"/>
            <a:ext cx="10515600" cy="1325563"/>
          </a:xfrm>
        </p:spPr>
        <p:txBody>
          <a:bodyPr>
            <a:normAutofit/>
          </a:bodyPr>
          <a:lstStyle/>
          <a:p>
            <a:pPr algn="ctr"/>
            <a:r>
              <a:rPr lang="tr-TR" sz="5400" b="1" dirty="0" smtClean="0">
                <a:solidFill>
                  <a:srgbClr val="0070C0"/>
                </a:solidFill>
              </a:rPr>
              <a:t>PSEUDOCOWPOX</a:t>
            </a:r>
            <a:endParaRPr lang="tr-TR" sz="5400" b="1" dirty="0">
              <a:solidFill>
                <a:srgbClr val="0070C0"/>
              </a:solidFill>
            </a:endParaRPr>
          </a:p>
        </p:txBody>
      </p:sp>
      <p:sp>
        <p:nvSpPr>
          <p:cNvPr id="3" name="2 İçerik Yer Tutucusu"/>
          <p:cNvSpPr>
            <a:spLocks noGrp="1"/>
          </p:cNvSpPr>
          <p:nvPr>
            <p:ph idx="1"/>
          </p:nvPr>
        </p:nvSpPr>
        <p:spPr>
          <a:xfrm>
            <a:off x="838200" y="3772206"/>
            <a:ext cx="10515600" cy="2844510"/>
          </a:xfrm>
        </p:spPr>
        <p:txBody>
          <a:bodyPr/>
          <a:lstStyle/>
          <a:p>
            <a:pPr algn="ctr"/>
            <a:r>
              <a:rPr lang="tr-TR" dirty="0" err="1" smtClean="0">
                <a:solidFill>
                  <a:srgbClr val="0070C0"/>
                </a:solidFill>
              </a:rPr>
              <a:t>Milker’s</a:t>
            </a:r>
            <a:r>
              <a:rPr lang="tr-TR" dirty="0" smtClean="0">
                <a:solidFill>
                  <a:srgbClr val="0070C0"/>
                </a:solidFill>
              </a:rPr>
              <a:t> </a:t>
            </a:r>
            <a:r>
              <a:rPr lang="tr-TR" dirty="0" err="1" smtClean="0">
                <a:solidFill>
                  <a:srgbClr val="0070C0"/>
                </a:solidFill>
              </a:rPr>
              <a:t>nodes</a:t>
            </a:r>
            <a:r>
              <a:rPr lang="tr-TR" dirty="0" smtClean="0">
                <a:solidFill>
                  <a:srgbClr val="0070C0"/>
                </a:solidFill>
              </a:rPr>
              <a:t>, </a:t>
            </a:r>
            <a:r>
              <a:rPr lang="tr-TR" dirty="0" err="1" smtClean="0">
                <a:solidFill>
                  <a:srgbClr val="0070C0"/>
                </a:solidFill>
              </a:rPr>
              <a:t>Paravaccinia</a:t>
            </a:r>
            <a:endParaRPr lang="tr-TR" dirty="0" smtClean="0">
              <a:solidFill>
                <a:srgbClr val="0070C0"/>
              </a:solidFill>
            </a:endParaRPr>
          </a:p>
          <a:p>
            <a:pPr algn="ctr"/>
            <a:endParaRPr lang="tr-TR" dirty="0">
              <a:solidFill>
                <a:srgbClr val="0070C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en-US" dirty="0" err="1" smtClean="0"/>
              <a:t>Pseudocowpox</a:t>
            </a:r>
            <a:r>
              <a:rPr lang="en-US" dirty="0" smtClean="0"/>
              <a:t>, a common, mild infection of the udder and teats of cows, is caused by a </a:t>
            </a:r>
            <a:r>
              <a:rPr lang="en-US" dirty="0" err="1" smtClean="0"/>
              <a:t>parapoxvirus</a:t>
            </a:r>
            <a:r>
              <a:rPr lang="en-US" dirty="0" smtClean="0"/>
              <a:t> and is widespread worldwide. </a:t>
            </a:r>
            <a:endParaRPr lang="tr-TR" dirty="0" smtClean="0"/>
          </a:p>
          <a:p>
            <a:r>
              <a:rPr lang="en-US" dirty="0" smtClean="0">
                <a:solidFill>
                  <a:srgbClr val="FF2F92"/>
                </a:solidFill>
              </a:rPr>
              <a:t>This virus can also infect humans and the condition is commonly referred to as </a:t>
            </a:r>
            <a:r>
              <a:rPr lang="en-US" dirty="0" err="1" smtClean="0">
                <a:solidFill>
                  <a:srgbClr val="FF2F92"/>
                </a:solidFill>
              </a:rPr>
              <a:t>milker’s</a:t>
            </a:r>
            <a:r>
              <a:rPr lang="en-US" dirty="0" smtClean="0">
                <a:solidFill>
                  <a:srgbClr val="FF2F92"/>
                </a:solidFill>
              </a:rPr>
              <a:t> nodule</a:t>
            </a:r>
            <a:endParaRPr lang="tr-TR" dirty="0" smtClean="0">
              <a:solidFill>
                <a:srgbClr val="FF2F92"/>
              </a:solidFill>
            </a:endParaRPr>
          </a:p>
        </p:txBody>
      </p:sp>
      <p:sp>
        <p:nvSpPr>
          <p:cNvPr id="4" name="3 Oval"/>
          <p:cNvSpPr/>
          <p:nvPr/>
        </p:nvSpPr>
        <p:spPr>
          <a:xfrm>
            <a:off x="3928056" y="3940935"/>
            <a:ext cx="3013657" cy="151970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rgbClr val="942093"/>
                </a:solidFill>
              </a:rPr>
              <a:t>ZOONOSİS</a:t>
            </a:r>
            <a:endParaRPr lang="tr-TR" sz="3200" b="1" dirty="0">
              <a:solidFill>
                <a:srgbClr val="942093"/>
              </a:solidFill>
            </a:endParaRPr>
          </a:p>
        </p:txBody>
      </p:sp>
    </p:spTree>
    <p:extLst>
      <p:ext uri="{BB962C8B-B14F-4D97-AF65-F5344CB8AC3E}">
        <p14:creationId xmlns:p14="http://schemas.microsoft.com/office/powerpoint/2010/main" val="1105074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solidFill>
                  <a:srgbClr val="0070C0"/>
                </a:solidFill>
              </a:rPr>
              <a:t>Etiology</a:t>
            </a:r>
            <a:endParaRPr lang="tr-TR" dirty="0">
              <a:solidFill>
                <a:srgbClr val="0070C0"/>
              </a:solidFill>
            </a:endParaRPr>
          </a:p>
        </p:txBody>
      </p:sp>
      <p:sp>
        <p:nvSpPr>
          <p:cNvPr id="3" name="İçerik Yer Tutucusu 2"/>
          <p:cNvSpPr>
            <a:spLocks noGrp="1"/>
          </p:cNvSpPr>
          <p:nvPr>
            <p:ph idx="1"/>
          </p:nvPr>
        </p:nvSpPr>
        <p:spPr/>
        <p:txBody>
          <a:bodyPr/>
          <a:lstStyle/>
          <a:p>
            <a:r>
              <a:rPr lang="en-US" dirty="0" smtClean="0"/>
              <a:t>The virus of </a:t>
            </a:r>
            <a:r>
              <a:rPr lang="en-US" dirty="0" err="1" smtClean="0"/>
              <a:t>pseudocowpox</a:t>
            </a:r>
            <a:r>
              <a:rPr lang="en-US" dirty="0" smtClean="0"/>
              <a:t> is related to those of contagious </a:t>
            </a:r>
            <a:r>
              <a:rPr lang="en-US" dirty="0" err="1" smtClean="0"/>
              <a:t>ecthyma</a:t>
            </a:r>
            <a:r>
              <a:rPr lang="en-US" dirty="0" smtClean="0"/>
              <a:t> and bovine </a:t>
            </a:r>
            <a:r>
              <a:rPr lang="en-US" dirty="0" err="1" smtClean="0"/>
              <a:t>papillar</a:t>
            </a:r>
            <a:r>
              <a:rPr lang="en-US" dirty="0" smtClean="0"/>
              <a:t> </a:t>
            </a:r>
            <a:r>
              <a:rPr lang="tr-TR" dirty="0" err="1" smtClean="0"/>
              <a:t>stomatitis</a:t>
            </a:r>
            <a:r>
              <a:rPr lang="tr-TR" dirty="0" smtClean="0"/>
              <a:t>.</a:t>
            </a:r>
          </a:p>
          <a:p>
            <a:r>
              <a:rPr lang="en-US" dirty="0" smtClean="0"/>
              <a:t>These </a:t>
            </a:r>
            <a:r>
              <a:rPr lang="en-US" dirty="0" err="1" smtClean="0"/>
              <a:t>parapoxviruses</a:t>
            </a:r>
            <a:r>
              <a:rPr lang="en-US" dirty="0" smtClean="0"/>
              <a:t> differ morphologically from </a:t>
            </a:r>
            <a:r>
              <a:rPr lang="en-US" dirty="0" err="1" smtClean="0"/>
              <a:t>vaccinia</a:t>
            </a:r>
            <a:r>
              <a:rPr lang="en-US" dirty="0" smtClean="0"/>
              <a:t> virus and other poxviruses. </a:t>
            </a:r>
            <a:endParaRPr lang="tr-TR" dirty="0" smtClean="0"/>
          </a:p>
          <a:p>
            <a:r>
              <a:rPr lang="en-US" dirty="0" smtClean="0"/>
              <a:t>They have a limited host range and cannot be propagated in fertile eggs, and they will grow in some cell cultures, although relatively poorly.</a:t>
            </a:r>
            <a:endParaRPr lang="tr-TR" dirty="0"/>
          </a:p>
        </p:txBody>
      </p:sp>
    </p:spTree>
    <p:extLst>
      <p:ext uri="{BB962C8B-B14F-4D97-AF65-F5344CB8AC3E}">
        <p14:creationId xmlns:p14="http://schemas.microsoft.com/office/powerpoint/2010/main" val="1544374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82580"/>
            <a:ext cx="10515600" cy="5494383"/>
          </a:xfrm>
        </p:spPr>
        <p:txBody>
          <a:bodyPr/>
          <a:lstStyle/>
          <a:p>
            <a:pPr>
              <a:buNone/>
            </a:pPr>
            <a:r>
              <a:rPr lang="en-US" dirty="0" smtClean="0">
                <a:solidFill>
                  <a:srgbClr val="0070C0"/>
                </a:solidFill>
              </a:rPr>
              <a:t>What animals can get </a:t>
            </a:r>
            <a:r>
              <a:rPr lang="en-US" dirty="0" err="1" smtClean="0">
                <a:solidFill>
                  <a:srgbClr val="0070C0"/>
                </a:solidFill>
              </a:rPr>
              <a:t>pseudocowpox</a:t>
            </a:r>
            <a:r>
              <a:rPr lang="en-US" dirty="0" smtClean="0">
                <a:solidFill>
                  <a:srgbClr val="0070C0"/>
                </a:solidFill>
              </a:rPr>
              <a:t>? </a:t>
            </a:r>
            <a:endParaRPr lang="tr-TR" dirty="0" smtClean="0">
              <a:solidFill>
                <a:srgbClr val="0070C0"/>
              </a:solidFill>
            </a:endParaRPr>
          </a:p>
          <a:p>
            <a:r>
              <a:rPr lang="en-US" dirty="0" smtClean="0"/>
              <a:t>Cattle are the main species that are </a:t>
            </a:r>
            <a:r>
              <a:rPr lang="en-US" dirty="0" err="1" smtClean="0"/>
              <a:t>aff</a:t>
            </a:r>
            <a:r>
              <a:rPr lang="en-US" dirty="0" smtClean="0"/>
              <a:t> </a:t>
            </a:r>
            <a:r>
              <a:rPr lang="en-US" dirty="0" err="1" smtClean="0"/>
              <a:t>ected</a:t>
            </a:r>
            <a:r>
              <a:rPr lang="en-US" dirty="0" smtClean="0"/>
              <a:t> by the </a:t>
            </a:r>
            <a:r>
              <a:rPr lang="en-US" dirty="0" err="1" smtClean="0"/>
              <a:t>pseudocowpox</a:t>
            </a:r>
            <a:r>
              <a:rPr lang="en-US" dirty="0" smtClean="0"/>
              <a:t> virus. A similar condition exists in sheep called “</a:t>
            </a:r>
            <a:r>
              <a:rPr lang="en-US" dirty="0" err="1" smtClean="0"/>
              <a:t>orf</a:t>
            </a:r>
            <a:r>
              <a:rPr lang="en-US" dirty="0" smtClean="0"/>
              <a:t>”; however, it is caused by a diff </a:t>
            </a:r>
            <a:r>
              <a:rPr lang="en-US" dirty="0" err="1" smtClean="0"/>
              <a:t>erent</a:t>
            </a:r>
            <a:r>
              <a:rPr lang="en-US" dirty="0" smtClean="0"/>
              <a:t> virus that does not infect cattle</a:t>
            </a:r>
            <a:endParaRPr lang="tr-TR" dirty="0" smtClean="0"/>
          </a:p>
          <a:p>
            <a:pPr>
              <a:buNone/>
            </a:pPr>
            <a:endParaRPr lang="tr-TR" dirty="0" smtClean="0">
              <a:solidFill>
                <a:srgbClr val="0070C0"/>
              </a:solidFill>
            </a:endParaRPr>
          </a:p>
          <a:p>
            <a:pPr>
              <a:buNone/>
            </a:pPr>
            <a:endParaRPr lang="tr-TR" dirty="0" smtClean="0">
              <a:solidFill>
                <a:srgbClr val="0070C0"/>
              </a:solidFill>
            </a:endParaRPr>
          </a:p>
          <a:p>
            <a:pPr>
              <a:buNone/>
            </a:pPr>
            <a:r>
              <a:rPr lang="tr-TR" dirty="0" err="1" smtClean="0">
                <a:solidFill>
                  <a:srgbClr val="0070C0"/>
                </a:solidFill>
              </a:rPr>
              <a:t>Transmission</a:t>
            </a:r>
            <a:endParaRPr lang="tr-TR" dirty="0" smtClean="0">
              <a:solidFill>
                <a:srgbClr val="0070C0"/>
              </a:solidFill>
            </a:endParaRPr>
          </a:p>
          <a:p>
            <a:r>
              <a:rPr lang="en-US" dirty="0" smtClean="0"/>
              <a:t>Infection with the </a:t>
            </a:r>
            <a:r>
              <a:rPr lang="en-US" dirty="0" err="1" smtClean="0"/>
              <a:t>pseudocowpox</a:t>
            </a:r>
            <a:r>
              <a:rPr lang="en-US" dirty="0" smtClean="0"/>
              <a:t> virus requires exposure to an infected cow and it is most often spread between cows by humans during milking and on milking equipment. (</a:t>
            </a:r>
            <a:r>
              <a:rPr lang="en-US" dirty="0" err="1" smtClean="0"/>
              <a:t>fomites</a:t>
            </a:r>
            <a:r>
              <a:rPr lang="en-US" dirty="0" smtClean="0"/>
              <a:t>) </a:t>
            </a:r>
            <a:endParaRPr lang="tr-TR" dirty="0"/>
          </a:p>
        </p:txBody>
      </p:sp>
    </p:spTree>
    <p:extLst>
      <p:ext uri="{BB962C8B-B14F-4D97-AF65-F5344CB8AC3E}">
        <p14:creationId xmlns:p14="http://schemas.microsoft.com/office/powerpoint/2010/main" val="1808275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0070C0"/>
                </a:solidFill>
              </a:rPr>
              <a:t>Etiology</a:t>
            </a:r>
            <a:endParaRPr lang="tr-TR" dirty="0">
              <a:solidFill>
                <a:srgbClr val="0070C0"/>
              </a:solidFill>
            </a:endParaRPr>
          </a:p>
        </p:txBody>
      </p:sp>
      <p:sp>
        <p:nvSpPr>
          <p:cNvPr id="3" name="2 İçerik Yer Tutucusu"/>
          <p:cNvSpPr>
            <a:spLocks noGrp="1"/>
          </p:cNvSpPr>
          <p:nvPr>
            <p:ph idx="1"/>
          </p:nvPr>
        </p:nvSpPr>
        <p:spPr>
          <a:xfrm>
            <a:off x="838200" y="1825625"/>
            <a:ext cx="7571704" cy="4351338"/>
          </a:xfrm>
        </p:spPr>
        <p:txBody>
          <a:bodyPr/>
          <a:lstStyle/>
          <a:p>
            <a:r>
              <a:rPr lang="en-US" dirty="0" smtClean="0"/>
              <a:t>f the genus </a:t>
            </a:r>
            <a:r>
              <a:rPr lang="en-US" dirty="0" err="1" smtClean="0"/>
              <a:t>Capripoxvirus</a:t>
            </a:r>
            <a:r>
              <a:rPr lang="en-US" dirty="0" smtClean="0"/>
              <a:t> and the family </a:t>
            </a:r>
            <a:r>
              <a:rPr lang="en-US" dirty="0" err="1" smtClean="0"/>
              <a:t>Poxviridae</a:t>
            </a:r>
            <a:r>
              <a:rPr lang="en-US" dirty="0" smtClean="0"/>
              <a:t>. </a:t>
            </a:r>
            <a:endParaRPr lang="tr-TR" dirty="0" smtClean="0"/>
          </a:p>
          <a:p>
            <a:r>
              <a:rPr lang="en-US" dirty="0" smtClean="0">
                <a:solidFill>
                  <a:srgbClr val="0070C0"/>
                </a:solidFill>
              </a:rPr>
              <a:t>It is closely related </a:t>
            </a:r>
            <a:r>
              <a:rPr lang="en-US" dirty="0" err="1" smtClean="0">
                <a:solidFill>
                  <a:srgbClr val="0070C0"/>
                </a:solidFill>
              </a:rPr>
              <a:t>antigenically</a:t>
            </a:r>
            <a:r>
              <a:rPr lang="en-US" dirty="0" smtClean="0">
                <a:solidFill>
                  <a:srgbClr val="0070C0"/>
                </a:solidFill>
              </a:rPr>
              <a:t> to </a:t>
            </a:r>
            <a:r>
              <a:rPr lang="en-US" dirty="0" err="1" smtClean="0">
                <a:solidFill>
                  <a:srgbClr val="0070C0"/>
                </a:solidFill>
              </a:rPr>
              <a:t>sheeppox</a:t>
            </a:r>
            <a:r>
              <a:rPr lang="en-US" dirty="0" smtClean="0">
                <a:solidFill>
                  <a:srgbClr val="0070C0"/>
                </a:solidFill>
              </a:rPr>
              <a:t> virus and </a:t>
            </a:r>
            <a:r>
              <a:rPr lang="en-US" dirty="0" err="1" smtClean="0">
                <a:solidFill>
                  <a:srgbClr val="0070C0"/>
                </a:solidFill>
              </a:rPr>
              <a:t>goatpox</a:t>
            </a:r>
            <a:r>
              <a:rPr lang="en-US" dirty="0" smtClean="0">
                <a:solidFill>
                  <a:srgbClr val="0070C0"/>
                </a:solidFill>
              </a:rPr>
              <a:t> virus. </a:t>
            </a:r>
            <a:endParaRPr lang="tr-TR" dirty="0" smtClean="0">
              <a:solidFill>
                <a:srgbClr val="0070C0"/>
              </a:solidFill>
            </a:endParaRPr>
          </a:p>
          <a:p>
            <a:r>
              <a:rPr lang="en-US" dirty="0" smtClean="0"/>
              <a:t>Although these three viruses are considered to be distinct viral species, they cannot be distinguished by routine serological tests. </a:t>
            </a:r>
            <a:endParaRPr lang="tr-TR" dirty="0"/>
          </a:p>
        </p:txBody>
      </p:sp>
      <p:pic>
        <p:nvPicPr>
          <p:cNvPr id="78850" name="Picture 2" descr="lumpy skin disease virus ile ilgili görsel sonucu"/>
          <p:cNvPicPr>
            <a:picLocks noChangeAspect="1" noChangeArrowheads="1"/>
          </p:cNvPicPr>
          <p:nvPr/>
        </p:nvPicPr>
        <p:blipFill>
          <a:blip r:embed="rId2"/>
          <a:srcRect/>
          <a:stretch>
            <a:fillRect/>
          </a:stretch>
        </p:blipFill>
        <p:spPr bwMode="auto">
          <a:xfrm>
            <a:off x="7998317" y="1320822"/>
            <a:ext cx="4000500" cy="5124451"/>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0070C0"/>
                </a:solidFill>
              </a:rPr>
              <a:t>Clinical</a:t>
            </a:r>
            <a:r>
              <a:rPr lang="tr-TR" dirty="0" smtClean="0">
                <a:solidFill>
                  <a:srgbClr val="0070C0"/>
                </a:solidFill>
              </a:rPr>
              <a:t> </a:t>
            </a:r>
            <a:r>
              <a:rPr lang="tr-TR" dirty="0" err="1" smtClean="0">
                <a:solidFill>
                  <a:srgbClr val="0070C0"/>
                </a:solidFill>
              </a:rPr>
              <a:t>Signs</a:t>
            </a:r>
            <a:endParaRPr lang="tr-TR" dirty="0">
              <a:solidFill>
                <a:srgbClr val="0070C0"/>
              </a:solidFill>
            </a:endParaRPr>
          </a:p>
        </p:txBody>
      </p:sp>
      <p:sp>
        <p:nvSpPr>
          <p:cNvPr id="3" name="2 İçerik Yer Tutucusu"/>
          <p:cNvSpPr>
            <a:spLocks noGrp="1"/>
          </p:cNvSpPr>
          <p:nvPr>
            <p:ph idx="1"/>
          </p:nvPr>
        </p:nvSpPr>
        <p:spPr/>
        <p:txBody>
          <a:bodyPr>
            <a:normAutofit fontScale="92500" lnSpcReduction="20000"/>
          </a:bodyPr>
          <a:lstStyle/>
          <a:p>
            <a:r>
              <a:rPr lang="en-US" dirty="0" smtClean="0"/>
              <a:t>The initial signs of </a:t>
            </a:r>
            <a:r>
              <a:rPr lang="en-US" dirty="0" err="1" smtClean="0"/>
              <a:t>pseudocowpox</a:t>
            </a:r>
            <a:r>
              <a:rPr lang="en-US" dirty="0" smtClean="0"/>
              <a:t> are small, reddish, raised sores on the teats and udders of cows. </a:t>
            </a:r>
            <a:endParaRPr lang="tr-TR" dirty="0" smtClean="0"/>
          </a:p>
          <a:p>
            <a:r>
              <a:rPr lang="en-US" dirty="0" smtClean="0"/>
              <a:t>This is followed by the formation of vesicles, scabs, and nodules on the udder and teats. </a:t>
            </a:r>
            <a:endParaRPr lang="tr-TR" dirty="0" smtClean="0"/>
          </a:p>
          <a:p>
            <a:r>
              <a:rPr lang="en-US" dirty="0" smtClean="0">
                <a:solidFill>
                  <a:srgbClr val="FF2F92"/>
                </a:solidFill>
              </a:rPr>
              <a:t>The extension of sores often forms a “ring” or “horseshoe” of scabs that are characteristic for </a:t>
            </a:r>
            <a:r>
              <a:rPr lang="en-US" dirty="0" err="1" smtClean="0">
                <a:solidFill>
                  <a:srgbClr val="FF2F92"/>
                </a:solidFill>
              </a:rPr>
              <a:t>pseudocowpox</a:t>
            </a:r>
            <a:r>
              <a:rPr lang="en-US" dirty="0" smtClean="0">
                <a:solidFill>
                  <a:srgbClr val="FF2F92"/>
                </a:solidFill>
              </a:rPr>
              <a:t> and this occurs over the course of several weeks. </a:t>
            </a:r>
            <a:endParaRPr lang="tr-TR" dirty="0" smtClean="0">
              <a:solidFill>
                <a:srgbClr val="FF2F92"/>
              </a:solidFill>
            </a:endParaRPr>
          </a:p>
          <a:p>
            <a:r>
              <a:rPr lang="en-US" dirty="0" smtClean="0"/>
              <a:t>Most </a:t>
            </a:r>
            <a:r>
              <a:rPr lang="en-US" dirty="0" err="1" smtClean="0"/>
              <a:t>pseudocowpox</a:t>
            </a:r>
            <a:r>
              <a:rPr lang="en-US" dirty="0" smtClean="0"/>
              <a:t> is found on the teat. However up to 10 per cent of affected cows may have lesions on the udder skin.</a:t>
            </a:r>
            <a:endParaRPr lang="tr-TR" dirty="0" smtClean="0">
              <a:solidFill>
                <a:srgbClr val="FF2F92"/>
              </a:solidFill>
            </a:endParaRPr>
          </a:p>
          <a:p>
            <a:r>
              <a:rPr lang="en-US" dirty="0" smtClean="0"/>
              <a:t>Although the disease spreads slowly through milking herds, it is common for the entire herd to eventually be affected. </a:t>
            </a:r>
            <a:endParaRPr lang="tr-TR" dirty="0" smtClean="0"/>
          </a:p>
          <a:p>
            <a:r>
              <a:rPr lang="en-US" dirty="0" smtClean="0">
                <a:solidFill>
                  <a:srgbClr val="FF0000"/>
                </a:solidFill>
              </a:rPr>
              <a:t>The length of immunity after infection is usually short and </a:t>
            </a:r>
            <a:r>
              <a:rPr lang="en-US" dirty="0" err="1" smtClean="0">
                <a:solidFill>
                  <a:srgbClr val="FF0000"/>
                </a:solidFill>
              </a:rPr>
              <a:t>reinfection</a:t>
            </a:r>
            <a:r>
              <a:rPr lang="en-US" dirty="0" smtClean="0">
                <a:solidFill>
                  <a:srgbClr val="FF0000"/>
                </a:solidFill>
              </a:rPr>
              <a:t> is common.</a:t>
            </a:r>
            <a:endParaRPr lang="tr-TR" dirty="0" smtClean="0">
              <a:solidFill>
                <a:srgbClr val="FF0000"/>
              </a:solidFill>
            </a:endParaRPr>
          </a:p>
          <a:p>
            <a:endParaRPr lang="tr-TR"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severe teat lesions; ***horseshoe scabs; *no vesicles; **not whole teat (vs herpes)"/>
          <p:cNvPicPr>
            <a:picLocks noChangeAspect="1" noChangeArrowheads="1"/>
          </p:cNvPicPr>
          <p:nvPr/>
        </p:nvPicPr>
        <p:blipFill>
          <a:blip r:embed="rId2"/>
          <a:srcRect/>
          <a:stretch>
            <a:fillRect/>
          </a:stretch>
        </p:blipFill>
        <p:spPr bwMode="auto">
          <a:xfrm>
            <a:off x="541941" y="282574"/>
            <a:ext cx="2476500" cy="3086101"/>
          </a:xfrm>
          <a:prstGeom prst="rect">
            <a:avLst/>
          </a:prstGeom>
          <a:noFill/>
        </p:spPr>
      </p:pic>
      <p:pic>
        <p:nvPicPr>
          <p:cNvPr id="71684" name="Picture 4" descr="2"/>
          <p:cNvPicPr>
            <a:picLocks noChangeAspect="1" noChangeArrowheads="1"/>
          </p:cNvPicPr>
          <p:nvPr/>
        </p:nvPicPr>
        <p:blipFill>
          <a:blip r:embed="rId3"/>
          <a:srcRect/>
          <a:stretch>
            <a:fillRect/>
          </a:stretch>
        </p:blipFill>
        <p:spPr bwMode="auto">
          <a:xfrm>
            <a:off x="4340553" y="282573"/>
            <a:ext cx="2841387" cy="3086101"/>
          </a:xfrm>
          <a:prstGeom prst="rect">
            <a:avLst/>
          </a:prstGeom>
          <a:noFill/>
        </p:spPr>
      </p:pic>
      <p:sp>
        <p:nvSpPr>
          <p:cNvPr id="6" name="5 Dikdörtgen"/>
          <p:cNvSpPr/>
          <p:nvPr/>
        </p:nvSpPr>
        <p:spPr>
          <a:xfrm>
            <a:off x="6533881" y="6595159"/>
            <a:ext cx="5658119" cy="262841"/>
          </a:xfrm>
          <a:prstGeom prst="rect">
            <a:avLst/>
          </a:prstGeom>
        </p:spPr>
        <p:txBody>
          <a:bodyPr wrap="square">
            <a:spAutoFit/>
          </a:bodyPr>
          <a:lstStyle/>
          <a:p>
            <a:r>
              <a:rPr lang="tr-TR" sz="1050" dirty="0" smtClean="0"/>
              <a:t>http://veepro.nl/animal-health/pseudocowpox-parapoxvirus-in-cattle-milkers-nodes-paravaccinia/</a:t>
            </a:r>
            <a:endParaRPr lang="tr-TR" sz="1050" dirty="0"/>
          </a:p>
        </p:txBody>
      </p:sp>
      <p:pic>
        <p:nvPicPr>
          <p:cNvPr id="71686" name="Picture 6" descr="Healing phase (the scabs slowly resolve(&#10; "/>
          <p:cNvPicPr>
            <a:picLocks noChangeAspect="1" noChangeArrowheads="1"/>
          </p:cNvPicPr>
          <p:nvPr/>
        </p:nvPicPr>
        <p:blipFill>
          <a:blip r:embed="rId4"/>
          <a:srcRect l="21600" t="5571" r="26053"/>
          <a:stretch>
            <a:fillRect/>
          </a:stretch>
        </p:blipFill>
        <p:spPr bwMode="auto">
          <a:xfrm>
            <a:off x="8693239" y="282573"/>
            <a:ext cx="2867204" cy="3883218"/>
          </a:xfrm>
          <a:prstGeom prst="rect">
            <a:avLst/>
          </a:prstGeom>
          <a:noFill/>
        </p:spPr>
      </p:pic>
      <p:sp>
        <p:nvSpPr>
          <p:cNvPr id="8" name="7 Dikdörtgen"/>
          <p:cNvSpPr/>
          <p:nvPr/>
        </p:nvSpPr>
        <p:spPr>
          <a:xfrm>
            <a:off x="8375561" y="6463739"/>
            <a:ext cx="3816439" cy="262840"/>
          </a:xfrm>
          <a:prstGeom prst="rect">
            <a:avLst/>
          </a:prstGeom>
        </p:spPr>
        <p:txBody>
          <a:bodyPr wrap="square">
            <a:spAutoFit/>
          </a:bodyPr>
          <a:lstStyle/>
          <a:p>
            <a:r>
              <a:rPr lang="tr-TR" sz="1050" dirty="0" smtClean="0"/>
              <a:t>https://www.slideshare.net/AlexVet1/pseudo-cow-pox-55195080</a:t>
            </a:r>
            <a:endParaRPr lang="tr-TR" sz="1050" dirty="0"/>
          </a:p>
        </p:txBody>
      </p:sp>
      <p:pic>
        <p:nvPicPr>
          <p:cNvPr id="71690" name="Picture 10" descr="pseudocowpox ile ilgili görsel sonucu"/>
          <p:cNvPicPr>
            <a:picLocks noChangeAspect="1" noChangeArrowheads="1"/>
          </p:cNvPicPr>
          <p:nvPr/>
        </p:nvPicPr>
        <p:blipFill>
          <a:blip r:embed="rId5"/>
          <a:srcRect/>
          <a:stretch>
            <a:fillRect/>
          </a:stretch>
        </p:blipFill>
        <p:spPr bwMode="auto">
          <a:xfrm>
            <a:off x="901521" y="3605822"/>
            <a:ext cx="6058881" cy="2726498"/>
          </a:xfrm>
          <a:prstGeom prst="rect">
            <a:avLst/>
          </a:prstGeom>
          <a:noFill/>
        </p:spPr>
      </p:pic>
      <p:sp>
        <p:nvSpPr>
          <p:cNvPr id="11" name="10 Dikdörtgen"/>
          <p:cNvSpPr/>
          <p:nvPr/>
        </p:nvSpPr>
        <p:spPr>
          <a:xfrm>
            <a:off x="8058060" y="6348938"/>
            <a:ext cx="4133940" cy="246221"/>
          </a:xfrm>
          <a:prstGeom prst="rect">
            <a:avLst/>
          </a:prstGeom>
        </p:spPr>
        <p:txBody>
          <a:bodyPr wrap="square">
            <a:spAutoFit/>
          </a:bodyPr>
          <a:lstStyle/>
          <a:p>
            <a:r>
              <a:rPr lang="tr-TR" sz="1000" dirty="0" smtClean="0"/>
              <a:t>http://dairyknowledge.in/content/pseudo-cowpox-milkers-nodule</a:t>
            </a:r>
            <a:endParaRPr lang="tr-TR" sz="1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6625" y="862395"/>
            <a:ext cx="10515600" cy="5661808"/>
          </a:xfrm>
        </p:spPr>
        <p:txBody>
          <a:bodyPr/>
          <a:lstStyle/>
          <a:p>
            <a:r>
              <a:rPr lang="en-US" dirty="0" err="1" smtClean="0"/>
              <a:t>Pseudocowpox</a:t>
            </a:r>
            <a:r>
              <a:rPr lang="en-US" dirty="0" smtClean="0"/>
              <a:t> or </a:t>
            </a:r>
            <a:r>
              <a:rPr lang="en-US" dirty="0" err="1" smtClean="0"/>
              <a:t>milker’s</a:t>
            </a:r>
            <a:r>
              <a:rPr lang="en-US" dirty="0" smtClean="0"/>
              <a:t> nodule mainly </a:t>
            </a:r>
            <a:r>
              <a:rPr lang="en-US" dirty="0" err="1" smtClean="0"/>
              <a:t>aff</a:t>
            </a:r>
            <a:r>
              <a:rPr lang="en-US" dirty="0" smtClean="0"/>
              <a:t> </a:t>
            </a:r>
            <a:r>
              <a:rPr lang="en-US" dirty="0" err="1" smtClean="0"/>
              <a:t>ects</a:t>
            </a:r>
            <a:r>
              <a:rPr lang="en-US" dirty="0" smtClean="0"/>
              <a:t> </a:t>
            </a:r>
            <a:r>
              <a:rPr lang="en-US" dirty="0" err="1" smtClean="0"/>
              <a:t>milkers</a:t>
            </a:r>
            <a:r>
              <a:rPr lang="en-US" dirty="0" smtClean="0"/>
              <a:t> and farm workers caring for dairy cattle (direct contact) and less commonly, slaughterhouse workers and veterinarians. </a:t>
            </a:r>
            <a:endParaRPr lang="tr-TR" dirty="0" smtClean="0"/>
          </a:p>
          <a:p>
            <a:r>
              <a:rPr lang="en-US" dirty="0" smtClean="0"/>
              <a:t>Small, red, raised, flat-topped spots show up one to two weeks after exposure on the fingers, hands, and arms of the infected person. </a:t>
            </a:r>
            <a:endParaRPr lang="tr-TR" dirty="0" smtClean="0"/>
          </a:p>
          <a:p>
            <a:r>
              <a:rPr lang="en-US" dirty="0" smtClean="0"/>
              <a:t>Within a week, the sores will become lumps that are red-blue, firm, and slightly tender. </a:t>
            </a:r>
            <a:endParaRPr lang="tr-TR" dirty="0" smtClean="0"/>
          </a:p>
          <a:p>
            <a:r>
              <a:rPr lang="en-US" dirty="0" smtClean="0"/>
              <a:t>The disease is usually mild and generally the sores disappear after several weeks. </a:t>
            </a:r>
            <a:endParaRPr lang="tr-TR" dirty="0" smtClean="0"/>
          </a:p>
          <a:p>
            <a:r>
              <a:rPr lang="en-US" dirty="0" smtClean="0"/>
              <a:t>Unlike cows, immunity after infection seems to develop that protects against </a:t>
            </a:r>
            <a:r>
              <a:rPr lang="en-US" dirty="0" err="1" smtClean="0"/>
              <a:t>reinfection</a:t>
            </a:r>
            <a:r>
              <a:rPr lang="en-US" dirty="0" smtClean="0"/>
              <a:t>.</a:t>
            </a: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pseudocowpox in humans ile ilgili görsel sonucu"/>
          <p:cNvPicPr>
            <a:picLocks noChangeAspect="1" noChangeArrowheads="1"/>
          </p:cNvPicPr>
          <p:nvPr/>
        </p:nvPicPr>
        <p:blipFill>
          <a:blip r:embed="rId2"/>
          <a:srcRect t="17000" b="5629"/>
          <a:stretch>
            <a:fillRect/>
          </a:stretch>
        </p:blipFill>
        <p:spPr bwMode="auto">
          <a:xfrm>
            <a:off x="400274" y="502276"/>
            <a:ext cx="7967709" cy="4623516"/>
          </a:xfrm>
          <a:prstGeom prst="rect">
            <a:avLst/>
          </a:prstGeom>
          <a:noFill/>
        </p:spPr>
      </p:pic>
      <p:sp>
        <p:nvSpPr>
          <p:cNvPr id="5" name="4 Dikdörtgen"/>
          <p:cNvSpPr/>
          <p:nvPr/>
        </p:nvSpPr>
        <p:spPr>
          <a:xfrm>
            <a:off x="9985947" y="6488668"/>
            <a:ext cx="2206053" cy="246221"/>
          </a:xfrm>
          <a:prstGeom prst="rect">
            <a:avLst/>
          </a:prstGeom>
        </p:spPr>
        <p:txBody>
          <a:bodyPr wrap="none">
            <a:spAutoFit/>
          </a:bodyPr>
          <a:lstStyle/>
          <a:p>
            <a:r>
              <a:rPr lang="tr-TR" sz="1000" dirty="0" smtClean="0"/>
              <a:t>http://slideplayer.com/slide/3519971/</a:t>
            </a:r>
            <a:endParaRPr lang="tr-TR" sz="1000" dirty="0"/>
          </a:p>
        </p:txBody>
      </p:sp>
      <p:pic>
        <p:nvPicPr>
          <p:cNvPr id="73732" name="Picture 4" descr="Milker’s nodules. Courtesy of Professor Raimo Suho"/>
          <p:cNvPicPr>
            <a:picLocks noChangeAspect="1" noChangeArrowheads="1"/>
          </p:cNvPicPr>
          <p:nvPr/>
        </p:nvPicPr>
        <p:blipFill>
          <a:blip r:embed="rId3"/>
          <a:srcRect/>
          <a:stretch>
            <a:fillRect/>
          </a:stretch>
        </p:blipFill>
        <p:spPr bwMode="auto">
          <a:xfrm>
            <a:off x="8176197" y="3397451"/>
            <a:ext cx="3619500" cy="2714626"/>
          </a:xfrm>
          <a:prstGeom prst="rect">
            <a:avLst/>
          </a:prstGeom>
          <a:noFill/>
        </p:spPr>
      </p:pic>
      <p:sp>
        <p:nvSpPr>
          <p:cNvPr id="7" name="6 Dikdörtgen"/>
          <p:cNvSpPr/>
          <p:nvPr/>
        </p:nvSpPr>
        <p:spPr>
          <a:xfrm>
            <a:off x="7408295" y="6112077"/>
            <a:ext cx="4783705" cy="430887"/>
          </a:xfrm>
          <a:prstGeom prst="rect">
            <a:avLst/>
          </a:prstGeom>
        </p:spPr>
        <p:txBody>
          <a:bodyPr wrap="square">
            <a:spAutoFit/>
          </a:bodyPr>
          <a:lstStyle/>
          <a:p>
            <a:r>
              <a:rPr lang="en-US" sz="1050" dirty="0" err="1" smtClean="0"/>
              <a:t>Milker’s</a:t>
            </a:r>
            <a:r>
              <a:rPr lang="en-US" sz="1050" dirty="0" smtClean="0"/>
              <a:t> nodules. Courtesy of Professor </a:t>
            </a:r>
            <a:r>
              <a:rPr lang="en-US" sz="1050" dirty="0" err="1" smtClean="0"/>
              <a:t>Raimo</a:t>
            </a:r>
            <a:r>
              <a:rPr lang="en-US" sz="1050" dirty="0" smtClean="0"/>
              <a:t> </a:t>
            </a:r>
            <a:r>
              <a:rPr lang="en-US" sz="1050" dirty="0" err="1" smtClean="0"/>
              <a:t>Suhonen</a:t>
            </a:r>
            <a:r>
              <a:rPr lang="en-US" sz="1050" dirty="0" smtClean="0"/>
              <a:t> and </a:t>
            </a:r>
            <a:r>
              <a:rPr lang="en-US" sz="1050" dirty="0" err="1" smtClean="0"/>
              <a:t>DermNet</a:t>
            </a:r>
            <a:r>
              <a:rPr lang="en-US" sz="1050" dirty="0" smtClean="0"/>
              <a:t> New Zealand (http://www.dermnetnz.org/assets/Uploads/viral/s/milkers3.jpg).</a:t>
            </a:r>
            <a:endParaRPr lang="tr-TR" sz="105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0070C0"/>
                </a:solidFill>
              </a:rPr>
              <a:t>Prevention</a:t>
            </a:r>
            <a:r>
              <a:rPr lang="tr-TR" dirty="0" smtClean="0">
                <a:solidFill>
                  <a:srgbClr val="0070C0"/>
                </a:solidFill>
              </a:rPr>
              <a:t> </a:t>
            </a:r>
            <a:r>
              <a:rPr lang="tr-TR" dirty="0" err="1" smtClean="0">
                <a:solidFill>
                  <a:srgbClr val="0070C0"/>
                </a:solidFill>
              </a:rPr>
              <a:t>and</a:t>
            </a:r>
            <a:r>
              <a:rPr lang="tr-TR" dirty="0" smtClean="0">
                <a:solidFill>
                  <a:srgbClr val="0070C0"/>
                </a:solidFill>
              </a:rPr>
              <a:t> </a:t>
            </a:r>
            <a:r>
              <a:rPr lang="tr-TR" dirty="0" err="1" smtClean="0">
                <a:solidFill>
                  <a:srgbClr val="0070C0"/>
                </a:solidFill>
              </a:rPr>
              <a:t>Control</a:t>
            </a:r>
            <a:endParaRPr lang="tr-TR" dirty="0">
              <a:solidFill>
                <a:srgbClr val="0070C0"/>
              </a:solidFill>
            </a:endParaRPr>
          </a:p>
        </p:txBody>
      </p:sp>
      <p:sp>
        <p:nvSpPr>
          <p:cNvPr id="3" name="2 İçerik Yer Tutucusu"/>
          <p:cNvSpPr>
            <a:spLocks noGrp="1"/>
          </p:cNvSpPr>
          <p:nvPr>
            <p:ph idx="1"/>
          </p:nvPr>
        </p:nvSpPr>
        <p:spPr/>
        <p:txBody>
          <a:bodyPr/>
          <a:lstStyle/>
          <a:p>
            <a:r>
              <a:rPr lang="en-US" dirty="0" smtClean="0"/>
              <a:t>Prevent infected cows getting in your herd – Quarantine cows for at least 14 days before they enter the milking herd</a:t>
            </a:r>
          </a:p>
          <a:p>
            <a:r>
              <a:rPr lang="en-US" dirty="0" smtClean="0"/>
              <a:t>For </a:t>
            </a:r>
            <a:r>
              <a:rPr lang="en-US" dirty="0" err="1" smtClean="0"/>
              <a:t>pseudocowpox</a:t>
            </a:r>
            <a:r>
              <a:rPr lang="en-US" dirty="0" smtClean="0"/>
              <a:t>, effective teat dipping with an </a:t>
            </a:r>
            <a:r>
              <a:rPr lang="en-US" dirty="0" err="1" smtClean="0"/>
              <a:t>iodophor</a:t>
            </a:r>
            <a:r>
              <a:rPr lang="en-US" dirty="0" smtClean="0"/>
              <a:t> teat dip is probably the most effective means of control</a:t>
            </a:r>
          </a:p>
          <a:p>
            <a:r>
              <a:rPr lang="en-US" dirty="0" smtClean="0"/>
              <a:t>Improving </a:t>
            </a:r>
            <a:r>
              <a:rPr lang="en-US" dirty="0" err="1" smtClean="0"/>
              <a:t>parlour</a:t>
            </a:r>
            <a:r>
              <a:rPr lang="en-US" dirty="0" smtClean="0"/>
              <a:t> hygiene by using </a:t>
            </a:r>
            <a:r>
              <a:rPr lang="en-US" dirty="0" err="1" smtClean="0"/>
              <a:t>disinfectable</a:t>
            </a:r>
            <a:r>
              <a:rPr lang="en-US" dirty="0" smtClean="0"/>
              <a:t> gloves, disposable towels and teat cup disinfection may reduce disease spread</a:t>
            </a:r>
          </a:p>
          <a:p>
            <a:r>
              <a:rPr lang="en-US" dirty="0" smtClean="0"/>
              <a:t>Little immunity appears to develop.</a:t>
            </a: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solidFill>
                  <a:srgbClr val="0070C0"/>
                </a:solidFill>
              </a:rPr>
              <a:t>References</a:t>
            </a:r>
            <a:endParaRPr lang="tr-TR" dirty="0">
              <a:solidFill>
                <a:srgbClr val="0070C0"/>
              </a:solidFill>
            </a:endParaRPr>
          </a:p>
        </p:txBody>
      </p:sp>
      <p:sp>
        <p:nvSpPr>
          <p:cNvPr id="3" name="İçerik Yer Tutucusu 2"/>
          <p:cNvSpPr>
            <a:spLocks noGrp="1"/>
          </p:cNvSpPr>
          <p:nvPr>
            <p:ph idx="1"/>
          </p:nvPr>
        </p:nvSpPr>
        <p:spPr/>
        <p:txBody>
          <a:bodyPr/>
          <a:lstStyle/>
          <a:p>
            <a:r>
              <a:rPr lang="tr-TR" dirty="0" smtClean="0">
                <a:hlinkClick r:id="rId2"/>
              </a:rPr>
              <a:t>http://www.msdvetmanual.com/integumentary-system/pox-diseases/pseudocowpox</a:t>
            </a:r>
            <a:endParaRPr lang="tr-TR" dirty="0" smtClean="0"/>
          </a:p>
          <a:p>
            <a:r>
              <a:rPr lang="tr-TR" dirty="0"/>
              <a:t>http://</a:t>
            </a:r>
            <a:r>
              <a:rPr lang="tr-TR" dirty="0" err="1"/>
              <a:t>www.cfsph.iastate.edu</a:t>
            </a:r>
            <a:r>
              <a:rPr lang="tr-TR" dirty="0"/>
              <a:t>/</a:t>
            </a:r>
            <a:r>
              <a:rPr lang="tr-TR" dirty="0" err="1"/>
              <a:t>FastFacts</a:t>
            </a:r>
            <a:r>
              <a:rPr lang="tr-TR" dirty="0"/>
              <a:t>/</a:t>
            </a:r>
            <a:r>
              <a:rPr lang="tr-TR" dirty="0" err="1"/>
              <a:t>pdfs</a:t>
            </a:r>
            <a:r>
              <a:rPr lang="tr-TR" dirty="0"/>
              <a:t>/</a:t>
            </a:r>
            <a:r>
              <a:rPr lang="tr-TR" dirty="0" err="1"/>
              <a:t>pseudocowpox_F.pdf</a:t>
            </a:r>
            <a:endParaRPr lang="tr-TR" dirty="0"/>
          </a:p>
        </p:txBody>
      </p:sp>
    </p:spTree>
    <p:extLst>
      <p:ext uri="{BB962C8B-B14F-4D97-AF65-F5344CB8AC3E}">
        <p14:creationId xmlns:p14="http://schemas.microsoft.com/office/powerpoint/2010/main" val="497991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1892198"/>
            <a:ext cx="10515600" cy="1325563"/>
          </a:xfrm>
        </p:spPr>
        <p:txBody>
          <a:bodyPr/>
          <a:lstStyle/>
          <a:p>
            <a:pPr algn="ctr"/>
            <a:r>
              <a:rPr lang="tr-TR" b="1" dirty="0">
                <a:solidFill>
                  <a:srgbClr val="0070C0"/>
                </a:solidFill>
              </a:rPr>
              <a:t> </a:t>
            </a:r>
            <a:r>
              <a:rPr lang="tr-TR" b="1" dirty="0" err="1">
                <a:solidFill>
                  <a:srgbClr val="0070C0"/>
                </a:solidFill>
              </a:rPr>
              <a:t>Contagious</a:t>
            </a:r>
            <a:r>
              <a:rPr lang="tr-TR" b="1" dirty="0">
                <a:solidFill>
                  <a:srgbClr val="0070C0"/>
                </a:solidFill>
              </a:rPr>
              <a:t> </a:t>
            </a:r>
            <a:r>
              <a:rPr lang="tr-TR" b="1" dirty="0" err="1" smtClean="0">
                <a:solidFill>
                  <a:srgbClr val="0070C0"/>
                </a:solidFill>
              </a:rPr>
              <a:t>Ecthyma</a:t>
            </a:r>
            <a:endParaRPr lang="tr-TR" dirty="0">
              <a:solidFill>
                <a:srgbClr val="0070C0"/>
              </a:solidFill>
            </a:endParaRPr>
          </a:p>
        </p:txBody>
      </p:sp>
      <p:sp>
        <p:nvSpPr>
          <p:cNvPr id="3" name="İçerik Yer Tutucusu 2"/>
          <p:cNvSpPr>
            <a:spLocks noGrp="1"/>
          </p:cNvSpPr>
          <p:nvPr>
            <p:ph idx="1"/>
          </p:nvPr>
        </p:nvSpPr>
        <p:spPr>
          <a:xfrm>
            <a:off x="838200" y="3217761"/>
            <a:ext cx="10515600" cy="2959201"/>
          </a:xfrm>
        </p:spPr>
        <p:txBody>
          <a:bodyPr/>
          <a:lstStyle/>
          <a:p>
            <a:pPr algn="ctr"/>
            <a:r>
              <a:rPr lang="tr-TR" dirty="0" smtClean="0">
                <a:solidFill>
                  <a:srgbClr val="0070C0"/>
                </a:solidFill>
              </a:rPr>
              <a:t>ORF</a:t>
            </a:r>
            <a:r>
              <a:rPr lang="tr-TR" dirty="0">
                <a:solidFill>
                  <a:srgbClr val="0070C0"/>
                </a:solidFill>
              </a:rPr>
              <a:t>, </a:t>
            </a:r>
            <a:r>
              <a:rPr lang="tr-TR" dirty="0" err="1">
                <a:solidFill>
                  <a:srgbClr val="0070C0"/>
                </a:solidFill>
              </a:rPr>
              <a:t>Contagious</a:t>
            </a:r>
            <a:r>
              <a:rPr lang="tr-TR" dirty="0">
                <a:solidFill>
                  <a:srgbClr val="0070C0"/>
                </a:solidFill>
              </a:rPr>
              <a:t> pustular </a:t>
            </a:r>
            <a:r>
              <a:rPr lang="tr-TR" dirty="0" err="1">
                <a:solidFill>
                  <a:srgbClr val="0070C0"/>
                </a:solidFill>
              </a:rPr>
              <a:t>dermatitis</a:t>
            </a:r>
            <a:r>
              <a:rPr lang="tr-TR" dirty="0">
                <a:solidFill>
                  <a:srgbClr val="0070C0"/>
                </a:solidFill>
              </a:rPr>
              <a:t>, </a:t>
            </a:r>
            <a:r>
              <a:rPr lang="tr-TR" dirty="0" err="1">
                <a:solidFill>
                  <a:srgbClr val="0070C0"/>
                </a:solidFill>
              </a:rPr>
              <a:t>Sore</a:t>
            </a:r>
            <a:r>
              <a:rPr lang="tr-TR" dirty="0">
                <a:solidFill>
                  <a:srgbClr val="0070C0"/>
                </a:solidFill>
              </a:rPr>
              <a:t> </a:t>
            </a:r>
            <a:r>
              <a:rPr lang="tr-TR" dirty="0" err="1">
                <a:solidFill>
                  <a:srgbClr val="0070C0"/>
                </a:solidFill>
              </a:rPr>
              <a:t>mouth</a:t>
            </a:r>
            <a:endParaRPr lang="tr-TR" dirty="0">
              <a:solidFill>
                <a:srgbClr val="0070C0"/>
              </a:solidFill>
            </a:endParaRPr>
          </a:p>
          <a:p>
            <a:pPr algn="ctr"/>
            <a:endParaRPr lang="tr-TR" dirty="0"/>
          </a:p>
        </p:txBody>
      </p:sp>
    </p:spTree>
    <p:extLst>
      <p:ext uri="{BB962C8B-B14F-4D97-AF65-F5344CB8AC3E}">
        <p14:creationId xmlns:p14="http://schemas.microsoft.com/office/powerpoint/2010/main" val="998595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a:t>Contagious</a:t>
            </a:r>
            <a:r>
              <a:rPr lang="tr-TR" dirty="0"/>
              <a:t> </a:t>
            </a:r>
            <a:r>
              <a:rPr lang="tr-TR" dirty="0" err="1"/>
              <a:t>ecthyma</a:t>
            </a:r>
            <a:r>
              <a:rPr lang="tr-TR" dirty="0"/>
              <a:t> is an </a:t>
            </a:r>
            <a:r>
              <a:rPr lang="tr-TR" dirty="0" err="1"/>
              <a:t>infectious</a:t>
            </a:r>
            <a:r>
              <a:rPr lang="tr-TR" dirty="0"/>
              <a:t> </a:t>
            </a:r>
            <a:r>
              <a:rPr lang="tr-TR" dirty="0" err="1"/>
              <a:t>dermatitis</a:t>
            </a:r>
            <a:r>
              <a:rPr lang="tr-TR" dirty="0"/>
              <a:t> of </a:t>
            </a:r>
            <a:r>
              <a:rPr lang="tr-TR" dirty="0" err="1"/>
              <a:t>sheep</a:t>
            </a:r>
            <a:r>
              <a:rPr lang="tr-TR" dirty="0"/>
              <a:t> </a:t>
            </a:r>
            <a:r>
              <a:rPr lang="tr-TR" dirty="0" err="1"/>
              <a:t>and</a:t>
            </a:r>
            <a:r>
              <a:rPr lang="tr-TR" dirty="0"/>
              <a:t> </a:t>
            </a:r>
            <a:r>
              <a:rPr lang="tr-TR" dirty="0" err="1"/>
              <a:t>goats</a:t>
            </a:r>
            <a:r>
              <a:rPr lang="tr-TR" dirty="0"/>
              <a:t> </a:t>
            </a:r>
            <a:r>
              <a:rPr lang="tr-TR" dirty="0" err="1"/>
              <a:t>that</a:t>
            </a:r>
            <a:r>
              <a:rPr lang="tr-TR" dirty="0"/>
              <a:t> </a:t>
            </a:r>
            <a:r>
              <a:rPr lang="tr-TR" dirty="0" err="1"/>
              <a:t>affects</a:t>
            </a:r>
            <a:r>
              <a:rPr lang="tr-TR" dirty="0"/>
              <a:t> </a:t>
            </a:r>
            <a:r>
              <a:rPr lang="tr-TR" dirty="0" err="1"/>
              <a:t>primarily</a:t>
            </a:r>
            <a:r>
              <a:rPr lang="tr-TR" dirty="0"/>
              <a:t> </a:t>
            </a:r>
            <a:r>
              <a:rPr lang="tr-TR" dirty="0" err="1"/>
              <a:t>the</a:t>
            </a:r>
            <a:r>
              <a:rPr lang="tr-TR" dirty="0"/>
              <a:t> </a:t>
            </a:r>
            <a:r>
              <a:rPr lang="tr-TR" dirty="0" err="1"/>
              <a:t>lips</a:t>
            </a:r>
            <a:r>
              <a:rPr lang="tr-TR" dirty="0"/>
              <a:t> of </a:t>
            </a:r>
            <a:r>
              <a:rPr lang="tr-TR" dirty="0" err="1"/>
              <a:t>young</a:t>
            </a:r>
            <a:r>
              <a:rPr lang="tr-TR" dirty="0"/>
              <a:t> </a:t>
            </a:r>
            <a:r>
              <a:rPr lang="tr-TR" dirty="0" err="1"/>
              <a:t>animals</a:t>
            </a:r>
            <a:r>
              <a:rPr lang="tr-TR" dirty="0"/>
              <a:t>. </a:t>
            </a:r>
            <a:r>
              <a:rPr lang="tr-TR" dirty="0" err="1"/>
              <a:t>The</a:t>
            </a:r>
            <a:r>
              <a:rPr lang="tr-TR" dirty="0"/>
              <a:t> </a:t>
            </a:r>
            <a:r>
              <a:rPr lang="tr-TR" dirty="0" err="1"/>
              <a:t>disease</a:t>
            </a:r>
            <a:r>
              <a:rPr lang="tr-TR" dirty="0"/>
              <a:t> is </a:t>
            </a:r>
            <a:r>
              <a:rPr lang="tr-TR" dirty="0" err="1"/>
              <a:t>usually</a:t>
            </a:r>
            <a:r>
              <a:rPr lang="tr-TR" dirty="0"/>
              <a:t> </a:t>
            </a:r>
            <a:r>
              <a:rPr lang="tr-TR" dirty="0" err="1"/>
              <a:t>more</a:t>
            </a:r>
            <a:r>
              <a:rPr lang="tr-TR" dirty="0"/>
              <a:t> severe in </a:t>
            </a:r>
            <a:r>
              <a:rPr lang="tr-TR" dirty="0" err="1"/>
              <a:t>goats</a:t>
            </a:r>
            <a:r>
              <a:rPr lang="tr-TR" dirty="0"/>
              <a:t> </a:t>
            </a:r>
            <a:r>
              <a:rPr lang="tr-TR" dirty="0" err="1"/>
              <a:t>than</a:t>
            </a:r>
            <a:r>
              <a:rPr lang="tr-TR" dirty="0"/>
              <a:t> in </a:t>
            </a:r>
            <a:r>
              <a:rPr lang="tr-TR" dirty="0" err="1"/>
              <a:t>sheep</a:t>
            </a:r>
            <a:r>
              <a:rPr lang="tr-TR" dirty="0"/>
              <a:t>. </a:t>
            </a:r>
            <a:endParaRPr lang="tr-TR" dirty="0" smtClean="0"/>
          </a:p>
          <a:p>
            <a:r>
              <a:rPr lang="tr-TR" dirty="0" smtClean="0">
                <a:solidFill>
                  <a:srgbClr val="942093"/>
                </a:solidFill>
              </a:rPr>
              <a:t>People </a:t>
            </a:r>
            <a:r>
              <a:rPr lang="tr-TR" dirty="0" err="1">
                <a:solidFill>
                  <a:srgbClr val="942093"/>
                </a:solidFill>
              </a:rPr>
              <a:t>are</a:t>
            </a:r>
            <a:r>
              <a:rPr lang="tr-TR" dirty="0">
                <a:solidFill>
                  <a:srgbClr val="942093"/>
                </a:solidFill>
              </a:rPr>
              <a:t> </a:t>
            </a:r>
            <a:r>
              <a:rPr lang="tr-TR" dirty="0" err="1" smtClean="0">
                <a:solidFill>
                  <a:srgbClr val="942093"/>
                </a:solidFill>
              </a:rPr>
              <a:t>occasionally</a:t>
            </a:r>
            <a:r>
              <a:rPr lang="tr-TR" dirty="0" smtClean="0">
                <a:solidFill>
                  <a:srgbClr val="942093"/>
                </a:solidFill>
              </a:rPr>
              <a:t> </a:t>
            </a:r>
            <a:r>
              <a:rPr lang="tr-TR" dirty="0" err="1">
                <a:solidFill>
                  <a:srgbClr val="942093"/>
                </a:solidFill>
              </a:rPr>
              <a:t>affected</a:t>
            </a:r>
            <a:r>
              <a:rPr lang="tr-TR" dirty="0">
                <a:solidFill>
                  <a:srgbClr val="942093"/>
                </a:solidFill>
              </a:rPr>
              <a:t> </a:t>
            </a:r>
            <a:r>
              <a:rPr lang="tr-TR" dirty="0" err="1">
                <a:solidFill>
                  <a:srgbClr val="942093"/>
                </a:solidFill>
              </a:rPr>
              <a:t>through</a:t>
            </a:r>
            <a:r>
              <a:rPr lang="tr-TR" dirty="0">
                <a:solidFill>
                  <a:srgbClr val="942093"/>
                </a:solidFill>
              </a:rPr>
              <a:t> </a:t>
            </a:r>
            <a:r>
              <a:rPr lang="tr-TR" dirty="0" err="1">
                <a:solidFill>
                  <a:srgbClr val="942093"/>
                </a:solidFill>
              </a:rPr>
              <a:t>direct</a:t>
            </a:r>
            <a:r>
              <a:rPr lang="tr-TR" dirty="0">
                <a:solidFill>
                  <a:srgbClr val="942093"/>
                </a:solidFill>
              </a:rPr>
              <a:t> </a:t>
            </a:r>
            <a:r>
              <a:rPr lang="tr-TR" dirty="0" err="1">
                <a:solidFill>
                  <a:srgbClr val="942093"/>
                </a:solidFill>
              </a:rPr>
              <a:t>contact</a:t>
            </a:r>
            <a:r>
              <a:rPr lang="tr-TR" dirty="0">
                <a:solidFill>
                  <a:srgbClr val="942093"/>
                </a:solidFill>
              </a:rPr>
              <a:t>.</a:t>
            </a:r>
          </a:p>
        </p:txBody>
      </p:sp>
      <p:sp>
        <p:nvSpPr>
          <p:cNvPr id="4" name="3 Oval"/>
          <p:cNvSpPr/>
          <p:nvPr/>
        </p:nvSpPr>
        <p:spPr>
          <a:xfrm>
            <a:off x="3928056" y="3940935"/>
            <a:ext cx="3013657" cy="151970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rgbClr val="942093"/>
                </a:solidFill>
              </a:rPr>
              <a:t>ZOONOSİS</a:t>
            </a:r>
            <a:endParaRPr lang="tr-TR" sz="3200" b="1" dirty="0">
              <a:solidFill>
                <a:srgbClr val="942093"/>
              </a:solidFill>
            </a:endParaRPr>
          </a:p>
        </p:txBody>
      </p:sp>
    </p:spTree>
    <p:extLst>
      <p:ext uri="{BB962C8B-B14F-4D97-AF65-F5344CB8AC3E}">
        <p14:creationId xmlns:p14="http://schemas.microsoft.com/office/powerpoint/2010/main" val="801783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504709"/>
            <a:ext cx="10515600" cy="4672254"/>
          </a:xfrm>
        </p:spPr>
        <p:txBody>
          <a:bodyPr/>
          <a:lstStyle/>
          <a:p>
            <a:r>
              <a:rPr lang="tr-TR" dirty="0" err="1">
                <a:solidFill>
                  <a:srgbClr val="942093"/>
                </a:solidFill>
              </a:rPr>
              <a:t>The</a:t>
            </a:r>
            <a:r>
              <a:rPr lang="tr-TR" dirty="0">
                <a:solidFill>
                  <a:srgbClr val="942093"/>
                </a:solidFill>
              </a:rPr>
              <a:t> skin </a:t>
            </a:r>
            <a:r>
              <a:rPr lang="tr-TR" dirty="0" err="1">
                <a:solidFill>
                  <a:srgbClr val="942093"/>
                </a:solidFill>
              </a:rPr>
              <a:t>lesions</a:t>
            </a:r>
            <a:r>
              <a:rPr lang="tr-TR" dirty="0">
                <a:solidFill>
                  <a:srgbClr val="942093"/>
                </a:solidFill>
              </a:rPr>
              <a:t> </a:t>
            </a:r>
            <a:r>
              <a:rPr lang="tr-TR" dirty="0" err="1"/>
              <a:t>are</a:t>
            </a:r>
            <a:r>
              <a:rPr lang="tr-TR" dirty="0"/>
              <a:t> </a:t>
            </a:r>
            <a:r>
              <a:rPr lang="tr-TR" dirty="0" err="1"/>
              <a:t>painful</a:t>
            </a:r>
            <a:r>
              <a:rPr lang="tr-TR" dirty="0"/>
              <a:t> </a:t>
            </a:r>
            <a:r>
              <a:rPr lang="tr-TR" dirty="0" err="1"/>
              <a:t>and</a:t>
            </a:r>
            <a:r>
              <a:rPr lang="tr-TR" dirty="0"/>
              <a:t> </a:t>
            </a:r>
            <a:r>
              <a:rPr lang="tr-TR" dirty="0" err="1"/>
              <a:t>often</a:t>
            </a:r>
            <a:r>
              <a:rPr lang="tr-TR" dirty="0"/>
              <a:t> </a:t>
            </a:r>
            <a:r>
              <a:rPr lang="tr-TR" dirty="0" err="1"/>
              <a:t>occur</a:t>
            </a:r>
            <a:r>
              <a:rPr lang="tr-TR" dirty="0"/>
              <a:t> on </a:t>
            </a:r>
            <a:r>
              <a:rPr lang="tr-TR" dirty="0" err="1"/>
              <a:t>the</a:t>
            </a:r>
            <a:r>
              <a:rPr lang="tr-TR" dirty="0"/>
              <a:t> </a:t>
            </a:r>
            <a:r>
              <a:rPr lang="tr-TR" dirty="0" err="1"/>
              <a:t>mouth</a:t>
            </a:r>
            <a:r>
              <a:rPr lang="tr-TR" dirty="0"/>
              <a:t> </a:t>
            </a:r>
            <a:r>
              <a:rPr lang="tr-TR" dirty="0" err="1"/>
              <a:t>and</a:t>
            </a:r>
            <a:r>
              <a:rPr lang="tr-TR" dirty="0"/>
              <a:t> </a:t>
            </a:r>
            <a:r>
              <a:rPr lang="tr-TR" dirty="0" err="1"/>
              <a:t>muzzle</a:t>
            </a:r>
            <a:r>
              <a:rPr lang="tr-TR" dirty="0"/>
              <a:t>, </a:t>
            </a:r>
            <a:r>
              <a:rPr lang="tr-TR" dirty="0" err="1"/>
              <a:t>where</a:t>
            </a:r>
            <a:r>
              <a:rPr lang="tr-TR" dirty="0"/>
              <a:t> </a:t>
            </a:r>
            <a:r>
              <a:rPr lang="tr-TR" dirty="0" err="1"/>
              <a:t>they</a:t>
            </a:r>
            <a:r>
              <a:rPr lang="tr-TR" dirty="0"/>
              <a:t> can </a:t>
            </a:r>
            <a:r>
              <a:rPr lang="tr-TR" dirty="0" err="1"/>
              <a:t>cause</a:t>
            </a:r>
            <a:r>
              <a:rPr lang="tr-TR" dirty="0"/>
              <a:t> </a:t>
            </a:r>
            <a:r>
              <a:rPr lang="tr-TR" dirty="0" err="1"/>
              <a:t>anorexia</a:t>
            </a:r>
            <a:r>
              <a:rPr lang="tr-TR" dirty="0"/>
              <a:t> </a:t>
            </a:r>
            <a:r>
              <a:rPr lang="tr-TR" dirty="0" err="1"/>
              <a:t>or</a:t>
            </a:r>
            <a:r>
              <a:rPr lang="tr-TR" dirty="0"/>
              <a:t> </a:t>
            </a:r>
            <a:r>
              <a:rPr lang="tr-TR" dirty="0" err="1"/>
              <a:t>starvation</a:t>
            </a:r>
            <a:r>
              <a:rPr lang="tr-TR" dirty="0"/>
              <a:t>. </a:t>
            </a:r>
            <a:endParaRPr lang="tr-TR" dirty="0" smtClean="0"/>
          </a:p>
          <a:p>
            <a:r>
              <a:rPr lang="tr-TR" dirty="0" err="1" smtClean="0"/>
              <a:t>Lesions</a:t>
            </a:r>
            <a:r>
              <a:rPr lang="tr-TR" dirty="0" smtClean="0"/>
              <a:t> </a:t>
            </a:r>
            <a:r>
              <a:rPr lang="tr-TR" dirty="0"/>
              <a:t>on </a:t>
            </a:r>
            <a:r>
              <a:rPr lang="tr-TR" dirty="0" err="1"/>
              <a:t>the</a:t>
            </a:r>
            <a:r>
              <a:rPr lang="tr-TR" dirty="0"/>
              <a:t> </a:t>
            </a:r>
            <a:r>
              <a:rPr lang="tr-TR" dirty="0" err="1"/>
              <a:t>udder</a:t>
            </a:r>
            <a:r>
              <a:rPr lang="tr-TR" dirty="0"/>
              <a:t> </a:t>
            </a:r>
            <a:r>
              <a:rPr lang="tr-TR" dirty="0" err="1"/>
              <a:t>may</a:t>
            </a:r>
            <a:r>
              <a:rPr lang="tr-TR" dirty="0"/>
              <a:t> </a:t>
            </a:r>
            <a:r>
              <a:rPr lang="tr-TR" dirty="0" err="1"/>
              <a:t>result</a:t>
            </a:r>
            <a:r>
              <a:rPr lang="tr-TR" dirty="0"/>
              <a:t> in </a:t>
            </a:r>
            <a:r>
              <a:rPr lang="tr-TR" dirty="0" err="1"/>
              <a:t>the</a:t>
            </a:r>
            <a:r>
              <a:rPr lang="tr-TR" dirty="0"/>
              <a:t> </a:t>
            </a:r>
            <a:r>
              <a:rPr lang="tr-TR" dirty="0" err="1"/>
              <a:t>abandonment</a:t>
            </a:r>
            <a:r>
              <a:rPr lang="tr-TR" dirty="0"/>
              <a:t> of </a:t>
            </a:r>
            <a:r>
              <a:rPr lang="tr-TR" dirty="0" err="1"/>
              <a:t>offspring</a:t>
            </a:r>
            <a:r>
              <a:rPr lang="tr-TR" dirty="0"/>
              <a:t>, </a:t>
            </a:r>
            <a:r>
              <a:rPr lang="tr-TR" dirty="0" err="1"/>
              <a:t>and</a:t>
            </a:r>
            <a:r>
              <a:rPr lang="tr-TR" dirty="0"/>
              <a:t> </a:t>
            </a:r>
            <a:r>
              <a:rPr lang="tr-TR" dirty="0" err="1"/>
              <a:t>foot</a:t>
            </a:r>
            <a:r>
              <a:rPr lang="tr-TR" dirty="0"/>
              <a:t> </a:t>
            </a:r>
            <a:r>
              <a:rPr lang="tr-TR" dirty="0" err="1"/>
              <a:t>lesions</a:t>
            </a:r>
            <a:r>
              <a:rPr lang="tr-TR" dirty="0"/>
              <a:t> can </a:t>
            </a:r>
            <a:r>
              <a:rPr lang="tr-TR" dirty="0" err="1"/>
              <a:t>cause</a:t>
            </a:r>
            <a:r>
              <a:rPr lang="tr-TR" dirty="0"/>
              <a:t> </a:t>
            </a:r>
            <a:r>
              <a:rPr lang="tr-TR" dirty="0" err="1"/>
              <a:t>transient</a:t>
            </a:r>
            <a:r>
              <a:rPr lang="tr-TR" dirty="0"/>
              <a:t> </a:t>
            </a:r>
            <a:r>
              <a:rPr lang="tr-TR" dirty="0" err="1"/>
              <a:t>lameness</a:t>
            </a:r>
            <a:r>
              <a:rPr lang="tr-TR" dirty="0"/>
              <a:t>. </a:t>
            </a:r>
            <a:endParaRPr lang="tr-TR" dirty="0" smtClean="0"/>
          </a:p>
          <a:p>
            <a:r>
              <a:rPr lang="tr-TR" dirty="0" err="1" smtClean="0"/>
              <a:t>Secondary</a:t>
            </a:r>
            <a:r>
              <a:rPr lang="tr-TR" dirty="0" smtClean="0"/>
              <a:t> </a:t>
            </a:r>
            <a:r>
              <a:rPr lang="tr-TR" dirty="0" err="1"/>
              <a:t>bacterial</a:t>
            </a:r>
            <a:r>
              <a:rPr lang="tr-TR" dirty="0"/>
              <a:t> </a:t>
            </a:r>
            <a:r>
              <a:rPr lang="tr-TR" dirty="0" err="1"/>
              <a:t>infections</a:t>
            </a:r>
            <a:r>
              <a:rPr lang="tr-TR" dirty="0"/>
              <a:t> can </a:t>
            </a:r>
            <a:r>
              <a:rPr lang="tr-TR" dirty="0" err="1"/>
              <a:t>occur</a:t>
            </a:r>
            <a:r>
              <a:rPr lang="tr-TR" dirty="0"/>
              <a:t> </a:t>
            </a:r>
            <a:r>
              <a:rPr lang="tr-TR" dirty="0" err="1"/>
              <a:t>and</a:t>
            </a:r>
            <a:r>
              <a:rPr lang="tr-TR" dirty="0"/>
              <a:t>, in </a:t>
            </a:r>
            <a:r>
              <a:rPr lang="tr-TR" dirty="0" err="1"/>
              <a:t>rare</a:t>
            </a:r>
            <a:r>
              <a:rPr lang="tr-TR" dirty="0"/>
              <a:t> </a:t>
            </a:r>
            <a:r>
              <a:rPr lang="tr-TR" dirty="0" err="1"/>
              <a:t>cases</a:t>
            </a:r>
            <a:r>
              <a:rPr lang="tr-TR" dirty="0"/>
              <a:t>, </a:t>
            </a:r>
            <a:r>
              <a:rPr lang="tr-TR" dirty="0" err="1"/>
              <a:t>the</a:t>
            </a:r>
            <a:r>
              <a:rPr lang="tr-TR" dirty="0"/>
              <a:t> </a:t>
            </a:r>
            <a:r>
              <a:rPr lang="tr-TR" dirty="0" err="1">
                <a:solidFill>
                  <a:srgbClr val="942093"/>
                </a:solidFill>
              </a:rPr>
              <a:t>lesions</a:t>
            </a:r>
            <a:r>
              <a:rPr lang="tr-TR" dirty="0">
                <a:solidFill>
                  <a:srgbClr val="942093"/>
                </a:solidFill>
              </a:rPr>
              <a:t> </a:t>
            </a:r>
            <a:r>
              <a:rPr lang="tr-TR" dirty="0" err="1">
                <a:solidFill>
                  <a:srgbClr val="942093"/>
                </a:solidFill>
              </a:rPr>
              <a:t>may</a:t>
            </a:r>
            <a:r>
              <a:rPr lang="tr-TR" dirty="0">
                <a:solidFill>
                  <a:srgbClr val="942093"/>
                </a:solidFill>
              </a:rPr>
              <a:t> </a:t>
            </a:r>
            <a:r>
              <a:rPr lang="tr-TR" dirty="0" err="1">
                <a:solidFill>
                  <a:srgbClr val="942093"/>
                </a:solidFill>
              </a:rPr>
              <a:t>extend</a:t>
            </a:r>
            <a:r>
              <a:rPr lang="tr-TR" dirty="0">
                <a:solidFill>
                  <a:srgbClr val="942093"/>
                </a:solidFill>
              </a:rPr>
              <a:t> </a:t>
            </a:r>
            <a:r>
              <a:rPr lang="tr-TR" dirty="0" err="1">
                <a:solidFill>
                  <a:srgbClr val="942093"/>
                </a:solidFill>
              </a:rPr>
              <a:t>into</a:t>
            </a:r>
            <a:r>
              <a:rPr lang="tr-TR" dirty="0">
                <a:solidFill>
                  <a:srgbClr val="942093"/>
                </a:solidFill>
              </a:rPr>
              <a:t> </a:t>
            </a:r>
            <a:r>
              <a:rPr lang="tr-TR" dirty="0" err="1">
                <a:solidFill>
                  <a:srgbClr val="942093"/>
                </a:solidFill>
              </a:rPr>
              <a:t>the</a:t>
            </a:r>
            <a:r>
              <a:rPr lang="tr-TR" dirty="0">
                <a:solidFill>
                  <a:srgbClr val="942093"/>
                </a:solidFill>
              </a:rPr>
              <a:t> </a:t>
            </a:r>
            <a:r>
              <a:rPr lang="tr-TR" dirty="0" err="1">
                <a:solidFill>
                  <a:srgbClr val="942093"/>
                </a:solidFill>
              </a:rPr>
              <a:t>internal</a:t>
            </a:r>
            <a:r>
              <a:rPr lang="tr-TR" dirty="0">
                <a:solidFill>
                  <a:srgbClr val="942093"/>
                </a:solidFill>
              </a:rPr>
              <a:t> </a:t>
            </a:r>
            <a:r>
              <a:rPr lang="tr-TR" dirty="0" err="1">
                <a:solidFill>
                  <a:srgbClr val="942093"/>
                </a:solidFill>
              </a:rPr>
              <a:t>organs</a:t>
            </a:r>
            <a:r>
              <a:rPr lang="tr-TR" dirty="0"/>
              <a:t>. </a:t>
            </a:r>
            <a:endParaRPr lang="tr-TR" dirty="0" smtClean="0"/>
          </a:p>
          <a:p>
            <a:r>
              <a:rPr lang="tr-TR" dirty="0" err="1">
                <a:solidFill>
                  <a:srgbClr val="00B0F0"/>
                </a:solidFill>
              </a:rPr>
              <a:t>Contagious</a:t>
            </a:r>
            <a:r>
              <a:rPr lang="tr-TR" dirty="0">
                <a:solidFill>
                  <a:srgbClr val="00B0F0"/>
                </a:solidFill>
              </a:rPr>
              <a:t> </a:t>
            </a:r>
            <a:r>
              <a:rPr lang="tr-TR" dirty="0" err="1">
                <a:solidFill>
                  <a:srgbClr val="00B0F0"/>
                </a:solidFill>
              </a:rPr>
              <a:t>ecthyma</a:t>
            </a:r>
            <a:r>
              <a:rPr lang="tr-TR" dirty="0">
                <a:solidFill>
                  <a:srgbClr val="00B0F0"/>
                </a:solidFill>
              </a:rPr>
              <a:t> has </a:t>
            </a:r>
            <a:r>
              <a:rPr lang="tr-TR" dirty="0" err="1">
                <a:solidFill>
                  <a:srgbClr val="00B0F0"/>
                </a:solidFill>
              </a:rPr>
              <a:t>been</a:t>
            </a:r>
            <a:r>
              <a:rPr lang="tr-TR" dirty="0">
                <a:solidFill>
                  <a:srgbClr val="00B0F0"/>
                </a:solidFill>
              </a:rPr>
              <a:t> </a:t>
            </a:r>
            <a:r>
              <a:rPr lang="tr-TR" dirty="0" err="1">
                <a:solidFill>
                  <a:srgbClr val="00B0F0"/>
                </a:solidFill>
              </a:rPr>
              <a:t>found</a:t>
            </a:r>
            <a:r>
              <a:rPr lang="tr-TR" dirty="0">
                <a:solidFill>
                  <a:srgbClr val="00B0F0"/>
                </a:solidFill>
              </a:rPr>
              <a:t> </a:t>
            </a:r>
            <a:r>
              <a:rPr lang="tr-TR" dirty="0" err="1">
                <a:solidFill>
                  <a:srgbClr val="00B0F0"/>
                </a:solidFill>
              </a:rPr>
              <a:t>worldwide</a:t>
            </a:r>
            <a:r>
              <a:rPr lang="tr-TR" dirty="0">
                <a:solidFill>
                  <a:srgbClr val="00B0F0"/>
                </a:solidFill>
              </a:rPr>
              <a:t> in </a:t>
            </a:r>
            <a:r>
              <a:rPr lang="tr-TR" dirty="0" err="1">
                <a:solidFill>
                  <a:srgbClr val="00B0F0"/>
                </a:solidFill>
              </a:rPr>
              <a:t>all</a:t>
            </a:r>
            <a:r>
              <a:rPr lang="tr-TR" dirty="0">
                <a:solidFill>
                  <a:srgbClr val="00B0F0"/>
                </a:solidFill>
              </a:rPr>
              <a:t> </a:t>
            </a:r>
            <a:r>
              <a:rPr lang="tr-TR" dirty="0" err="1">
                <a:solidFill>
                  <a:srgbClr val="00B0F0"/>
                </a:solidFill>
              </a:rPr>
              <a:t>countries</a:t>
            </a:r>
            <a:r>
              <a:rPr lang="tr-TR" dirty="0">
                <a:solidFill>
                  <a:srgbClr val="00B0F0"/>
                </a:solidFill>
              </a:rPr>
              <a:t> </a:t>
            </a:r>
            <a:r>
              <a:rPr lang="tr-TR" dirty="0" err="1">
                <a:solidFill>
                  <a:srgbClr val="00B0F0"/>
                </a:solidFill>
              </a:rPr>
              <a:t>that</a:t>
            </a:r>
            <a:r>
              <a:rPr lang="tr-TR" dirty="0">
                <a:solidFill>
                  <a:srgbClr val="00B0F0"/>
                </a:solidFill>
              </a:rPr>
              <a:t> </a:t>
            </a:r>
            <a:r>
              <a:rPr lang="tr-TR" dirty="0" err="1">
                <a:solidFill>
                  <a:srgbClr val="00B0F0"/>
                </a:solidFill>
              </a:rPr>
              <a:t>raise</a:t>
            </a:r>
            <a:r>
              <a:rPr lang="tr-TR" dirty="0">
                <a:solidFill>
                  <a:srgbClr val="00B0F0"/>
                </a:solidFill>
              </a:rPr>
              <a:t> </a:t>
            </a:r>
            <a:r>
              <a:rPr lang="tr-TR" dirty="0" err="1">
                <a:solidFill>
                  <a:srgbClr val="00B0F0"/>
                </a:solidFill>
              </a:rPr>
              <a:t>sheep</a:t>
            </a:r>
            <a:r>
              <a:rPr lang="tr-TR" dirty="0">
                <a:solidFill>
                  <a:srgbClr val="00B0F0"/>
                </a:solidFill>
              </a:rPr>
              <a:t>.</a:t>
            </a:r>
          </a:p>
        </p:txBody>
      </p:sp>
    </p:spTree>
    <p:extLst>
      <p:ext uri="{BB962C8B-B14F-4D97-AF65-F5344CB8AC3E}">
        <p14:creationId xmlns:p14="http://schemas.microsoft.com/office/powerpoint/2010/main" val="107466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solidFill>
                  <a:srgbClr val="0070C0"/>
                </a:solidFill>
              </a:rPr>
              <a:t>Etiology</a:t>
            </a:r>
            <a:endParaRPr lang="tr-TR" dirty="0">
              <a:solidFill>
                <a:srgbClr val="0070C0"/>
              </a:solidFill>
            </a:endParaRPr>
          </a:p>
        </p:txBody>
      </p:sp>
      <p:sp>
        <p:nvSpPr>
          <p:cNvPr id="3" name="İçerik Yer Tutucusu 2"/>
          <p:cNvSpPr>
            <a:spLocks noGrp="1"/>
          </p:cNvSpPr>
          <p:nvPr>
            <p:ph idx="1"/>
          </p:nvPr>
        </p:nvSpPr>
        <p:spPr/>
        <p:txBody>
          <a:bodyPr>
            <a:normAutofit lnSpcReduction="10000"/>
          </a:bodyPr>
          <a:lstStyle/>
          <a:p>
            <a:r>
              <a:rPr lang="tr-TR" dirty="0" err="1"/>
              <a:t>Contagious</a:t>
            </a:r>
            <a:r>
              <a:rPr lang="tr-TR" dirty="0"/>
              <a:t> </a:t>
            </a:r>
            <a:r>
              <a:rPr lang="tr-TR" dirty="0" err="1"/>
              <a:t>ecthyma</a:t>
            </a:r>
            <a:r>
              <a:rPr lang="tr-TR" dirty="0"/>
              <a:t> </a:t>
            </a:r>
            <a:r>
              <a:rPr lang="tr-TR" dirty="0" err="1"/>
              <a:t>results</a:t>
            </a:r>
            <a:r>
              <a:rPr lang="tr-TR" dirty="0"/>
              <a:t> </a:t>
            </a:r>
            <a:r>
              <a:rPr lang="tr-TR" dirty="0" err="1"/>
              <a:t>from</a:t>
            </a:r>
            <a:r>
              <a:rPr lang="tr-TR" dirty="0"/>
              <a:t> </a:t>
            </a:r>
            <a:r>
              <a:rPr lang="tr-TR" dirty="0" err="1"/>
              <a:t>infection</a:t>
            </a:r>
            <a:r>
              <a:rPr lang="tr-TR" dirty="0"/>
              <a:t> </a:t>
            </a:r>
            <a:r>
              <a:rPr lang="tr-TR" dirty="0" err="1"/>
              <a:t>by</a:t>
            </a:r>
            <a:r>
              <a:rPr lang="tr-TR" dirty="0"/>
              <a:t> </a:t>
            </a:r>
            <a:r>
              <a:rPr lang="tr-TR" dirty="0" err="1"/>
              <a:t>the</a:t>
            </a:r>
            <a:r>
              <a:rPr lang="tr-TR" dirty="0"/>
              <a:t> </a:t>
            </a:r>
            <a:r>
              <a:rPr lang="tr-TR" dirty="0" err="1"/>
              <a:t>orf</a:t>
            </a:r>
            <a:r>
              <a:rPr lang="tr-TR" dirty="0"/>
              <a:t> </a:t>
            </a:r>
            <a:r>
              <a:rPr lang="tr-TR" dirty="0" err="1"/>
              <a:t>virus</a:t>
            </a:r>
            <a:r>
              <a:rPr lang="tr-TR" dirty="0"/>
              <a:t>, a </a:t>
            </a:r>
            <a:r>
              <a:rPr lang="tr-TR" dirty="0" err="1"/>
              <a:t>member</a:t>
            </a:r>
            <a:r>
              <a:rPr lang="tr-TR" dirty="0"/>
              <a:t> of </a:t>
            </a:r>
            <a:r>
              <a:rPr lang="tr-TR" dirty="0" err="1"/>
              <a:t>the</a:t>
            </a:r>
            <a:r>
              <a:rPr lang="tr-TR" dirty="0"/>
              <a:t> </a:t>
            </a:r>
            <a:r>
              <a:rPr lang="tr-TR" dirty="0" err="1"/>
              <a:t>genus</a:t>
            </a:r>
            <a:r>
              <a:rPr lang="tr-TR" dirty="0"/>
              <a:t> </a:t>
            </a:r>
            <a:r>
              <a:rPr lang="tr-TR" dirty="0" err="1">
                <a:solidFill>
                  <a:srgbClr val="FF0000"/>
                </a:solidFill>
              </a:rPr>
              <a:t>Parapoxvirus</a:t>
            </a:r>
            <a:r>
              <a:rPr lang="tr-TR" dirty="0"/>
              <a:t> in </a:t>
            </a:r>
            <a:r>
              <a:rPr lang="tr-TR" dirty="0" err="1"/>
              <a:t>the</a:t>
            </a:r>
            <a:r>
              <a:rPr lang="tr-TR" dirty="0"/>
              <a:t> </a:t>
            </a:r>
            <a:r>
              <a:rPr lang="tr-TR" dirty="0" err="1"/>
              <a:t>subfamily</a:t>
            </a:r>
            <a:r>
              <a:rPr lang="tr-TR" dirty="0"/>
              <a:t> </a:t>
            </a:r>
            <a:r>
              <a:rPr lang="tr-TR" dirty="0" err="1">
                <a:solidFill>
                  <a:srgbClr val="FF0000"/>
                </a:solidFill>
              </a:rPr>
              <a:t>Chordopoxvirinae</a:t>
            </a:r>
            <a:r>
              <a:rPr lang="tr-TR" dirty="0"/>
              <a:t> </a:t>
            </a:r>
            <a:r>
              <a:rPr lang="tr-TR" dirty="0" err="1"/>
              <a:t>and</a:t>
            </a:r>
            <a:r>
              <a:rPr lang="tr-TR" dirty="0"/>
              <a:t> </a:t>
            </a:r>
            <a:r>
              <a:rPr lang="tr-TR" dirty="0" err="1"/>
              <a:t>family</a:t>
            </a:r>
            <a:r>
              <a:rPr lang="tr-TR" dirty="0"/>
              <a:t> </a:t>
            </a:r>
            <a:r>
              <a:rPr lang="tr-TR" dirty="0" err="1">
                <a:solidFill>
                  <a:srgbClr val="FF0000"/>
                </a:solidFill>
              </a:rPr>
              <a:t>Poxviridae</a:t>
            </a:r>
            <a:r>
              <a:rPr lang="tr-TR" dirty="0"/>
              <a:t>. </a:t>
            </a:r>
            <a:endParaRPr lang="tr-TR" dirty="0" smtClean="0"/>
          </a:p>
          <a:p>
            <a:endParaRPr lang="tr-TR" dirty="0"/>
          </a:p>
          <a:p>
            <a:endParaRPr lang="tr-TR" dirty="0" smtClean="0"/>
          </a:p>
          <a:p>
            <a:r>
              <a:rPr lang="tr-TR" dirty="0" err="1">
                <a:solidFill>
                  <a:srgbClr val="00B0F0"/>
                </a:solidFill>
              </a:rPr>
              <a:t>Contagious</a:t>
            </a:r>
            <a:r>
              <a:rPr lang="tr-TR" dirty="0">
                <a:solidFill>
                  <a:srgbClr val="00B0F0"/>
                </a:solidFill>
              </a:rPr>
              <a:t> </a:t>
            </a:r>
            <a:r>
              <a:rPr lang="tr-TR" dirty="0" err="1">
                <a:solidFill>
                  <a:srgbClr val="00B0F0"/>
                </a:solidFill>
              </a:rPr>
              <a:t>ecthyma</a:t>
            </a:r>
            <a:r>
              <a:rPr lang="tr-TR" dirty="0">
                <a:solidFill>
                  <a:srgbClr val="00B0F0"/>
                </a:solidFill>
              </a:rPr>
              <a:t> </a:t>
            </a:r>
            <a:r>
              <a:rPr lang="tr-TR" dirty="0" err="1">
                <a:solidFill>
                  <a:srgbClr val="00B0F0"/>
                </a:solidFill>
              </a:rPr>
              <a:t>mainly</a:t>
            </a:r>
            <a:r>
              <a:rPr lang="tr-TR" dirty="0">
                <a:solidFill>
                  <a:srgbClr val="00B0F0"/>
                </a:solidFill>
              </a:rPr>
              <a:t> </a:t>
            </a:r>
            <a:r>
              <a:rPr lang="tr-TR" dirty="0" err="1">
                <a:solidFill>
                  <a:srgbClr val="00B0F0"/>
                </a:solidFill>
              </a:rPr>
              <a:t>occurs</a:t>
            </a:r>
            <a:r>
              <a:rPr lang="tr-TR" dirty="0">
                <a:solidFill>
                  <a:srgbClr val="00B0F0"/>
                </a:solidFill>
              </a:rPr>
              <a:t> in </a:t>
            </a:r>
            <a:r>
              <a:rPr lang="tr-TR" dirty="0" err="1">
                <a:solidFill>
                  <a:srgbClr val="00B0F0"/>
                </a:solidFill>
              </a:rPr>
              <a:t>sheep</a:t>
            </a:r>
            <a:r>
              <a:rPr lang="tr-TR" dirty="0">
                <a:solidFill>
                  <a:srgbClr val="00B0F0"/>
                </a:solidFill>
              </a:rPr>
              <a:t> </a:t>
            </a:r>
            <a:r>
              <a:rPr lang="tr-TR" dirty="0" err="1">
                <a:solidFill>
                  <a:srgbClr val="00B0F0"/>
                </a:solidFill>
              </a:rPr>
              <a:t>and</a:t>
            </a:r>
            <a:r>
              <a:rPr lang="tr-TR" dirty="0">
                <a:solidFill>
                  <a:srgbClr val="00B0F0"/>
                </a:solidFill>
              </a:rPr>
              <a:t> </a:t>
            </a:r>
            <a:r>
              <a:rPr lang="tr-TR" dirty="0" err="1">
                <a:solidFill>
                  <a:srgbClr val="00B0F0"/>
                </a:solidFill>
              </a:rPr>
              <a:t>goats</a:t>
            </a:r>
            <a:r>
              <a:rPr lang="tr-TR" dirty="0">
                <a:solidFill>
                  <a:srgbClr val="00B0F0"/>
                </a:solidFill>
              </a:rPr>
              <a:t>. </a:t>
            </a:r>
            <a:endParaRPr lang="tr-TR" dirty="0" smtClean="0">
              <a:solidFill>
                <a:srgbClr val="00B0F0"/>
              </a:solidFill>
            </a:endParaRPr>
          </a:p>
          <a:p>
            <a:r>
              <a:rPr lang="tr-TR" dirty="0" err="1" smtClean="0"/>
              <a:t>This</a:t>
            </a:r>
            <a:r>
              <a:rPr lang="tr-TR" dirty="0" smtClean="0"/>
              <a:t> </a:t>
            </a:r>
            <a:r>
              <a:rPr lang="tr-TR" dirty="0" err="1"/>
              <a:t>disease</a:t>
            </a:r>
            <a:r>
              <a:rPr lang="tr-TR" dirty="0"/>
              <a:t> has </a:t>
            </a:r>
            <a:r>
              <a:rPr lang="tr-TR" dirty="0" err="1"/>
              <a:t>also</a:t>
            </a:r>
            <a:r>
              <a:rPr lang="tr-TR" dirty="0"/>
              <a:t> </a:t>
            </a:r>
            <a:r>
              <a:rPr lang="tr-TR" dirty="0" err="1"/>
              <a:t>been</a:t>
            </a:r>
            <a:r>
              <a:rPr lang="tr-TR" dirty="0"/>
              <a:t> </a:t>
            </a:r>
            <a:r>
              <a:rPr lang="tr-TR" dirty="0" err="1"/>
              <a:t>observed</a:t>
            </a:r>
            <a:r>
              <a:rPr lang="tr-TR" dirty="0"/>
              <a:t> in </a:t>
            </a:r>
            <a:r>
              <a:rPr lang="tr-TR" dirty="0" err="1"/>
              <a:t>other</a:t>
            </a:r>
            <a:r>
              <a:rPr lang="tr-TR" dirty="0"/>
              <a:t> </a:t>
            </a:r>
            <a:r>
              <a:rPr lang="tr-TR" dirty="0" err="1"/>
              <a:t>ungulates</a:t>
            </a:r>
            <a:r>
              <a:rPr lang="tr-TR" dirty="0"/>
              <a:t> </a:t>
            </a:r>
            <a:r>
              <a:rPr lang="tr-TR" dirty="0" err="1"/>
              <a:t>including</a:t>
            </a:r>
            <a:r>
              <a:rPr lang="tr-TR" dirty="0"/>
              <a:t> </a:t>
            </a:r>
            <a:r>
              <a:rPr lang="tr-TR" dirty="0" err="1"/>
              <a:t>alpacas</a:t>
            </a:r>
            <a:r>
              <a:rPr lang="tr-TR" dirty="0"/>
              <a:t>, </a:t>
            </a:r>
            <a:r>
              <a:rPr lang="tr-TR" dirty="0" err="1" smtClean="0"/>
              <a:t>reindeer</a:t>
            </a:r>
            <a:r>
              <a:rPr lang="tr-TR" dirty="0" smtClean="0"/>
              <a:t>.</a:t>
            </a:r>
          </a:p>
          <a:p>
            <a:r>
              <a:rPr lang="tr-TR" dirty="0" err="1"/>
              <a:t>Rare</a:t>
            </a:r>
            <a:r>
              <a:rPr lang="tr-TR" dirty="0"/>
              <a:t> </a:t>
            </a:r>
            <a:r>
              <a:rPr lang="tr-TR" dirty="0" err="1"/>
              <a:t>cases</a:t>
            </a:r>
            <a:r>
              <a:rPr lang="tr-TR" dirty="0"/>
              <a:t> of </a:t>
            </a:r>
            <a:r>
              <a:rPr lang="tr-TR" dirty="0" err="1"/>
              <a:t>contagious</a:t>
            </a:r>
            <a:r>
              <a:rPr lang="tr-TR" dirty="0"/>
              <a:t> </a:t>
            </a:r>
            <a:r>
              <a:rPr lang="tr-TR" dirty="0" err="1"/>
              <a:t>ecthyma</a:t>
            </a:r>
            <a:r>
              <a:rPr lang="tr-TR" dirty="0"/>
              <a:t> </a:t>
            </a:r>
            <a:r>
              <a:rPr lang="tr-TR" dirty="0" err="1"/>
              <a:t>have</a:t>
            </a:r>
            <a:r>
              <a:rPr lang="tr-TR" dirty="0"/>
              <a:t> </a:t>
            </a:r>
            <a:r>
              <a:rPr lang="tr-TR" dirty="0" err="1"/>
              <a:t>been</a:t>
            </a:r>
            <a:r>
              <a:rPr lang="tr-TR" dirty="0"/>
              <a:t> </a:t>
            </a:r>
            <a:r>
              <a:rPr lang="tr-TR" dirty="0" err="1"/>
              <a:t>reported</a:t>
            </a:r>
            <a:r>
              <a:rPr lang="tr-TR" dirty="0"/>
              <a:t> in </a:t>
            </a:r>
            <a:r>
              <a:rPr lang="tr-TR" dirty="0" err="1"/>
              <a:t>dogs</a:t>
            </a:r>
            <a:r>
              <a:rPr lang="tr-TR" dirty="0"/>
              <a:t> </a:t>
            </a:r>
            <a:r>
              <a:rPr lang="tr-TR" dirty="0" err="1"/>
              <a:t>and</a:t>
            </a:r>
            <a:r>
              <a:rPr lang="tr-TR" dirty="0"/>
              <a:t> </a:t>
            </a:r>
            <a:r>
              <a:rPr lang="tr-TR" dirty="0" err="1"/>
              <a:t>cats</a:t>
            </a:r>
            <a:r>
              <a:rPr lang="tr-TR" dirty="0"/>
              <a:t>. </a:t>
            </a:r>
          </a:p>
        </p:txBody>
      </p:sp>
    </p:spTree>
    <p:extLst>
      <p:ext uri="{BB962C8B-B14F-4D97-AF65-F5344CB8AC3E}">
        <p14:creationId xmlns:p14="http://schemas.microsoft.com/office/powerpoint/2010/main" val="15859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838199" y="708338"/>
            <a:ext cx="6077755" cy="4351338"/>
          </a:xfrm>
        </p:spPr>
        <p:txBody>
          <a:bodyPr/>
          <a:lstStyle/>
          <a:p>
            <a:r>
              <a:rPr lang="en-US" dirty="0" smtClean="0"/>
              <a:t>Lumpy skin disease is primarily a disease of cattle, but clinical cases have also been reported in Asian water buffalo (</a:t>
            </a:r>
            <a:r>
              <a:rPr lang="en-US" dirty="0" err="1" smtClean="0"/>
              <a:t>Bubalus</a:t>
            </a:r>
            <a:r>
              <a:rPr lang="en-US" dirty="0" smtClean="0"/>
              <a:t> </a:t>
            </a:r>
            <a:r>
              <a:rPr lang="en-US" dirty="0" err="1" smtClean="0"/>
              <a:t>bubalis</a:t>
            </a:r>
            <a:r>
              <a:rPr lang="en-US" dirty="0" smtClean="0"/>
              <a:t>). Sheep and goats seem to be unaffected even when they are in close contact with cattle during outbreaks. </a:t>
            </a:r>
            <a:endParaRPr lang="tr-TR" dirty="0" smtClean="0"/>
          </a:p>
          <a:p>
            <a:r>
              <a:rPr lang="en-US" dirty="0" smtClean="0"/>
              <a:t>There is no evidence that LSDV can infect humans. </a:t>
            </a:r>
            <a:endParaRPr lang="tr-TR" dirty="0"/>
          </a:p>
        </p:txBody>
      </p:sp>
      <p:sp>
        <p:nvSpPr>
          <p:cNvPr id="77826" name="AutoShape 2" descr="Calf showing clinical signs of lumpy skin disea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7828" name="AutoShape 4" descr="Calf showing clinical signs of lumpy skin disea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7830" name="AutoShape 6" descr="Calf showing clinical signs of lumpy skin disea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7832" name="AutoShape 8" descr="lumpy skin disease virus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7834" name="AutoShape 10" descr="lumpy skin disease virus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7836" name="Picture 12" descr="İlgili resim"/>
          <p:cNvPicPr>
            <a:picLocks noChangeAspect="1" noChangeArrowheads="1"/>
          </p:cNvPicPr>
          <p:nvPr/>
        </p:nvPicPr>
        <p:blipFill>
          <a:blip r:embed="rId2"/>
          <a:srcRect/>
          <a:stretch>
            <a:fillRect/>
          </a:stretch>
        </p:blipFill>
        <p:spPr bwMode="auto">
          <a:xfrm>
            <a:off x="7543800" y="708338"/>
            <a:ext cx="3810000" cy="3810000"/>
          </a:xfrm>
          <a:prstGeom prst="rect">
            <a:avLst/>
          </a:prstGeom>
          <a:noFill/>
        </p:spPr>
      </p:pic>
      <p:pic>
        <p:nvPicPr>
          <p:cNvPr id="77838" name="Picture 14" descr="lumpy skin disease virus ile ilgili görsel sonucu"/>
          <p:cNvPicPr>
            <a:picLocks noChangeAspect="1" noChangeArrowheads="1"/>
          </p:cNvPicPr>
          <p:nvPr/>
        </p:nvPicPr>
        <p:blipFill>
          <a:blip r:embed="rId3"/>
          <a:srcRect/>
          <a:stretch>
            <a:fillRect/>
          </a:stretch>
        </p:blipFill>
        <p:spPr bwMode="auto">
          <a:xfrm>
            <a:off x="3446857" y="4236500"/>
            <a:ext cx="4096943" cy="243475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solidFill>
                  <a:srgbClr val="0070C0"/>
                </a:solidFill>
              </a:rPr>
              <a:t>Transmission</a:t>
            </a:r>
            <a:endParaRPr lang="tr-TR" dirty="0">
              <a:solidFill>
                <a:srgbClr val="0070C0"/>
              </a:solidFill>
            </a:endParaRPr>
          </a:p>
        </p:txBody>
      </p:sp>
      <p:sp>
        <p:nvSpPr>
          <p:cNvPr id="3" name="İçerik Yer Tutucusu 2"/>
          <p:cNvSpPr>
            <a:spLocks noGrp="1"/>
          </p:cNvSpPr>
          <p:nvPr>
            <p:ph idx="1"/>
          </p:nvPr>
        </p:nvSpPr>
        <p:spPr/>
        <p:txBody>
          <a:bodyPr>
            <a:normAutofit fontScale="92500" lnSpcReduction="10000"/>
          </a:bodyPr>
          <a:lstStyle/>
          <a:p>
            <a:r>
              <a:rPr lang="tr-TR" dirty="0" err="1" smtClean="0">
                <a:solidFill>
                  <a:srgbClr val="942093"/>
                </a:solidFill>
              </a:rPr>
              <a:t>Orf</a:t>
            </a:r>
            <a:r>
              <a:rPr lang="tr-TR" dirty="0" smtClean="0">
                <a:solidFill>
                  <a:srgbClr val="942093"/>
                </a:solidFill>
              </a:rPr>
              <a:t> </a:t>
            </a:r>
            <a:r>
              <a:rPr lang="tr-TR" dirty="0" err="1">
                <a:solidFill>
                  <a:srgbClr val="942093"/>
                </a:solidFill>
              </a:rPr>
              <a:t>virus</a:t>
            </a:r>
            <a:r>
              <a:rPr lang="tr-TR" dirty="0">
                <a:solidFill>
                  <a:srgbClr val="942093"/>
                </a:solidFill>
              </a:rPr>
              <a:t> </a:t>
            </a:r>
            <a:r>
              <a:rPr lang="tr-TR" dirty="0" err="1">
                <a:solidFill>
                  <a:srgbClr val="942093"/>
                </a:solidFill>
              </a:rPr>
              <a:t>occurs</a:t>
            </a:r>
            <a:r>
              <a:rPr lang="tr-TR" dirty="0">
                <a:solidFill>
                  <a:srgbClr val="942093"/>
                </a:solidFill>
              </a:rPr>
              <a:t> in skin </a:t>
            </a:r>
            <a:r>
              <a:rPr lang="tr-TR" dirty="0" err="1">
                <a:solidFill>
                  <a:srgbClr val="942093"/>
                </a:solidFill>
              </a:rPr>
              <a:t>lesions</a:t>
            </a:r>
            <a:r>
              <a:rPr lang="tr-TR" dirty="0">
                <a:solidFill>
                  <a:srgbClr val="942093"/>
                </a:solidFill>
              </a:rPr>
              <a:t> </a:t>
            </a:r>
            <a:r>
              <a:rPr lang="tr-TR" dirty="0" err="1">
                <a:solidFill>
                  <a:srgbClr val="942093"/>
                </a:solidFill>
              </a:rPr>
              <a:t>and</a:t>
            </a:r>
            <a:r>
              <a:rPr lang="tr-TR" dirty="0">
                <a:solidFill>
                  <a:srgbClr val="942093"/>
                </a:solidFill>
              </a:rPr>
              <a:t> </a:t>
            </a:r>
            <a:r>
              <a:rPr lang="tr-TR" dirty="0" err="1">
                <a:solidFill>
                  <a:srgbClr val="942093"/>
                </a:solidFill>
              </a:rPr>
              <a:t>scabs</a:t>
            </a:r>
            <a:r>
              <a:rPr lang="tr-TR" dirty="0">
                <a:solidFill>
                  <a:srgbClr val="942093"/>
                </a:solidFill>
              </a:rPr>
              <a:t>. </a:t>
            </a:r>
            <a:r>
              <a:rPr lang="tr-TR" dirty="0" err="1">
                <a:solidFill>
                  <a:srgbClr val="942093"/>
                </a:solidFill>
              </a:rPr>
              <a:t>It</a:t>
            </a:r>
            <a:r>
              <a:rPr lang="tr-TR" dirty="0">
                <a:solidFill>
                  <a:srgbClr val="942093"/>
                </a:solidFill>
              </a:rPr>
              <a:t> can be </a:t>
            </a:r>
            <a:r>
              <a:rPr lang="tr-TR" dirty="0" err="1">
                <a:solidFill>
                  <a:srgbClr val="942093"/>
                </a:solidFill>
              </a:rPr>
              <a:t>transmitted</a:t>
            </a:r>
            <a:r>
              <a:rPr lang="tr-TR" dirty="0">
                <a:solidFill>
                  <a:srgbClr val="942093"/>
                </a:solidFill>
              </a:rPr>
              <a:t> </a:t>
            </a:r>
            <a:r>
              <a:rPr lang="tr-TR" dirty="0" err="1">
                <a:solidFill>
                  <a:srgbClr val="942093"/>
                </a:solidFill>
              </a:rPr>
              <a:t>by</a:t>
            </a:r>
            <a:r>
              <a:rPr lang="tr-TR" dirty="0">
                <a:solidFill>
                  <a:srgbClr val="942093"/>
                </a:solidFill>
              </a:rPr>
              <a:t> </a:t>
            </a:r>
            <a:r>
              <a:rPr lang="tr-TR" dirty="0" err="1">
                <a:solidFill>
                  <a:srgbClr val="942093"/>
                </a:solidFill>
              </a:rPr>
              <a:t>direct</a:t>
            </a:r>
            <a:r>
              <a:rPr lang="tr-TR" dirty="0">
                <a:solidFill>
                  <a:srgbClr val="942093"/>
                </a:solidFill>
              </a:rPr>
              <a:t> </a:t>
            </a:r>
            <a:r>
              <a:rPr lang="tr-TR" dirty="0" err="1">
                <a:solidFill>
                  <a:srgbClr val="942093"/>
                </a:solidFill>
              </a:rPr>
              <a:t>contact</a:t>
            </a:r>
            <a:r>
              <a:rPr lang="tr-TR" dirty="0">
                <a:solidFill>
                  <a:srgbClr val="942093"/>
                </a:solidFill>
              </a:rPr>
              <a:t> </a:t>
            </a:r>
            <a:r>
              <a:rPr lang="tr-TR" dirty="0" err="1">
                <a:solidFill>
                  <a:srgbClr val="942093"/>
                </a:solidFill>
              </a:rPr>
              <a:t>or</a:t>
            </a:r>
            <a:r>
              <a:rPr lang="tr-TR" dirty="0">
                <a:solidFill>
                  <a:srgbClr val="942093"/>
                </a:solidFill>
              </a:rPr>
              <a:t> on </a:t>
            </a:r>
            <a:r>
              <a:rPr lang="tr-TR" dirty="0" err="1">
                <a:solidFill>
                  <a:srgbClr val="942093"/>
                </a:solidFill>
              </a:rPr>
              <a:t>fomites</a:t>
            </a:r>
            <a:r>
              <a:rPr lang="tr-TR" dirty="0">
                <a:solidFill>
                  <a:srgbClr val="942093"/>
                </a:solidFill>
              </a:rPr>
              <a:t>, </a:t>
            </a:r>
            <a:r>
              <a:rPr lang="tr-TR" dirty="0" err="1">
                <a:solidFill>
                  <a:srgbClr val="942093"/>
                </a:solidFill>
              </a:rPr>
              <a:t>and</a:t>
            </a:r>
            <a:r>
              <a:rPr lang="tr-TR" dirty="0">
                <a:solidFill>
                  <a:srgbClr val="942093"/>
                </a:solidFill>
              </a:rPr>
              <a:t> is </a:t>
            </a:r>
            <a:r>
              <a:rPr lang="tr-TR" dirty="0" err="1">
                <a:solidFill>
                  <a:srgbClr val="942093"/>
                </a:solidFill>
              </a:rPr>
              <a:t>thought</a:t>
            </a:r>
            <a:r>
              <a:rPr lang="tr-TR" dirty="0">
                <a:solidFill>
                  <a:srgbClr val="942093"/>
                </a:solidFill>
              </a:rPr>
              <a:t> </a:t>
            </a:r>
            <a:r>
              <a:rPr lang="tr-TR" dirty="0" err="1">
                <a:solidFill>
                  <a:srgbClr val="942093"/>
                </a:solidFill>
              </a:rPr>
              <a:t>to</a:t>
            </a:r>
            <a:r>
              <a:rPr lang="tr-TR" dirty="0">
                <a:solidFill>
                  <a:srgbClr val="942093"/>
                </a:solidFill>
              </a:rPr>
              <a:t> </a:t>
            </a:r>
            <a:r>
              <a:rPr lang="tr-TR" dirty="0" err="1">
                <a:solidFill>
                  <a:srgbClr val="942093"/>
                </a:solidFill>
              </a:rPr>
              <a:t>enter</a:t>
            </a:r>
            <a:r>
              <a:rPr lang="tr-TR" dirty="0">
                <a:solidFill>
                  <a:srgbClr val="942093"/>
                </a:solidFill>
              </a:rPr>
              <a:t> </a:t>
            </a:r>
            <a:r>
              <a:rPr lang="tr-TR" dirty="0" err="1">
                <a:solidFill>
                  <a:srgbClr val="942093"/>
                </a:solidFill>
              </a:rPr>
              <a:t>the</a:t>
            </a:r>
            <a:r>
              <a:rPr lang="tr-TR" dirty="0">
                <a:solidFill>
                  <a:srgbClr val="942093"/>
                </a:solidFill>
              </a:rPr>
              <a:t> skin </a:t>
            </a:r>
            <a:r>
              <a:rPr lang="tr-TR" dirty="0" err="1">
                <a:solidFill>
                  <a:srgbClr val="942093"/>
                </a:solidFill>
              </a:rPr>
              <a:t>through</a:t>
            </a:r>
            <a:r>
              <a:rPr lang="tr-TR" dirty="0">
                <a:solidFill>
                  <a:srgbClr val="942093"/>
                </a:solidFill>
              </a:rPr>
              <a:t> </a:t>
            </a:r>
            <a:r>
              <a:rPr lang="tr-TR" dirty="0" err="1">
                <a:solidFill>
                  <a:srgbClr val="942093"/>
                </a:solidFill>
              </a:rPr>
              <a:t>cuts</a:t>
            </a:r>
            <a:r>
              <a:rPr lang="tr-TR" dirty="0">
                <a:solidFill>
                  <a:srgbClr val="942093"/>
                </a:solidFill>
              </a:rPr>
              <a:t> </a:t>
            </a:r>
            <a:r>
              <a:rPr lang="tr-TR" dirty="0" err="1">
                <a:solidFill>
                  <a:srgbClr val="942093"/>
                </a:solidFill>
              </a:rPr>
              <a:t>and</a:t>
            </a:r>
            <a:r>
              <a:rPr lang="tr-TR" dirty="0">
                <a:solidFill>
                  <a:srgbClr val="942093"/>
                </a:solidFill>
              </a:rPr>
              <a:t> </a:t>
            </a:r>
            <a:r>
              <a:rPr lang="tr-TR" dirty="0" err="1">
                <a:solidFill>
                  <a:srgbClr val="942093"/>
                </a:solidFill>
              </a:rPr>
              <a:t>abrasions</a:t>
            </a:r>
            <a:r>
              <a:rPr lang="tr-TR" dirty="0">
                <a:solidFill>
                  <a:srgbClr val="942093"/>
                </a:solidFill>
              </a:rPr>
              <a:t>. </a:t>
            </a:r>
            <a:endParaRPr lang="tr-TR" dirty="0" smtClean="0">
              <a:solidFill>
                <a:srgbClr val="942093"/>
              </a:solidFill>
            </a:endParaRPr>
          </a:p>
          <a:p>
            <a:r>
              <a:rPr lang="tr-TR" dirty="0" err="1"/>
              <a:t>Orf</a:t>
            </a:r>
            <a:r>
              <a:rPr lang="tr-TR" dirty="0"/>
              <a:t> </a:t>
            </a:r>
            <a:r>
              <a:rPr lang="tr-TR" dirty="0" err="1"/>
              <a:t>virus</a:t>
            </a:r>
            <a:r>
              <a:rPr lang="tr-TR" dirty="0"/>
              <a:t> can be </a:t>
            </a:r>
            <a:r>
              <a:rPr lang="tr-TR" dirty="0" err="1"/>
              <a:t>carried</a:t>
            </a:r>
            <a:r>
              <a:rPr lang="tr-TR" dirty="0"/>
              <a:t> </a:t>
            </a:r>
            <a:r>
              <a:rPr lang="tr-TR" dirty="0" err="1"/>
              <a:t>by</a:t>
            </a:r>
            <a:r>
              <a:rPr lang="tr-TR" dirty="0"/>
              <a:t> </a:t>
            </a:r>
            <a:r>
              <a:rPr lang="tr-TR" dirty="0" err="1"/>
              <a:t>clinically</a:t>
            </a:r>
            <a:r>
              <a:rPr lang="tr-TR" dirty="0"/>
              <a:t> normal </a:t>
            </a:r>
            <a:r>
              <a:rPr lang="tr-TR" dirty="0" err="1"/>
              <a:t>sheep</a:t>
            </a:r>
            <a:r>
              <a:rPr lang="tr-TR" dirty="0"/>
              <a:t>; it is </a:t>
            </a:r>
            <a:r>
              <a:rPr lang="tr-TR" dirty="0" err="1"/>
              <a:t>reported</a:t>
            </a:r>
            <a:r>
              <a:rPr lang="tr-TR" dirty="0"/>
              <a:t> </a:t>
            </a:r>
            <a:r>
              <a:rPr lang="tr-TR" dirty="0" err="1"/>
              <a:t>to</a:t>
            </a:r>
            <a:r>
              <a:rPr lang="tr-TR" dirty="0"/>
              <a:t> </a:t>
            </a:r>
            <a:r>
              <a:rPr lang="tr-TR" dirty="0" err="1"/>
              <a:t>remain</a:t>
            </a:r>
            <a:r>
              <a:rPr lang="tr-TR" dirty="0"/>
              <a:t> </a:t>
            </a:r>
            <a:r>
              <a:rPr lang="tr-TR" dirty="0" err="1"/>
              <a:t>viable</a:t>
            </a:r>
            <a:r>
              <a:rPr lang="tr-TR" dirty="0"/>
              <a:t> on </a:t>
            </a:r>
            <a:r>
              <a:rPr lang="tr-TR" dirty="0" err="1"/>
              <a:t>the</a:t>
            </a:r>
            <a:r>
              <a:rPr lang="tr-TR" dirty="0"/>
              <a:t> </a:t>
            </a:r>
            <a:r>
              <a:rPr lang="tr-TR" dirty="0" err="1"/>
              <a:t>wool</a:t>
            </a:r>
            <a:r>
              <a:rPr lang="tr-TR" dirty="0"/>
              <a:t> </a:t>
            </a:r>
            <a:r>
              <a:rPr lang="tr-TR" dirty="0" err="1"/>
              <a:t>and</a:t>
            </a:r>
            <a:r>
              <a:rPr lang="tr-TR" dirty="0"/>
              <a:t> </a:t>
            </a:r>
            <a:r>
              <a:rPr lang="tr-TR" dirty="0" err="1"/>
              <a:t>hides</a:t>
            </a:r>
            <a:r>
              <a:rPr lang="tr-TR" dirty="0"/>
              <a:t> </a:t>
            </a:r>
            <a:r>
              <a:rPr lang="tr-TR" dirty="0" err="1"/>
              <a:t>for</a:t>
            </a:r>
            <a:r>
              <a:rPr lang="tr-TR" dirty="0"/>
              <a:t> </a:t>
            </a:r>
            <a:r>
              <a:rPr lang="tr-TR" dirty="0" err="1"/>
              <a:t>approximately</a:t>
            </a:r>
            <a:r>
              <a:rPr lang="tr-TR" dirty="0"/>
              <a:t> </a:t>
            </a:r>
            <a:r>
              <a:rPr lang="tr-TR" dirty="0" err="1"/>
              <a:t>one</a:t>
            </a:r>
            <a:r>
              <a:rPr lang="tr-TR" dirty="0"/>
              <a:t> </a:t>
            </a:r>
            <a:r>
              <a:rPr lang="tr-TR" dirty="0" err="1"/>
              <a:t>month</a:t>
            </a:r>
            <a:r>
              <a:rPr lang="tr-TR" dirty="0"/>
              <a:t> </a:t>
            </a:r>
            <a:r>
              <a:rPr lang="tr-TR" dirty="0" err="1"/>
              <a:t>after</a:t>
            </a:r>
            <a:r>
              <a:rPr lang="tr-TR" dirty="0"/>
              <a:t> </a:t>
            </a:r>
            <a:r>
              <a:rPr lang="tr-TR" dirty="0" err="1"/>
              <a:t>the</a:t>
            </a:r>
            <a:r>
              <a:rPr lang="tr-TR" dirty="0"/>
              <a:t> </a:t>
            </a:r>
            <a:r>
              <a:rPr lang="tr-TR" dirty="0" err="1"/>
              <a:t>lesions</a:t>
            </a:r>
            <a:r>
              <a:rPr lang="tr-TR" dirty="0"/>
              <a:t> </a:t>
            </a:r>
            <a:r>
              <a:rPr lang="tr-TR" dirty="0" err="1"/>
              <a:t>have</a:t>
            </a:r>
            <a:r>
              <a:rPr lang="tr-TR" dirty="0"/>
              <a:t> </a:t>
            </a:r>
            <a:r>
              <a:rPr lang="tr-TR" dirty="0" err="1"/>
              <a:t>healed</a:t>
            </a:r>
            <a:r>
              <a:rPr lang="tr-TR" dirty="0"/>
              <a:t>. </a:t>
            </a:r>
            <a:endParaRPr lang="tr-TR" dirty="0" smtClean="0"/>
          </a:p>
          <a:p>
            <a:r>
              <a:rPr lang="tr-TR" dirty="0" err="1" smtClean="0"/>
              <a:t>This</a:t>
            </a:r>
            <a:r>
              <a:rPr lang="tr-TR" dirty="0" smtClean="0"/>
              <a:t> </a:t>
            </a:r>
            <a:r>
              <a:rPr lang="tr-TR" dirty="0" err="1"/>
              <a:t>virus</a:t>
            </a:r>
            <a:r>
              <a:rPr lang="tr-TR" dirty="0"/>
              <a:t> is </a:t>
            </a:r>
            <a:r>
              <a:rPr lang="tr-TR" dirty="0" err="1"/>
              <a:t>very</a:t>
            </a:r>
            <a:r>
              <a:rPr lang="tr-TR" dirty="0"/>
              <a:t> </a:t>
            </a:r>
            <a:r>
              <a:rPr lang="tr-TR" dirty="0" err="1"/>
              <a:t>resistant</a:t>
            </a:r>
            <a:r>
              <a:rPr lang="tr-TR" dirty="0"/>
              <a:t> </a:t>
            </a:r>
            <a:r>
              <a:rPr lang="tr-TR" dirty="0" err="1"/>
              <a:t>to</a:t>
            </a:r>
            <a:r>
              <a:rPr lang="tr-TR" dirty="0"/>
              <a:t> </a:t>
            </a:r>
            <a:r>
              <a:rPr lang="tr-TR" dirty="0" err="1"/>
              <a:t>inactivation</a:t>
            </a:r>
            <a:r>
              <a:rPr lang="tr-TR" dirty="0"/>
              <a:t> in </a:t>
            </a:r>
            <a:r>
              <a:rPr lang="tr-TR" dirty="0" err="1"/>
              <a:t>the</a:t>
            </a:r>
            <a:r>
              <a:rPr lang="tr-TR" dirty="0"/>
              <a:t> </a:t>
            </a:r>
            <a:r>
              <a:rPr lang="tr-TR" dirty="0" err="1" smtClean="0"/>
              <a:t>environment</a:t>
            </a:r>
            <a:r>
              <a:rPr lang="tr-TR" dirty="0" smtClean="0"/>
              <a:t>.</a:t>
            </a:r>
          </a:p>
          <a:p>
            <a:r>
              <a:rPr lang="tr-TR" dirty="0" err="1">
                <a:solidFill>
                  <a:srgbClr val="92D050"/>
                </a:solidFill>
              </a:rPr>
              <a:t>Humans</a:t>
            </a:r>
            <a:r>
              <a:rPr lang="tr-TR" dirty="0">
                <a:solidFill>
                  <a:srgbClr val="92D050"/>
                </a:solidFill>
              </a:rPr>
              <a:t> can </a:t>
            </a:r>
            <a:r>
              <a:rPr lang="tr-TR" dirty="0" err="1">
                <a:solidFill>
                  <a:srgbClr val="92D050"/>
                </a:solidFill>
              </a:rPr>
              <a:t>become</a:t>
            </a:r>
            <a:r>
              <a:rPr lang="tr-TR" dirty="0">
                <a:solidFill>
                  <a:srgbClr val="92D050"/>
                </a:solidFill>
              </a:rPr>
              <a:t> </a:t>
            </a:r>
            <a:r>
              <a:rPr lang="tr-TR" dirty="0" err="1">
                <a:solidFill>
                  <a:srgbClr val="92D050"/>
                </a:solidFill>
              </a:rPr>
              <a:t>infected</a:t>
            </a:r>
            <a:r>
              <a:rPr lang="tr-TR" dirty="0">
                <a:solidFill>
                  <a:srgbClr val="92D050"/>
                </a:solidFill>
              </a:rPr>
              <a:t> </a:t>
            </a:r>
            <a:r>
              <a:rPr lang="tr-TR" dirty="0" err="1">
                <a:solidFill>
                  <a:srgbClr val="92D050"/>
                </a:solidFill>
              </a:rPr>
              <a:t>by</a:t>
            </a:r>
            <a:r>
              <a:rPr lang="tr-TR" dirty="0">
                <a:solidFill>
                  <a:srgbClr val="92D050"/>
                </a:solidFill>
              </a:rPr>
              <a:t> </a:t>
            </a:r>
            <a:r>
              <a:rPr lang="tr-TR" dirty="0" err="1">
                <a:solidFill>
                  <a:srgbClr val="92D050"/>
                </a:solidFill>
              </a:rPr>
              <a:t>contact</a:t>
            </a:r>
            <a:r>
              <a:rPr lang="tr-TR" dirty="0">
                <a:solidFill>
                  <a:srgbClr val="92D050"/>
                </a:solidFill>
              </a:rPr>
              <a:t> </a:t>
            </a:r>
            <a:r>
              <a:rPr lang="tr-TR" dirty="0" err="1">
                <a:solidFill>
                  <a:srgbClr val="92D050"/>
                </a:solidFill>
              </a:rPr>
              <a:t>with</a:t>
            </a:r>
            <a:r>
              <a:rPr lang="tr-TR" dirty="0">
                <a:solidFill>
                  <a:srgbClr val="92D050"/>
                </a:solidFill>
              </a:rPr>
              <a:t> </a:t>
            </a:r>
            <a:r>
              <a:rPr lang="tr-TR" dirty="0" err="1">
                <a:solidFill>
                  <a:srgbClr val="92D050"/>
                </a:solidFill>
              </a:rPr>
              <a:t>infected</a:t>
            </a:r>
            <a:r>
              <a:rPr lang="tr-TR" dirty="0">
                <a:solidFill>
                  <a:srgbClr val="92D050"/>
                </a:solidFill>
              </a:rPr>
              <a:t> </a:t>
            </a:r>
            <a:r>
              <a:rPr lang="tr-TR" dirty="0" err="1">
                <a:solidFill>
                  <a:srgbClr val="92D050"/>
                </a:solidFill>
              </a:rPr>
              <a:t>animals</a:t>
            </a:r>
            <a:r>
              <a:rPr lang="tr-TR" dirty="0">
                <a:solidFill>
                  <a:srgbClr val="92D050"/>
                </a:solidFill>
              </a:rPr>
              <a:t> </a:t>
            </a:r>
            <a:r>
              <a:rPr lang="tr-TR" dirty="0" err="1">
                <a:solidFill>
                  <a:srgbClr val="92D050"/>
                </a:solidFill>
              </a:rPr>
              <a:t>or</a:t>
            </a:r>
            <a:r>
              <a:rPr lang="tr-TR" dirty="0">
                <a:solidFill>
                  <a:srgbClr val="92D050"/>
                </a:solidFill>
              </a:rPr>
              <a:t> </a:t>
            </a:r>
            <a:r>
              <a:rPr lang="tr-TR" dirty="0" err="1">
                <a:solidFill>
                  <a:srgbClr val="92D050"/>
                </a:solidFill>
              </a:rPr>
              <a:t>contagious</a:t>
            </a:r>
            <a:r>
              <a:rPr lang="tr-TR" dirty="0">
                <a:solidFill>
                  <a:srgbClr val="92D050"/>
                </a:solidFill>
              </a:rPr>
              <a:t> </a:t>
            </a:r>
            <a:r>
              <a:rPr lang="tr-TR" dirty="0" err="1">
                <a:solidFill>
                  <a:srgbClr val="92D050"/>
                </a:solidFill>
              </a:rPr>
              <a:t>ecthyma</a:t>
            </a:r>
            <a:r>
              <a:rPr lang="tr-TR" dirty="0">
                <a:solidFill>
                  <a:srgbClr val="92D050"/>
                </a:solidFill>
              </a:rPr>
              <a:t> </a:t>
            </a:r>
            <a:r>
              <a:rPr lang="tr-TR" dirty="0" err="1">
                <a:solidFill>
                  <a:srgbClr val="92D050"/>
                </a:solidFill>
              </a:rPr>
              <a:t>vaccines</a:t>
            </a:r>
            <a:r>
              <a:rPr lang="tr-TR" dirty="0">
                <a:solidFill>
                  <a:srgbClr val="92D050"/>
                </a:solidFill>
              </a:rPr>
              <a:t>, </a:t>
            </a:r>
            <a:r>
              <a:rPr lang="tr-TR" dirty="0" err="1">
                <a:solidFill>
                  <a:srgbClr val="92D050"/>
                </a:solidFill>
              </a:rPr>
              <a:t>which</a:t>
            </a:r>
            <a:r>
              <a:rPr lang="tr-TR" dirty="0">
                <a:solidFill>
                  <a:srgbClr val="92D050"/>
                </a:solidFill>
              </a:rPr>
              <a:t> </a:t>
            </a:r>
            <a:r>
              <a:rPr lang="tr-TR" dirty="0" err="1">
                <a:solidFill>
                  <a:srgbClr val="92D050"/>
                </a:solidFill>
              </a:rPr>
              <a:t>contain</a:t>
            </a:r>
            <a:r>
              <a:rPr lang="tr-TR" dirty="0">
                <a:solidFill>
                  <a:srgbClr val="92D050"/>
                </a:solidFill>
              </a:rPr>
              <a:t> </a:t>
            </a:r>
            <a:r>
              <a:rPr lang="tr-TR" dirty="0" err="1">
                <a:solidFill>
                  <a:srgbClr val="92D050"/>
                </a:solidFill>
              </a:rPr>
              <a:t>live</a:t>
            </a:r>
            <a:r>
              <a:rPr lang="tr-TR" dirty="0">
                <a:solidFill>
                  <a:srgbClr val="92D050"/>
                </a:solidFill>
              </a:rPr>
              <a:t> </a:t>
            </a:r>
            <a:r>
              <a:rPr lang="tr-TR" dirty="0" err="1">
                <a:solidFill>
                  <a:srgbClr val="92D050"/>
                </a:solidFill>
              </a:rPr>
              <a:t>virus</a:t>
            </a:r>
            <a:r>
              <a:rPr lang="tr-TR" dirty="0"/>
              <a:t>. </a:t>
            </a:r>
            <a:endParaRPr lang="tr-TR" dirty="0" smtClean="0"/>
          </a:p>
          <a:p>
            <a:r>
              <a:rPr lang="tr-TR" dirty="0" err="1" smtClean="0"/>
              <a:t>The</a:t>
            </a:r>
            <a:r>
              <a:rPr lang="tr-TR" dirty="0" smtClean="0"/>
              <a:t> </a:t>
            </a:r>
            <a:r>
              <a:rPr lang="tr-TR" dirty="0" err="1"/>
              <a:t>vaccine</a:t>
            </a:r>
            <a:r>
              <a:rPr lang="tr-TR" dirty="0"/>
              <a:t> </a:t>
            </a:r>
            <a:r>
              <a:rPr lang="tr-TR" dirty="0" err="1"/>
              <a:t>viruses</a:t>
            </a:r>
            <a:r>
              <a:rPr lang="tr-TR" dirty="0"/>
              <a:t> </a:t>
            </a:r>
            <a:r>
              <a:rPr lang="tr-TR" dirty="0" err="1"/>
              <a:t>are</a:t>
            </a:r>
            <a:r>
              <a:rPr lang="tr-TR" dirty="0"/>
              <a:t> </a:t>
            </a:r>
            <a:r>
              <a:rPr lang="tr-TR" dirty="0" err="1"/>
              <a:t>also</a:t>
            </a:r>
            <a:r>
              <a:rPr lang="tr-TR" dirty="0"/>
              <a:t> </a:t>
            </a:r>
            <a:r>
              <a:rPr lang="tr-TR" dirty="0" err="1"/>
              <a:t>contagious</a:t>
            </a:r>
            <a:r>
              <a:rPr lang="tr-TR" dirty="0"/>
              <a:t> </a:t>
            </a:r>
            <a:r>
              <a:rPr lang="tr-TR" dirty="0" err="1"/>
              <a:t>when</a:t>
            </a:r>
            <a:r>
              <a:rPr lang="tr-TR" dirty="0"/>
              <a:t> </a:t>
            </a:r>
            <a:r>
              <a:rPr lang="tr-TR" dirty="0" err="1"/>
              <a:t>shed</a:t>
            </a:r>
            <a:r>
              <a:rPr lang="tr-TR" dirty="0"/>
              <a:t> </a:t>
            </a:r>
            <a:r>
              <a:rPr lang="tr-TR" dirty="0" err="1"/>
              <a:t>from</a:t>
            </a:r>
            <a:r>
              <a:rPr lang="tr-TR" dirty="0"/>
              <a:t> </a:t>
            </a:r>
            <a:r>
              <a:rPr lang="tr-TR" dirty="0" err="1"/>
              <a:t>recently</a:t>
            </a:r>
            <a:r>
              <a:rPr lang="tr-TR" dirty="0"/>
              <a:t> </a:t>
            </a:r>
            <a:r>
              <a:rPr lang="tr-TR" dirty="0" err="1"/>
              <a:t>immunized</a:t>
            </a:r>
            <a:r>
              <a:rPr lang="tr-TR" dirty="0"/>
              <a:t> </a:t>
            </a:r>
            <a:r>
              <a:rPr lang="tr-TR" dirty="0" err="1"/>
              <a:t>animals</a:t>
            </a:r>
            <a:r>
              <a:rPr lang="tr-TR" dirty="0"/>
              <a:t>.</a:t>
            </a:r>
          </a:p>
        </p:txBody>
      </p:sp>
    </p:spTree>
    <p:extLst>
      <p:ext uri="{BB962C8B-B14F-4D97-AF65-F5344CB8AC3E}">
        <p14:creationId xmlns:p14="http://schemas.microsoft.com/office/powerpoint/2010/main" val="1744000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0"/>
            <a:ext cx="10515600" cy="1325563"/>
          </a:xfrm>
        </p:spPr>
        <p:txBody>
          <a:bodyPr/>
          <a:lstStyle/>
          <a:p>
            <a:r>
              <a:rPr lang="tr-TR" dirty="0" err="1" smtClean="0">
                <a:solidFill>
                  <a:srgbClr val="0070C0"/>
                </a:solidFill>
              </a:rPr>
              <a:t>Clinical</a:t>
            </a:r>
            <a:r>
              <a:rPr lang="tr-TR" dirty="0" smtClean="0">
                <a:solidFill>
                  <a:srgbClr val="0070C0"/>
                </a:solidFill>
              </a:rPr>
              <a:t> </a:t>
            </a:r>
            <a:r>
              <a:rPr lang="tr-TR" dirty="0" err="1" smtClean="0">
                <a:solidFill>
                  <a:srgbClr val="0070C0"/>
                </a:solidFill>
              </a:rPr>
              <a:t>Signs</a:t>
            </a:r>
            <a:endParaRPr lang="tr-TR" dirty="0">
              <a:solidFill>
                <a:srgbClr val="0070C0"/>
              </a:solidFill>
            </a:endParaRPr>
          </a:p>
        </p:txBody>
      </p:sp>
      <p:sp>
        <p:nvSpPr>
          <p:cNvPr id="3" name="İçerik Yer Tutucusu 2"/>
          <p:cNvSpPr>
            <a:spLocks noGrp="1"/>
          </p:cNvSpPr>
          <p:nvPr>
            <p:ph idx="1"/>
          </p:nvPr>
        </p:nvSpPr>
        <p:spPr>
          <a:xfrm>
            <a:off x="838200" y="1003822"/>
            <a:ext cx="10515600" cy="4351338"/>
          </a:xfrm>
        </p:spPr>
        <p:txBody>
          <a:bodyPr>
            <a:normAutofit/>
          </a:bodyPr>
          <a:lstStyle/>
          <a:p>
            <a:r>
              <a:rPr lang="tr-TR" sz="2400" dirty="0" err="1"/>
              <a:t>Initially</a:t>
            </a:r>
            <a:r>
              <a:rPr lang="tr-TR" sz="2400" dirty="0"/>
              <a:t>, </a:t>
            </a:r>
            <a:r>
              <a:rPr lang="tr-TR" sz="2400" dirty="0" err="1"/>
              <a:t>orf</a:t>
            </a:r>
            <a:r>
              <a:rPr lang="tr-TR" sz="2400" dirty="0"/>
              <a:t> </a:t>
            </a:r>
            <a:r>
              <a:rPr lang="tr-TR" sz="2400" dirty="0" err="1"/>
              <a:t>appears</a:t>
            </a:r>
            <a:r>
              <a:rPr lang="tr-TR" sz="2400" dirty="0"/>
              <a:t> as </a:t>
            </a:r>
            <a:r>
              <a:rPr lang="tr-TR" sz="2400" dirty="0" err="1"/>
              <a:t>papules</a:t>
            </a:r>
            <a:r>
              <a:rPr lang="tr-TR" sz="2400" dirty="0"/>
              <a:t>, </a:t>
            </a:r>
            <a:r>
              <a:rPr lang="tr-TR" sz="2400" dirty="0" err="1"/>
              <a:t>pustules</a:t>
            </a:r>
            <a:r>
              <a:rPr lang="tr-TR" sz="2400" dirty="0"/>
              <a:t> </a:t>
            </a:r>
            <a:r>
              <a:rPr lang="tr-TR" sz="2400" dirty="0" err="1"/>
              <a:t>and</a:t>
            </a:r>
            <a:r>
              <a:rPr lang="tr-TR" sz="2400" dirty="0"/>
              <a:t> </a:t>
            </a:r>
            <a:r>
              <a:rPr lang="tr-TR" sz="2400" dirty="0" err="1"/>
              <a:t>vesicles</a:t>
            </a:r>
            <a:r>
              <a:rPr lang="tr-TR" sz="2400" dirty="0"/>
              <a:t>, </a:t>
            </a:r>
            <a:r>
              <a:rPr lang="tr-TR" sz="2400" dirty="0" err="1"/>
              <a:t>typically</a:t>
            </a:r>
            <a:r>
              <a:rPr lang="tr-TR" sz="2400" dirty="0"/>
              <a:t> </a:t>
            </a:r>
            <a:r>
              <a:rPr lang="tr-TR" sz="2400" dirty="0" err="1"/>
              <a:t>found</a:t>
            </a:r>
            <a:r>
              <a:rPr lang="tr-TR" sz="2400" dirty="0"/>
              <a:t> on </a:t>
            </a:r>
            <a:r>
              <a:rPr lang="tr-TR" sz="2400" dirty="0" err="1"/>
              <a:t>and</a:t>
            </a:r>
            <a:r>
              <a:rPr lang="tr-TR" sz="2400" dirty="0"/>
              <a:t> </a:t>
            </a:r>
            <a:r>
              <a:rPr lang="tr-TR" sz="2400" dirty="0" err="1"/>
              <a:t>around</a:t>
            </a:r>
            <a:r>
              <a:rPr lang="tr-TR" sz="2400" dirty="0"/>
              <a:t> </a:t>
            </a:r>
            <a:r>
              <a:rPr lang="tr-TR" sz="2400" dirty="0" err="1"/>
              <a:t>the</a:t>
            </a:r>
            <a:r>
              <a:rPr lang="tr-TR" sz="2400" dirty="0"/>
              <a:t> </a:t>
            </a:r>
            <a:r>
              <a:rPr lang="tr-TR" sz="2400" dirty="0" err="1"/>
              <a:t>muzzle</a:t>
            </a:r>
            <a:r>
              <a:rPr lang="tr-TR" sz="2400" dirty="0"/>
              <a:t>, </a:t>
            </a:r>
            <a:r>
              <a:rPr lang="tr-TR" sz="2400" dirty="0" err="1"/>
              <a:t>mouth</a:t>
            </a:r>
            <a:r>
              <a:rPr lang="tr-TR" sz="2400" dirty="0"/>
              <a:t> </a:t>
            </a:r>
            <a:r>
              <a:rPr lang="tr-TR" sz="2400" dirty="0" err="1"/>
              <a:t>and</a:t>
            </a:r>
            <a:r>
              <a:rPr lang="tr-TR" sz="2400" dirty="0"/>
              <a:t> </a:t>
            </a:r>
            <a:r>
              <a:rPr lang="tr-TR" sz="2400" dirty="0" err="1"/>
              <a:t>nose</a:t>
            </a:r>
            <a:r>
              <a:rPr lang="tr-TR" sz="2400" dirty="0"/>
              <a:t>, </a:t>
            </a:r>
            <a:r>
              <a:rPr lang="tr-TR" sz="2400" dirty="0" err="1"/>
              <a:t>and</a:t>
            </a:r>
            <a:r>
              <a:rPr lang="tr-TR" sz="2400" dirty="0"/>
              <a:t> </a:t>
            </a:r>
            <a:r>
              <a:rPr lang="tr-TR" sz="2400" dirty="0" err="1"/>
              <a:t>sometimes</a:t>
            </a:r>
            <a:r>
              <a:rPr lang="tr-TR" sz="2400" dirty="0"/>
              <a:t> on </a:t>
            </a:r>
            <a:r>
              <a:rPr lang="tr-TR" sz="2400" dirty="0" err="1"/>
              <a:t>the</a:t>
            </a:r>
            <a:r>
              <a:rPr lang="tr-TR" sz="2400" dirty="0"/>
              <a:t> </a:t>
            </a:r>
            <a:r>
              <a:rPr lang="tr-TR" sz="2400" dirty="0" err="1"/>
              <a:t>ears</a:t>
            </a:r>
            <a:r>
              <a:rPr lang="tr-TR" sz="2400" dirty="0"/>
              <a:t>, </a:t>
            </a:r>
            <a:r>
              <a:rPr lang="tr-TR" sz="2400" dirty="0" err="1"/>
              <a:t>eyelids</a:t>
            </a:r>
            <a:r>
              <a:rPr lang="tr-TR" sz="2400" dirty="0"/>
              <a:t>, </a:t>
            </a:r>
            <a:r>
              <a:rPr lang="tr-TR" sz="2400" dirty="0" err="1"/>
              <a:t>feet</a:t>
            </a:r>
            <a:r>
              <a:rPr lang="tr-TR" sz="2400" dirty="0"/>
              <a:t>, </a:t>
            </a:r>
            <a:r>
              <a:rPr lang="tr-TR" sz="2400" dirty="0" err="1"/>
              <a:t>perineal</a:t>
            </a:r>
            <a:r>
              <a:rPr lang="tr-TR" sz="2400" dirty="0"/>
              <a:t> </a:t>
            </a:r>
            <a:r>
              <a:rPr lang="tr-TR" sz="2400" dirty="0" err="1"/>
              <a:t>region</a:t>
            </a:r>
            <a:r>
              <a:rPr lang="tr-TR" sz="2400" dirty="0"/>
              <a:t> </a:t>
            </a:r>
            <a:r>
              <a:rPr lang="tr-TR" sz="2400" dirty="0" err="1"/>
              <a:t>or</a:t>
            </a:r>
            <a:r>
              <a:rPr lang="tr-TR" sz="2400" dirty="0"/>
              <a:t> </a:t>
            </a:r>
            <a:r>
              <a:rPr lang="tr-TR" sz="2400" dirty="0" err="1"/>
              <a:t>other</a:t>
            </a:r>
            <a:r>
              <a:rPr lang="tr-TR" sz="2400" dirty="0"/>
              <a:t> </a:t>
            </a:r>
            <a:r>
              <a:rPr lang="tr-TR" sz="2400" dirty="0" err="1"/>
              <a:t>sites</a:t>
            </a:r>
            <a:r>
              <a:rPr lang="tr-TR" sz="2400" dirty="0"/>
              <a:t> (</a:t>
            </a:r>
            <a:r>
              <a:rPr lang="tr-TR" sz="2400" dirty="0" err="1"/>
              <a:t>e.g</a:t>
            </a:r>
            <a:r>
              <a:rPr lang="tr-TR" sz="2400" dirty="0"/>
              <a:t>., </a:t>
            </a:r>
            <a:r>
              <a:rPr lang="tr-TR" sz="2400" dirty="0" err="1"/>
              <a:t>the</a:t>
            </a:r>
            <a:r>
              <a:rPr lang="tr-TR" sz="2400" dirty="0"/>
              <a:t> </a:t>
            </a:r>
            <a:r>
              <a:rPr lang="tr-TR" sz="2400" dirty="0" err="1"/>
              <a:t>tail</a:t>
            </a:r>
            <a:r>
              <a:rPr lang="tr-TR" sz="2400" dirty="0"/>
              <a:t> </a:t>
            </a:r>
            <a:r>
              <a:rPr lang="tr-TR" sz="2400" dirty="0" err="1"/>
              <a:t>after</a:t>
            </a:r>
            <a:r>
              <a:rPr lang="tr-TR" sz="2400" dirty="0"/>
              <a:t> </a:t>
            </a:r>
            <a:r>
              <a:rPr lang="tr-TR" sz="2400" dirty="0" err="1"/>
              <a:t>docking</a:t>
            </a:r>
            <a:r>
              <a:rPr lang="tr-TR" sz="2400" dirty="0"/>
              <a:t>). </a:t>
            </a:r>
            <a:endParaRPr lang="tr-TR" sz="2400" dirty="0" smtClean="0"/>
          </a:p>
          <a:p>
            <a:r>
              <a:rPr lang="tr-TR" sz="2400" dirty="0" err="1" smtClean="0"/>
              <a:t>Lesions</a:t>
            </a:r>
            <a:r>
              <a:rPr lang="tr-TR" sz="2400" dirty="0" smtClean="0"/>
              <a:t> </a:t>
            </a:r>
            <a:r>
              <a:rPr lang="tr-TR" sz="2400" dirty="0" err="1"/>
              <a:t>may</a:t>
            </a:r>
            <a:r>
              <a:rPr lang="tr-TR" sz="2400" dirty="0"/>
              <a:t> </a:t>
            </a:r>
            <a:r>
              <a:rPr lang="tr-TR" sz="2400" dirty="0" err="1"/>
              <a:t>also</a:t>
            </a:r>
            <a:r>
              <a:rPr lang="tr-TR" sz="2400" dirty="0"/>
              <a:t> </a:t>
            </a:r>
            <a:r>
              <a:rPr lang="tr-TR" sz="2400" dirty="0" err="1"/>
              <a:t>occur</a:t>
            </a:r>
            <a:r>
              <a:rPr lang="tr-TR" sz="2400" dirty="0"/>
              <a:t> inside </a:t>
            </a:r>
            <a:r>
              <a:rPr lang="tr-TR" sz="2400" dirty="0" err="1"/>
              <a:t>the</a:t>
            </a:r>
            <a:r>
              <a:rPr lang="tr-TR" sz="2400" dirty="0"/>
              <a:t> </a:t>
            </a:r>
            <a:r>
              <a:rPr lang="tr-TR" sz="2400" dirty="0" err="1"/>
              <a:t>mouth</a:t>
            </a:r>
            <a:r>
              <a:rPr lang="tr-TR" sz="2400" dirty="0"/>
              <a:t>, </a:t>
            </a:r>
            <a:r>
              <a:rPr lang="tr-TR" sz="2400" dirty="0" err="1"/>
              <a:t>particularly</a:t>
            </a:r>
            <a:r>
              <a:rPr lang="tr-TR" sz="2400" dirty="0"/>
              <a:t> in </a:t>
            </a:r>
            <a:r>
              <a:rPr lang="tr-TR" sz="2400" dirty="0" err="1"/>
              <a:t>young</a:t>
            </a:r>
            <a:r>
              <a:rPr lang="tr-TR" sz="2400" dirty="0"/>
              <a:t> </a:t>
            </a:r>
            <a:r>
              <a:rPr lang="tr-TR" sz="2400" dirty="0" err="1"/>
              <a:t>lambs</a:t>
            </a:r>
            <a:r>
              <a:rPr lang="tr-TR" sz="2400" dirty="0"/>
              <a:t> </a:t>
            </a:r>
            <a:r>
              <a:rPr lang="tr-TR" sz="2400" dirty="0" err="1"/>
              <a:t>and</a:t>
            </a:r>
            <a:r>
              <a:rPr lang="tr-TR" sz="2400" dirty="0"/>
              <a:t> </a:t>
            </a:r>
            <a:r>
              <a:rPr lang="tr-TR" sz="2400" dirty="0" err="1"/>
              <a:t>reindeer</a:t>
            </a:r>
            <a:r>
              <a:rPr lang="tr-TR" sz="2400" dirty="0"/>
              <a:t>.</a:t>
            </a:r>
          </a:p>
        </p:txBody>
      </p:sp>
      <p:pic>
        <p:nvPicPr>
          <p:cNvPr id="4" name="Resim 3"/>
          <p:cNvPicPr>
            <a:picLocks noChangeAspect="1"/>
          </p:cNvPicPr>
          <p:nvPr/>
        </p:nvPicPr>
        <p:blipFill>
          <a:blip r:embed="rId2"/>
          <a:stretch>
            <a:fillRect/>
          </a:stretch>
        </p:blipFill>
        <p:spPr>
          <a:xfrm>
            <a:off x="1335912" y="3179491"/>
            <a:ext cx="3781224" cy="3262656"/>
          </a:xfrm>
          <a:prstGeom prst="rect">
            <a:avLst/>
          </a:prstGeom>
        </p:spPr>
      </p:pic>
      <p:sp>
        <p:nvSpPr>
          <p:cNvPr id="5" name="Dikdörtgen 4"/>
          <p:cNvSpPr/>
          <p:nvPr/>
        </p:nvSpPr>
        <p:spPr>
          <a:xfrm>
            <a:off x="1254889" y="6442147"/>
            <a:ext cx="2305439" cy="369332"/>
          </a:xfrm>
          <a:prstGeom prst="rect">
            <a:avLst/>
          </a:prstGeom>
        </p:spPr>
        <p:txBody>
          <a:bodyPr wrap="none">
            <a:spAutoFit/>
          </a:bodyPr>
          <a:lstStyle/>
          <a:p>
            <a:r>
              <a:rPr lang="tr-TR" smtClean="0"/>
              <a:t>Proliferative</a:t>
            </a:r>
            <a:r>
              <a:rPr lang="tr-TR" dirty="0" smtClean="0"/>
              <a:t> </a:t>
            </a:r>
            <a:r>
              <a:rPr lang="tr-TR" dirty="0" err="1" smtClean="0"/>
              <a:t>orf</a:t>
            </a:r>
            <a:r>
              <a:rPr lang="tr-TR" dirty="0" smtClean="0"/>
              <a:t>, </a:t>
            </a:r>
            <a:r>
              <a:rPr lang="tr-TR" dirty="0" err="1" smtClean="0"/>
              <a:t>sheep</a:t>
            </a:r>
            <a:endParaRPr lang="tr-TR" dirty="0"/>
          </a:p>
        </p:txBody>
      </p:sp>
      <p:pic>
        <p:nvPicPr>
          <p:cNvPr id="7" name="Resim 6"/>
          <p:cNvPicPr>
            <a:picLocks noChangeAspect="1"/>
          </p:cNvPicPr>
          <p:nvPr/>
        </p:nvPicPr>
        <p:blipFill>
          <a:blip r:embed="rId3"/>
          <a:stretch>
            <a:fillRect/>
          </a:stretch>
        </p:blipFill>
        <p:spPr>
          <a:xfrm>
            <a:off x="5810330" y="3155029"/>
            <a:ext cx="4445000" cy="2933700"/>
          </a:xfrm>
          <a:prstGeom prst="rect">
            <a:avLst/>
          </a:prstGeom>
        </p:spPr>
      </p:pic>
      <p:sp>
        <p:nvSpPr>
          <p:cNvPr id="8" name="Dikdörtgen 7"/>
          <p:cNvSpPr/>
          <p:nvPr/>
        </p:nvSpPr>
        <p:spPr>
          <a:xfrm>
            <a:off x="6339763" y="6088729"/>
            <a:ext cx="2615203" cy="369332"/>
          </a:xfrm>
          <a:prstGeom prst="rect">
            <a:avLst/>
          </a:prstGeom>
        </p:spPr>
        <p:txBody>
          <a:bodyPr wrap="none">
            <a:spAutoFit/>
          </a:bodyPr>
          <a:lstStyle/>
          <a:p>
            <a:r>
              <a:rPr lang="tr-TR"/>
              <a:t>Contagious</a:t>
            </a:r>
            <a:r>
              <a:rPr lang="tr-TR" dirty="0"/>
              <a:t> </a:t>
            </a:r>
            <a:r>
              <a:rPr lang="tr-TR" dirty="0" err="1"/>
              <a:t>ecthyma</a:t>
            </a:r>
            <a:r>
              <a:rPr lang="tr-TR" dirty="0"/>
              <a:t>, </a:t>
            </a:r>
            <a:r>
              <a:rPr lang="tr-TR" dirty="0" err="1"/>
              <a:t>goat</a:t>
            </a:r>
            <a:endParaRPr lang="tr-TR" dirty="0"/>
          </a:p>
        </p:txBody>
      </p:sp>
    </p:spTree>
    <p:extLst>
      <p:ext uri="{BB962C8B-B14F-4D97-AF65-F5344CB8AC3E}">
        <p14:creationId xmlns:p14="http://schemas.microsoft.com/office/powerpoint/2010/main" val="416509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61350" y="532435"/>
            <a:ext cx="10515600" cy="5995687"/>
          </a:xfrm>
        </p:spPr>
        <p:txBody>
          <a:bodyPr>
            <a:normAutofit/>
          </a:bodyPr>
          <a:lstStyle/>
          <a:p>
            <a:r>
              <a:rPr lang="tr-TR" sz="2600" dirty="0" err="1" smtClean="0"/>
              <a:t>Occasionally</a:t>
            </a:r>
            <a:r>
              <a:rPr lang="tr-TR" sz="2600" dirty="0" smtClean="0"/>
              <a:t>, </a:t>
            </a:r>
            <a:r>
              <a:rPr lang="tr-TR" sz="2600" dirty="0" err="1" smtClean="0"/>
              <a:t>lesions</a:t>
            </a:r>
            <a:r>
              <a:rPr lang="tr-TR" sz="2600" dirty="0" smtClean="0"/>
              <a:t> </a:t>
            </a:r>
            <a:r>
              <a:rPr lang="tr-TR" sz="2600" dirty="0" err="1" smtClean="0"/>
              <a:t>are</a:t>
            </a:r>
            <a:r>
              <a:rPr lang="tr-TR" sz="2600" dirty="0" smtClean="0"/>
              <a:t> </a:t>
            </a:r>
            <a:r>
              <a:rPr lang="tr-TR" sz="2600" dirty="0" err="1" smtClean="0"/>
              <a:t>found</a:t>
            </a:r>
            <a:r>
              <a:rPr lang="tr-TR" sz="2600" dirty="0" smtClean="0"/>
              <a:t> on </a:t>
            </a:r>
            <a:r>
              <a:rPr lang="tr-TR" sz="2600" dirty="0" err="1" smtClean="0"/>
              <a:t>the</a:t>
            </a:r>
            <a:r>
              <a:rPr lang="tr-TR" sz="2600" dirty="0" smtClean="0"/>
              <a:t> </a:t>
            </a:r>
            <a:r>
              <a:rPr lang="tr-TR" sz="2600" dirty="0" err="1" smtClean="0"/>
              <a:t>feet</a:t>
            </a:r>
            <a:r>
              <a:rPr lang="tr-TR" sz="2600" dirty="0" smtClean="0"/>
              <a:t> </a:t>
            </a:r>
            <a:r>
              <a:rPr lang="tr-TR" sz="2600" dirty="0" err="1" smtClean="0"/>
              <a:t>and</a:t>
            </a:r>
            <a:r>
              <a:rPr lang="tr-TR" sz="2600" dirty="0" smtClean="0"/>
              <a:t> </a:t>
            </a:r>
            <a:r>
              <a:rPr lang="tr-TR" sz="2600" dirty="0" err="1" smtClean="0"/>
              <a:t>around</a:t>
            </a:r>
            <a:r>
              <a:rPr lang="tr-TR" sz="2600" dirty="0" smtClean="0"/>
              <a:t> </a:t>
            </a:r>
            <a:r>
              <a:rPr lang="tr-TR" sz="2600" dirty="0" err="1" smtClean="0"/>
              <a:t>the</a:t>
            </a:r>
            <a:r>
              <a:rPr lang="tr-TR" sz="2600" dirty="0" smtClean="0"/>
              <a:t> </a:t>
            </a:r>
            <a:r>
              <a:rPr lang="tr-TR" sz="2600" dirty="0" err="1" smtClean="0"/>
              <a:t>coronet</a:t>
            </a:r>
            <a:r>
              <a:rPr lang="tr-TR" sz="2600" dirty="0" smtClean="0"/>
              <a:t>, </a:t>
            </a:r>
            <a:r>
              <a:rPr lang="tr-TR" sz="2600" dirty="0" err="1" smtClean="0"/>
              <a:t>where</a:t>
            </a:r>
            <a:r>
              <a:rPr lang="tr-TR" sz="2600" dirty="0" smtClean="0"/>
              <a:t> </a:t>
            </a:r>
            <a:r>
              <a:rPr lang="tr-TR" sz="2600" dirty="0" err="1" smtClean="0"/>
              <a:t>secondary</a:t>
            </a:r>
            <a:r>
              <a:rPr lang="tr-TR" sz="2600" dirty="0" smtClean="0"/>
              <a:t> </a:t>
            </a:r>
            <a:r>
              <a:rPr lang="tr-TR" sz="2600" dirty="0" err="1" smtClean="0"/>
              <a:t>bacterial</a:t>
            </a:r>
            <a:r>
              <a:rPr lang="tr-TR" sz="2600" dirty="0" smtClean="0"/>
              <a:t> </a:t>
            </a:r>
            <a:r>
              <a:rPr lang="tr-TR" sz="2600" dirty="0" err="1" smtClean="0"/>
              <a:t>infection</a:t>
            </a:r>
            <a:r>
              <a:rPr lang="tr-TR" sz="2600" dirty="0" smtClean="0"/>
              <a:t> </a:t>
            </a:r>
            <a:r>
              <a:rPr lang="tr-TR" sz="2600" dirty="0" err="1" smtClean="0"/>
              <a:t>with</a:t>
            </a:r>
            <a:r>
              <a:rPr lang="tr-TR" sz="2600" dirty="0" smtClean="0"/>
              <a:t> </a:t>
            </a:r>
            <a:r>
              <a:rPr lang="tr-TR" sz="2600" i="1" dirty="0" err="1" smtClean="0"/>
              <a:t>Dermatophilus</a:t>
            </a:r>
            <a:r>
              <a:rPr lang="tr-TR" sz="2600" i="1" dirty="0" smtClean="0"/>
              <a:t> </a:t>
            </a:r>
            <a:r>
              <a:rPr lang="tr-TR" sz="2600" i="1" dirty="0" err="1" smtClean="0"/>
              <a:t>congolensis</a:t>
            </a:r>
            <a:r>
              <a:rPr lang="tr-TR" sz="2600" dirty="0" err="1" smtClean="0"/>
              <a:t>commonly</a:t>
            </a:r>
            <a:r>
              <a:rPr lang="tr-TR" sz="2600" dirty="0" smtClean="0"/>
              <a:t> </a:t>
            </a:r>
            <a:r>
              <a:rPr lang="tr-TR" sz="2600" dirty="0" err="1" smtClean="0"/>
              <a:t>causes</a:t>
            </a:r>
            <a:r>
              <a:rPr lang="tr-TR" sz="2600" dirty="0" smtClean="0"/>
              <a:t> “</a:t>
            </a:r>
            <a:r>
              <a:rPr lang="tr-TR" sz="2600" dirty="0" err="1" smtClean="0"/>
              <a:t>strawberry</a:t>
            </a:r>
            <a:r>
              <a:rPr lang="tr-TR" sz="2600" dirty="0" smtClean="0"/>
              <a:t> </a:t>
            </a:r>
            <a:r>
              <a:rPr lang="tr-TR" sz="2600" dirty="0" err="1" smtClean="0"/>
              <a:t>footrot</a:t>
            </a:r>
            <a:r>
              <a:rPr lang="tr-TR" sz="2600" dirty="0" smtClean="0"/>
              <a:t>.” </a:t>
            </a:r>
            <a:r>
              <a:rPr lang="tr-TR" sz="2600" dirty="0" err="1" smtClean="0"/>
              <a:t>Foot</a:t>
            </a:r>
            <a:r>
              <a:rPr lang="tr-TR" sz="2600" dirty="0" smtClean="0"/>
              <a:t> </a:t>
            </a:r>
            <a:r>
              <a:rPr lang="tr-TR" sz="2600" dirty="0" err="1" smtClean="0"/>
              <a:t>lesions</a:t>
            </a:r>
            <a:r>
              <a:rPr lang="tr-TR" sz="2600" dirty="0" smtClean="0"/>
              <a:t> can </a:t>
            </a:r>
            <a:r>
              <a:rPr lang="tr-TR" sz="2600" dirty="0" err="1" smtClean="0"/>
              <a:t>result</a:t>
            </a:r>
            <a:r>
              <a:rPr lang="tr-TR" sz="2600" dirty="0" smtClean="0"/>
              <a:t> in </a:t>
            </a:r>
            <a:r>
              <a:rPr lang="tr-TR" sz="2600" dirty="0" err="1" smtClean="0"/>
              <a:t>lameness</a:t>
            </a:r>
            <a:r>
              <a:rPr lang="tr-TR" sz="2600" dirty="0" smtClean="0"/>
              <a:t>. </a:t>
            </a:r>
          </a:p>
          <a:p>
            <a:endParaRPr lang="tr-TR" sz="2600" dirty="0" smtClean="0"/>
          </a:p>
          <a:p>
            <a:endParaRPr lang="tr-TR" sz="2600" dirty="0" smtClean="0"/>
          </a:p>
          <a:p>
            <a:endParaRPr lang="tr-TR" sz="2600" dirty="0" smtClean="0"/>
          </a:p>
          <a:p>
            <a:endParaRPr lang="tr-TR" sz="2600" dirty="0" smtClean="0"/>
          </a:p>
          <a:p>
            <a:endParaRPr lang="tr-TR" sz="2600" dirty="0" smtClean="0"/>
          </a:p>
          <a:p>
            <a:endParaRPr lang="tr-TR" sz="2600" dirty="0" smtClean="0"/>
          </a:p>
          <a:p>
            <a:r>
              <a:rPr lang="tr-TR" sz="2600" dirty="0" err="1" smtClean="0"/>
              <a:t>Ewes</a:t>
            </a:r>
            <a:r>
              <a:rPr lang="tr-TR" sz="2600" dirty="0" smtClean="0"/>
              <a:t> </a:t>
            </a:r>
            <a:r>
              <a:rPr lang="tr-TR" sz="2600" dirty="0" err="1" smtClean="0"/>
              <a:t>nursing</a:t>
            </a:r>
            <a:r>
              <a:rPr lang="tr-TR" sz="2600" dirty="0" smtClean="0"/>
              <a:t> </a:t>
            </a:r>
            <a:r>
              <a:rPr lang="tr-TR" sz="2600" dirty="0" err="1" smtClean="0"/>
              <a:t>infected</a:t>
            </a:r>
            <a:r>
              <a:rPr lang="tr-TR" sz="2600" dirty="0" smtClean="0"/>
              <a:t> </a:t>
            </a:r>
            <a:r>
              <a:rPr lang="tr-TR" sz="2600" dirty="0" err="1" smtClean="0"/>
              <a:t>lambs</a:t>
            </a:r>
            <a:r>
              <a:rPr lang="tr-TR" sz="2600" dirty="0" smtClean="0"/>
              <a:t> </a:t>
            </a:r>
            <a:r>
              <a:rPr lang="tr-TR" sz="2600" dirty="0" err="1" smtClean="0"/>
              <a:t>may</a:t>
            </a:r>
            <a:r>
              <a:rPr lang="tr-TR" sz="2600" dirty="0" smtClean="0"/>
              <a:t> </a:t>
            </a:r>
            <a:r>
              <a:rPr lang="tr-TR" sz="2600" dirty="0" err="1" smtClean="0"/>
              <a:t>develop</a:t>
            </a:r>
            <a:r>
              <a:rPr lang="tr-TR" sz="2600" dirty="0" smtClean="0"/>
              <a:t> </a:t>
            </a:r>
            <a:r>
              <a:rPr lang="tr-TR" sz="2600" dirty="0" err="1" smtClean="0"/>
              <a:t>lesions</a:t>
            </a:r>
            <a:r>
              <a:rPr lang="tr-TR" sz="2600" dirty="0" smtClean="0"/>
              <a:t> on </a:t>
            </a:r>
            <a:r>
              <a:rPr lang="tr-TR" sz="2600" dirty="0" err="1" smtClean="0"/>
              <a:t>the</a:t>
            </a:r>
            <a:r>
              <a:rPr lang="tr-TR" sz="2600" dirty="0" smtClean="0"/>
              <a:t> </a:t>
            </a:r>
            <a:r>
              <a:rPr lang="tr-TR" sz="2600" dirty="0" err="1" smtClean="0"/>
              <a:t>teats</a:t>
            </a:r>
            <a:r>
              <a:rPr lang="tr-TR" sz="2600" dirty="0" smtClean="0"/>
              <a:t> </a:t>
            </a:r>
            <a:r>
              <a:rPr lang="tr-TR" sz="2600" dirty="0" err="1" smtClean="0"/>
              <a:t>extending</a:t>
            </a:r>
            <a:r>
              <a:rPr lang="tr-TR" sz="2600" dirty="0" smtClean="0"/>
              <a:t> </a:t>
            </a:r>
            <a:r>
              <a:rPr lang="tr-TR" sz="2600" dirty="0" err="1" smtClean="0"/>
              <a:t>onto</a:t>
            </a:r>
            <a:r>
              <a:rPr lang="tr-TR" sz="2600" dirty="0" smtClean="0"/>
              <a:t> </a:t>
            </a:r>
            <a:r>
              <a:rPr lang="tr-TR" sz="2600" dirty="0" err="1" smtClean="0"/>
              <a:t>the</a:t>
            </a:r>
            <a:r>
              <a:rPr lang="tr-TR" sz="2600" dirty="0" smtClean="0"/>
              <a:t> </a:t>
            </a:r>
            <a:r>
              <a:rPr lang="tr-TR" sz="2600" dirty="0" err="1" smtClean="0"/>
              <a:t>udder</a:t>
            </a:r>
            <a:r>
              <a:rPr lang="tr-TR" sz="2600" dirty="0" smtClean="0"/>
              <a:t> skin. </a:t>
            </a:r>
          </a:p>
          <a:p>
            <a:r>
              <a:rPr lang="tr-TR" sz="2600" dirty="0" err="1" smtClean="0"/>
              <a:t>The</a:t>
            </a:r>
            <a:r>
              <a:rPr lang="tr-TR" sz="2600" dirty="0" smtClean="0"/>
              <a:t> </a:t>
            </a:r>
            <a:r>
              <a:rPr lang="tr-TR" sz="2600" dirty="0" err="1" smtClean="0"/>
              <a:t>lesions</a:t>
            </a:r>
            <a:r>
              <a:rPr lang="tr-TR" sz="2600" dirty="0" smtClean="0"/>
              <a:t> </a:t>
            </a:r>
            <a:r>
              <a:rPr lang="tr-TR" sz="2600" dirty="0" err="1" smtClean="0"/>
              <a:t>develop</a:t>
            </a:r>
            <a:r>
              <a:rPr lang="tr-TR" sz="2600" dirty="0" smtClean="0"/>
              <a:t> as </a:t>
            </a:r>
            <a:r>
              <a:rPr lang="tr-TR" sz="2600" dirty="0" err="1" smtClean="0"/>
              <a:t>papules</a:t>
            </a:r>
            <a:r>
              <a:rPr lang="tr-TR" sz="2600" dirty="0" smtClean="0"/>
              <a:t> </a:t>
            </a:r>
            <a:r>
              <a:rPr lang="tr-TR" sz="2600" dirty="0" err="1" smtClean="0"/>
              <a:t>and</a:t>
            </a:r>
            <a:r>
              <a:rPr lang="tr-TR" sz="2600" dirty="0" smtClean="0"/>
              <a:t> </a:t>
            </a:r>
            <a:r>
              <a:rPr lang="tr-TR" sz="2600" dirty="0" err="1" smtClean="0"/>
              <a:t>progress</a:t>
            </a:r>
            <a:r>
              <a:rPr lang="tr-TR" sz="2600" dirty="0" smtClean="0"/>
              <a:t> </a:t>
            </a:r>
            <a:r>
              <a:rPr lang="tr-TR" sz="2600" dirty="0" err="1" smtClean="0"/>
              <a:t>through</a:t>
            </a:r>
            <a:r>
              <a:rPr lang="tr-TR" sz="2600" dirty="0" smtClean="0"/>
              <a:t> </a:t>
            </a:r>
            <a:r>
              <a:rPr lang="tr-TR" sz="2600" dirty="0" err="1" smtClean="0"/>
              <a:t>vesicular</a:t>
            </a:r>
            <a:r>
              <a:rPr lang="tr-TR" sz="2600" dirty="0" smtClean="0"/>
              <a:t> </a:t>
            </a:r>
            <a:r>
              <a:rPr lang="tr-TR" sz="2600" dirty="0" err="1" smtClean="0"/>
              <a:t>and</a:t>
            </a:r>
            <a:r>
              <a:rPr lang="tr-TR" sz="2600" dirty="0" smtClean="0"/>
              <a:t> pustular </a:t>
            </a:r>
            <a:r>
              <a:rPr lang="tr-TR" sz="2600" dirty="0" err="1" smtClean="0"/>
              <a:t>stages</a:t>
            </a:r>
            <a:r>
              <a:rPr lang="tr-TR" sz="2600" dirty="0" smtClean="0"/>
              <a:t> </a:t>
            </a:r>
            <a:r>
              <a:rPr lang="tr-TR" sz="2600" dirty="0" err="1" smtClean="0"/>
              <a:t>before</a:t>
            </a:r>
            <a:r>
              <a:rPr lang="tr-TR" sz="2600" dirty="0" smtClean="0"/>
              <a:t> </a:t>
            </a:r>
            <a:r>
              <a:rPr lang="tr-TR" sz="2600" dirty="0" err="1" smtClean="0"/>
              <a:t>encrusting</a:t>
            </a:r>
            <a:r>
              <a:rPr lang="tr-TR" sz="2600" dirty="0" smtClean="0"/>
              <a:t>.</a:t>
            </a:r>
            <a:endParaRPr lang="tr-TR" sz="2600" dirty="0"/>
          </a:p>
        </p:txBody>
      </p:sp>
      <p:pic>
        <p:nvPicPr>
          <p:cNvPr id="5" name="Resim 4"/>
          <p:cNvPicPr>
            <a:picLocks noChangeAspect="1"/>
          </p:cNvPicPr>
          <p:nvPr/>
        </p:nvPicPr>
        <p:blipFill>
          <a:blip r:embed="rId2"/>
          <a:stretch>
            <a:fillRect/>
          </a:stretch>
        </p:blipFill>
        <p:spPr>
          <a:xfrm>
            <a:off x="1882896" y="1871883"/>
            <a:ext cx="3263900" cy="2489200"/>
          </a:xfrm>
          <a:prstGeom prst="rect">
            <a:avLst/>
          </a:prstGeom>
        </p:spPr>
      </p:pic>
      <p:pic>
        <p:nvPicPr>
          <p:cNvPr id="6" name="Resim 5"/>
          <p:cNvPicPr>
            <a:picLocks noChangeAspect="1"/>
          </p:cNvPicPr>
          <p:nvPr/>
        </p:nvPicPr>
        <p:blipFill rotWithShape="1">
          <a:blip r:embed="rId3"/>
          <a:srcRect l="35522" t="24543" r="28877" b="26459"/>
          <a:stretch/>
        </p:blipFill>
        <p:spPr>
          <a:xfrm>
            <a:off x="7141579" y="1710159"/>
            <a:ext cx="2893671" cy="2812648"/>
          </a:xfrm>
          <a:prstGeom prst="rect">
            <a:avLst/>
          </a:prstGeom>
        </p:spPr>
      </p:pic>
      <p:sp>
        <p:nvSpPr>
          <p:cNvPr id="7" name="Dikdörtgen 6"/>
          <p:cNvSpPr/>
          <p:nvPr/>
        </p:nvSpPr>
        <p:spPr>
          <a:xfrm>
            <a:off x="7866927" y="6604084"/>
            <a:ext cx="4325073" cy="253916"/>
          </a:xfrm>
          <a:prstGeom prst="rect">
            <a:avLst/>
          </a:prstGeom>
        </p:spPr>
        <p:txBody>
          <a:bodyPr wrap="square">
            <a:spAutoFit/>
          </a:bodyPr>
          <a:lstStyle/>
          <a:p>
            <a:r>
              <a:rPr lang="tr-TR" sz="1050" dirty="0" err="1"/>
              <a:t>https</a:t>
            </a:r>
            <a:r>
              <a:rPr lang="tr-TR" sz="1050" dirty="0"/>
              <a:t>://</a:t>
            </a:r>
            <a:r>
              <a:rPr lang="tr-TR" sz="1050" dirty="0" err="1"/>
              <a:t>askavetsheep.wordpress.com</a:t>
            </a:r>
            <a:r>
              <a:rPr lang="tr-TR" sz="1050" dirty="0"/>
              <a:t>/2014/11/13/</a:t>
            </a:r>
            <a:r>
              <a:rPr lang="tr-TR" sz="1050" dirty="0" err="1"/>
              <a:t>strawberry</a:t>
            </a:r>
            <a:r>
              <a:rPr lang="tr-TR" sz="1050" dirty="0"/>
              <a:t>-</a:t>
            </a:r>
            <a:r>
              <a:rPr lang="tr-TR" sz="1050" dirty="0" err="1"/>
              <a:t>foot</a:t>
            </a:r>
            <a:r>
              <a:rPr lang="tr-TR" sz="1050" dirty="0"/>
              <a:t>-rot/</a:t>
            </a:r>
          </a:p>
        </p:txBody>
      </p:sp>
    </p:spTree>
    <p:extLst>
      <p:ext uri="{BB962C8B-B14F-4D97-AF65-F5344CB8AC3E}">
        <p14:creationId xmlns:p14="http://schemas.microsoft.com/office/powerpoint/2010/main" val="1618078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36953" y="2905304"/>
            <a:ext cx="3630592" cy="830997"/>
          </a:xfrm>
          <a:prstGeom prst="rect">
            <a:avLst/>
          </a:prstGeom>
        </p:spPr>
        <p:txBody>
          <a:bodyPr wrap="square">
            <a:spAutoFit/>
          </a:bodyPr>
          <a:lstStyle/>
          <a:p>
            <a:r>
              <a:rPr lang="tr-TR" sz="1600" dirty="0" err="1">
                <a:solidFill>
                  <a:srgbClr val="444444"/>
                </a:solidFill>
                <a:latin typeface="Open Sans" charset="0"/>
              </a:rPr>
              <a:t>Goat</a:t>
            </a:r>
            <a:r>
              <a:rPr lang="tr-TR" sz="1600" dirty="0">
                <a:solidFill>
                  <a:srgbClr val="444444"/>
                </a:solidFill>
                <a:latin typeface="Open Sans" charset="0"/>
              </a:rPr>
              <a:t>, </a:t>
            </a:r>
            <a:r>
              <a:rPr lang="tr-TR" sz="1600" dirty="0" err="1">
                <a:solidFill>
                  <a:srgbClr val="444444"/>
                </a:solidFill>
                <a:latin typeface="Open Sans" charset="0"/>
              </a:rPr>
              <a:t>lips</a:t>
            </a:r>
            <a:r>
              <a:rPr lang="tr-TR" sz="1600" dirty="0">
                <a:solidFill>
                  <a:srgbClr val="444444"/>
                </a:solidFill>
                <a:latin typeface="Open Sans" charset="0"/>
              </a:rPr>
              <a:t>. </a:t>
            </a:r>
            <a:r>
              <a:rPr lang="tr-TR" sz="1600" dirty="0" err="1">
                <a:solidFill>
                  <a:srgbClr val="444444"/>
                </a:solidFill>
                <a:latin typeface="Open Sans" charset="0"/>
              </a:rPr>
              <a:t>Papules</a:t>
            </a:r>
            <a:r>
              <a:rPr lang="tr-TR" sz="1600" dirty="0">
                <a:solidFill>
                  <a:srgbClr val="444444"/>
                </a:solidFill>
                <a:latin typeface="Open Sans" charset="0"/>
              </a:rPr>
              <a:t> </a:t>
            </a:r>
            <a:r>
              <a:rPr lang="tr-TR" sz="1600" dirty="0" err="1">
                <a:solidFill>
                  <a:srgbClr val="444444"/>
                </a:solidFill>
                <a:latin typeface="Open Sans" charset="0"/>
              </a:rPr>
              <a:t>and</a:t>
            </a:r>
            <a:r>
              <a:rPr lang="tr-TR" sz="1600" dirty="0">
                <a:solidFill>
                  <a:srgbClr val="444444"/>
                </a:solidFill>
                <a:latin typeface="Open Sans" charset="0"/>
              </a:rPr>
              <a:t> </a:t>
            </a:r>
            <a:r>
              <a:rPr lang="tr-TR" sz="1600" dirty="0" err="1">
                <a:solidFill>
                  <a:srgbClr val="444444"/>
                </a:solidFill>
                <a:latin typeface="Open Sans" charset="0"/>
              </a:rPr>
              <a:t>crusts</a:t>
            </a:r>
            <a:r>
              <a:rPr lang="tr-TR" sz="1600" dirty="0">
                <a:solidFill>
                  <a:srgbClr val="444444"/>
                </a:solidFill>
                <a:latin typeface="Open Sans" charset="0"/>
              </a:rPr>
              <a:t> </a:t>
            </a:r>
            <a:r>
              <a:rPr lang="tr-TR" sz="1600" dirty="0" err="1">
                <a:solidFill>
                  <a:srgbClr val="444444"/>
                </a:solidFill>
                <a:latin typeface="Open Sans" charset="0"/>
              </a:rPr>
              <a:t>interspersed</a:t>
            </a:r>
            <a:r>
              <a:rPr lang="tr-TR" sz="1600" dirty="0">
                <a:solidFill>
                  <a:srgbClr val="444444"/>
                </a:solidFill>
                <a:latin typeface="Open Sans" charset="0"/>
              </a:rPr>
              <a:t> </a:t>
            </a:r>
            <a:r>
              <a:rPr lang="tr-TR" sz="1600" dirty="0" err="1">
                <a:solidFill>
                  <a:srgbClr val="444444"/>
                </a:solidFill>
                <a:latin typeface="Open Sans" charset="0"/>
              </a:rPr>
              <a:t>with</a:t>
            </a:r>
            <a:r>
              <a:rPr lang="tr-TR" sz="1600" dirty="0">
                <a:solidFill>
                  <a:srgbClr val="444444"/>
                </a:solidFill>
                <a:latin typeface="Open Sans" charset="0"/>
              </a:rPr>
              <a:t> </a:t>
            </a:r>
            <a:r>
              <a:rPr lang="tr-TR" sz="1600" dirty="0" err="1">
                <a:solidFill>
                  <a:srgbClr val="444444"/>
                </a:solidFill>
                <a:latin typeface="Open Sans" charset="0"/>
              </a:rPr>
              <a:t>erosions</a:t>
            </a:r>
            <a:r>
              <a:rPr lang="tr-TR" sz="1600" dirty="0">
                <a:solidFill>
                  <a:srgbClr val="444444"/>
                </a:solidFill>
                <a:latin typeface="Open Sans" charset="0"/>
              </a:rPr>
              <a:t> </a:t>
            </a:r>
            <a:r>
              <a:rPr lang="tr-TR" sz="1600" dirty="0" err="1">
                <a:solidFill>
                  <a:srgbClr val="444444"/>
                </a:solidFill>
                <a:latin typeface="Open Sans" charset="0"/>
              </a:rPr>
              <a:t>extensively</a:t>
            </a:r>
            <a:r>
              <a:rPr lang="tr-TR" sz="1600" dirty="0">
                <a:solidFill>
                  <a:srgbClr val="444444"/>
                </a:solidFill>
                <a:latin typeface="Open Sans" charset="0"/>
              </a:rPr>
              <a:t> </a:t>
            </a:r>
            <a:r>
              <a:rPr lang="tr-TR" sz="1600" dirty="0" err="1">
                <a:solidFill>
                  <a:srgbClr val="444444"/>
                </a:solidFill>
                <a:latin typeface="Open Sans" charset="0"/>
              </a:rPr>
              <a:t>disfigure</a:t>
            </a:r>
            <a:r>
              <a:rPr lang="tr-TR" sz="1600" dirty="0">
                <a:solidFill>
                  <a:srgbClr val="444444"/>
                </a:solidFill>
                <a:latin typeface="Open Sans" charset="0"/>
              </a:rPr>
              <a:t> </a:t>
            </a:r>
            <a:r>
              <a:rPr lang="tr-TR" sz="1600" dirty="0" err="1">
                <a:solidFill>
                  <a:srgbClr val="444444"/>
                </a:solidFill>
                <a:latin typeface="Open Sans" charset="0"/>
              </a:rPr>
              <a:t>the</a:t>
            </a:r>
            <a:r>
              <a:rPr lang="tr-TR" sz="1600" dirty="0">
                <a:solidFill>
                  <a:srgbClr val="444444"/>
                </a:solidFill>
                <a:latin typeface="Open Sans" charset="0"/>
              </a:rPr>
              <a:t> </a:t>
            </a:r>
            <a:r>
              <a:rPr lang="tr-TR" sz="1600" dirty="0" err="1">
                <a:solidFill>
                  <a:srgbClr val="444444"/>
                </a:solidFill>
                <a:latin typeface="Open Sans" charset="0"/>
              </a:rPr>
              <a:t>lips</a:t>
            </a:r>
            <a:r>
              <a:rPr lang="tr-TR" sz="1600" dirty="0">
                <a:solidFill>
                  <a:srgbClr val="444444"/>
                </a:solidFill>
                <a:latin typeface="Open Sans" charset="0"/>
              </a:rPr>
              <a:t>.</a:t>
            </a:r>
            <a:endParaRPr lang="tr-TR" sz="1600" dirty="0"/>
          </a:p>
        </p:txBody>
      </p:sp>
      <p:pic>
        <p:nvPicPr>
          <p:cNvPr id="6" name="Resim 5"/>
          <p:cNvPicPr>
            <a:picLocks noChangeAspect="1"/>
          </p:cNvPicPr>
          <p:nvPr/>
        </p:nvPicPr>
        <p:blipFill>
          <a:blip r:embed="rId2"/>
          <a:stretch>
            <a:fillRect/>
          </a:stretch>
        </p:blipFill>
        <p:spPr>
          <a:xfrm>
            <a:off x="443697" y="124990"/>
            <a:ext cx="3417104" cy="2876507"/>
          </a:xfrm>
          <a:prstGeom prst="rect">
            <a:avLst/>
          </a:prstGeom>
        </p:spPr>
      </p:pic>
      <p:pic>
        <p:nvPicPr>
          <p:cNvPr id="7" name="Resim 6"/>
          <p:cNvPicPr>
            <a:picLocks noChangeAspect="1"/>
          </p:cNvPicPr>
          <p:nvPr/>
        </p:nvPicPr>
        <p:blipFill>
          <a:blip r:embed="rId3"/>
          <a:stretch>
            <a:fillRect/>
          </a:stretch>
        </p:blipFill>
        <p:spPr>
          <a:xfrm>
            <a:off x="4277006" y="113413"/>
            <a:ext cx="3650390" cy="2876507"/>
          </a:xfrm>
          <a:prstGeom prst="rect">
            <a:avLst/>
          </a:prstGeom>
        </p:spPr>
      </p:pic>
      <p:sp>
        <p:nvSpPr>
          <p:cNvPr id="8" name="Dikdörtgen 7"/>
          <p:cNvSpPr/>
          <p:nvPr/>
        </p:nvSpPr>
        <p:spPr>
          <a:xfrm>
            <a:off x="4277006" y="2905304"/>
            <a:ext cx="4012556" cy="830997"/>
          </a:xfrm>
          <a:prstGeom prst="rect">
            <a:avLst/>
          </a:prstGeom>
        </p:spPr>
        <p:txBody>
          <a:bodyPr wrap="square">
            <a:spAutoFit/>
          </a:bodyPr>
          <a:lstStyle/>
          <a:p>
            <a:r>
              <a:rPr lang="tr-TR" sz="1600" dirty="0" err="1">
                <a:solidFill>
                  <a:srgbClr val="444444"/>
                </a:solidFill>
                <a:latin typeface="Open Sans" charset="0"/>
              </a:rPr>
              <a:t>Goat</a:t>
            </a:r>
            <a:r>
              <a:rPr lang="tr-TR" sz="1600" dirty="0">
                <a:solidFill>
                  <a:srgbClr val="444444"/>
                </a:solidFill>
                <a:latin typeface="Open Sans" charset="0"/>
              </a:rPr>
              <a:t>, </a:t>
            </a:r>
            <a:r>
              <a:rPr lang="tr-TR" sz="1600" dirty="0" err="1">
                <a:solidFill>
                  <a:srgbClr val="444444"/>
                </a:solidFill>
                <a:latin typeface="Open Sans" charset="0"/>
              </a:rPr>
              <a:t>lips</a:t>
            </a:r>
            <a:r>
              <a:rPr lang="tr-TR" sz="1600" dirty="0">
                <a:solidFill>
                  <a:srgbClr val="444444"/>
                </a:solidFill>
                <a:latin typeface="Open Sans" charset="0"/>
              </a:rPr>
              <a:t>. </a:t>
            </a:r>
            <a:r>
              <a:rPr lang="tr-TR" sz="1600" dirty="0" err="1">
                <a:solidFill>
                  <a:srgbClr val="444444"/>
                </a:solidFill>
                <a:latin typeface="Open Sans" charset="0"/>
              </a:rPr>
              <a:t>Raised</a:t>
            </a:r>
            <a:r>
              <a:rPr lang="tr-TR" sz="1600" dirty="0">
                <a:solidFill>
                  <a:srgbClr val="444444"/>
                </a:solidFill>
                <a:latin typeface="Open Sans" charset="0"/>
              </a:rPr>
              <a:t>, </a:t>
            </a:r>
            <a:r>
              <a:rPr lang="tr-TR" sz="1600" dirty="0" err="1">
                <a:solidFill>
                  <a:srgbClr val="444444"/>
                </a:solidFill>
                <a:latin typeface="Open Sans" charset="0"/>
              </a:rPr>
              <a:t>crusted</a:t>
            </a:r>
            <a:r>
              <a:rPr lang="tr-TR" sz="1600" dirty="0">
                <a:solidFill>
                  <a:srgbClr val="444444"/>
                </a:solidFill>
                <a:latin typeface="Open Sans" charset="0"/>
              </a:rPr>
              <a:t> </a:t>
            </a:r>
            <a:r>
              <a:rPr lang="tr-TR" sz="1600" dirty="0" err="1">
                <a:solidFill>
                  <a:srgbClr val="444444"/>
                </a:solidFill>
                <a:latin typeface="Open Sans" charset="0"/>
              </a:rPr>
              <a:t>lesions</a:t>
            </a:r>
            <a:r>
              <a:rPr lang="tr-TR" sz="1600" dirty="0">
                <a:solidFill>
                  <a:srgbClr val="444444"/>
                </a:solidFill>
                <a:latin typeface="Open Sans" charset="0"/>
              </a:rPr>
              <a:t> </a:t>
            </a:r>
            <a:r>
              <a:rPr lang="tr-TR" sz="1600" dirty="0" err="1">
                <a:solidFill>
                  <a:srgbClr val="444444"/>
                </a:solidFill>
                <a:latin typeface="Open Sans" charset="0"/>
              </a:rPr>
              <a:t>are</a:t>
            </a:r>
            <a:r>
              <a:rPr lang="tr-TR" sz="1600" dirty="0">
                <a:solidFill>
                  <a:srgbClr val="444444"/>
                </a:solidFill>
                <a:latin typeface="Open Sans" charset="0"/>
              </a:rPr>
              <a:t> </a:t>
            </a:r>
            <a:r>
              <a:rPr lang="tr-TR" sz="1600" dirty="0" err="1">
                <a:solidFill>
                  <a:srgbClr val="444444"/>
                </a:solidFill>
                <a:latin typeface="Open Sans" charset="0"/>
              </a:rPr>
              <a:t>centered</a:t>
            </a:r>
            <a:r>
              <a:rPr lang="tr-TR" sz="1600" dirty="0">
                <a:solidFill>
                  <a:srgbClr val="444444"/>
                </a:solidFill>
                <a:latin typeface="Open Sans" charset="0"/>
              </a:rPr>
              <a:t> on </a:t>
            </a:r>
            <a:r>
              <a:rPr lang="tr-TR" sz="1600" dirty="0" err="1">
                <a:solidFill>
                  <a:srgbClr val="444444"/>
                </a:solidFill>
                <a:latin typeface="Open Sans" charset="0"/>
              </a:rPr>
              <a:t>the</a:t>
            </a:r>
            <a:r>
              <a:rPr lang="tr-TR" sz="1600" dirty="0">
                <a:solidFill>
                  <a:srgbClr val="444444"/>
                </a:solidFill>
                <a:latin typeface="Open Sans" charset="0"/>
              </a:rPr>
              <a:t> </a:t>
            </a:r>
            <a:r>
              <a:rPr lang="tr-TR" sz="1600" dirty="0" err="1">
                <a:solidFill>
                  <a:srgbClr val="444444"/>
                </a:solidFill>
                <a:latin typeface="Open Sans" charset="0"/>
              </a:rPr>
              <a:t>commisure</a:t>
            </a:r>
            <a:r>
              <a:rPr lang="tr-TR" sz="1600" dirty="0">
                <a:solidFill>
                  <a:srgbClr val="444444"/>
                </a:solidFill>
                <a:latin typeface="Open Sans" charset="0"/>
              </a:rPr>
              <a:t>. </a:t>
            </a:r>
            <a:r>
              <a:rPr lang="tr-TR" sz="1600" dirty="0" err="1">
                <a:solidFill>
                  <a:srgbClr val="444444"/>
                </a:solidFill>
                <a:latin typeface="Open Sans" charset="0"/>
              </a:rPr>
              <a:t>There</a:t>
            </a:r>
            <a:r>
              <a:rPr lang="tr-TR" sz="1600" dirty="0">
                <a:solidFill>
                  <a:srgbClr val="444444"/>
                </a:solidFill>
                <a:latin typeface="Open Sans" charset="0"/>
              </a:rPr>
              <a:t> </a:t>
            </a:r>
            <a:r>
              <a:rPr lang="tr-TR" sz="1600" dirty="0" err="1">
                <a:solidFill>
                  <a:srgbClr val="444444"/>
                </a:solidFill>
                <a:latin typeface="Open Sans" charset="0"/>
              </a:rPr>
              <a:t>are</a:t>
            </a:r>
            <a:r>
              <a:rPr lang="tr-TR" sz="1600" dirty="0">
                <a:solidFill>
                  <a:srgbClr val="444444"/>
                </a:solidFill>
                <a:latin typeface="Open Sans" charset="0"/>
              </a:rPr>
              <a:t> </a:t>
            </a:r>
            <a:r>
              <a:rPr lang="tr-TR" sz="1600" dirty="0" err="1">
                <a:solidFill>
                  <a:srgbClr val="444444"/>
                </a:solidFill>
                <a:latin typeface="Open Sans" charset="0"/>
              </a:rPr>
              <a:t>smaller</a:t>
            </a:r>
            <a:r>
              <a:rPr lang="tr-TR" sz="1600" dirty="0">
                <a:solidFill>
                  <a:srgbClr val="444444"/>
                </a:solidFill>
                <a:latin typeface="Open Sans" charset="0"/>
              </a:rPr>
              <a:t> </a:t>
            </a:r>
            <a:r>
              <a:rPr lang="tr-TR" sz="1600" dirty="0" err="1">
                <a:solidFill>
                  <a:srgbClr val="444444"/>
                </a:solidFill>
                <a:latin typeface="Open Sans" charset="0"/>
              </a:rPr>
              <a:t>papules</a:t>
            </a:r>
            <a:r>
              <a:rPr lang="tr-TR" sz="1600" dirty="0">
                <a:solidFill>
                  <a:srgbClr val="444444"/>
                </a:solidFill>
                <a:latin typeface="Open Sans" charset="0"/>
              </a:rPr>
              <a:t> on </a:t>
            </a:r>
            <a:r>
              <a:rPr lang="tr-TR" sz="1600" dirty="0" err="1">
                <a:solidFill>
                  <a:srgbClr val="444444"/>
                </a:solidFill>
                <a:latin typeface="Open Sans" charset="0"/>
              </a:rPr>
              <a:t>the</a:t>
            </a:r>
            <a:r>
              <a:rPr lang="tr-TR" sz="1600" dirty="0">
                <a:solidFill>
                  <a:srgbClr val="444444"/>
                </a:solidFill>
                <a:latin typeface="Open Sans" charset="0"/>
              </a:rPr>
              <a:t> </a:t>
            </a:r>
            <a:r>
              <a:rPr lang="tr-TR" sz="1600" dirty="0" err="1">
                <a:solidFill>
                  <a:srgbClr val="444444"/>
                </a:solidFill>
                <a:latin typeface="Open Sans" charset="0"/>
              </a:rPr>
              <a:t>chin</a:t>
            </a:r>
            <a:r>
              <a:rPr lang="tr-TR" sz="1600" dirty="0">
                <a:solidFill>
                  <a:srgbClr val="444444"/>
                </a:solidFill>
                <a:latin typeface="Open Sans" charset="0"/>
              </a:rPr>
              <a:t> </a:t>
            </a:r>
            <a:r>
              <a:rPr lang="tr-TR" sz="1600" dirty="0" err="1">
                <a:solidFill>
                  <a:srgbClr val="444444"/>
                </a:solidFill>
                <a:latin typeface="Open Sans" charset="0"/>
              </a:rPr>
              <a:t>and</a:t>
            </a:r>
            <a:r>
              <a:rPr lang="tr-TR" sz="1600" dirty="0">
                <a:solidFill>
                  <a:srgbClr val="444444"/>
                </a:solidFill>
                <a:latin typeface="Open Sans" charset="0"/>
              </a:rPr>
              <a:t> </a:t>
            </a:r>
            <a:r>
              <a:rPr lang="tr-TR" sz="1600" dirty="0" err="1">
                <a:solidFill>
                  <a:srgbClr val="444444"/>
                </a:solidFill>
                <a:latin typeface="Open Sans" charset="0"/>
              </a:rPr>
              <a:t>nostril</a:t>
            </a:r>
            <a:endParaRPr lang="tr-TR" sz="1600" dirty="0"/>
          </a:p>
        </p:txBody>
      </p:sp>
      <p:pic>
        <p:nvPicPr>
          <p:cNvPr id="9" name="Resim 8"/>
          <p:cNvPicPr>
            <a:picLocks noChangeAspect="1"/>
          </p:cNvPicPr>
          <p:nvPr/>
        </p:nvPicPr>
        <p:blipFill>
          <a:blip r:embed="rId4"/>
          <a:stretch>
            <a:fillRect/>
          </a:stretch>
        </p:blipFill>
        <p:spPr>
          <a:xfrm>
            <a:off x="8334600" y="469176"/>
            <a:ext cx="3810000" cy="2146300"/>
          </a:xfrm>
          <a:prstGeom prst="rect">
            <a:avLst/>
          </a:prstGeom>
        </p:spPr>
      </p:pic>
      <p:sp>
        <p:nvSpPr>
          <p:cNvPr id="10" name="Dikdörtgen 9"/>
          <p:cNvSpPr/>
          <p:nvPr/>
        </p:nvSpPr>
        <p:spPr>
          <a:xfrm>
            <a:off x="7866926" y="6524996"/>
            <a:ext cx="4325074" cy="253453"/>
          </a:xfrm>
          <a:prstGeom prst="rect">
            <a:avLst/>
          </a:prstGeom>
        </p:spPr>
        <p:txBody>
          <a:bodyPr wrap="square">
            <a:spAutoFit/>
          </a:bodyPr>
          <a:lstStyle/>
          <a:p>
            <a:r>
              <a:rPr lang="tr-TR" sz="1000" dirty="0"/>
              <a:t>http://</a:t>
            </a:r>
            <a:r>
              <a:rPr lang="tr-TR" sz="1000" dirty="0" err="1"/>
              <a:t>www.runetwork.org</a:t>
            </a:r>
            <a:r>
              <a:rPr lang="tr-TR" sz="1000" dirty="0"/>
              <a:t>/html/en/</a:t>
            </a:r>
            <a:r>
              <a:rPr lang="tr-TR" sz="1000" dirty="0" err="1"/>
              <a:t>articles</a:t>
            </a:r>
            <a:r>
              <a:rPr lang="tr-TR" sz="1000" dirty="0"/>
              <a:t>/5982/</a:t>
            </a:r>
            <a:r>
              <a:rPr lang="tr-TR" sz="1000" dirty="0" err="1"/>
              <a:t>preview_to_print.html</a:t>
            </a:r>
            <a:endParaRPr lang="tr-TR" sz="1000" dirty="0"/>
          </a:p>
        </p:txBody>
      </p:sp>
      <p:pic>
        <p:nvPicPr>
          <p:cNvPr id="11" name="Resim 10"/>
          <p:cNvPicPr>
            <a:picLocks noChangeAspect="1"/>
          </p:cNvPicPr>
          <p:nvPr/>
        </p:nvPicPr>
        <p:blipFill>
          <a:blip r:embed="rId5"/>
          <a:stretch>
            <a:fillRect/>
          </a:stretch>
        </p:blipFill>
        <p:spPr>
          <a:xfrm>
            <a:off x="570941" y="3746672"/>
            <a:ext cx="4213809" cy="2905050"/>
          </a:xfrm>
          <a:prstGeom prst="rect">
            <a:avLst/>
          </a:prstGeom>
        </p:spPr>
      </p:pic>
      <p:sp>
        <p:nvSpPr>
          <p:cNvPr id="12" name="Dikdörtgen 11"/>
          <p:cNvSpPr/>
          <p:nvPr/>
        </p:nvSpPr>
        <p:spPr>
          <a:xfrm>
            <a:off x="0" y="6378339"/>
            <a:ext cx="12144600" cy="400110"/>
          </a:xfrm>
          <a:prstGeom prst="rect">
            <a:avLst/>
          </a:prstGeom>
        </p:spPr>
        <p:txBody>
          <a:bodyPr wrap="square">
            <a:spAutoFit/>
          </a:bodyPr>
          <a:lstStyle/>
          <a:p>
            <a:r>
              <a:rPr lang="tr-TR" sz="1000" dirty="0" err="1"/>
              <a:t>Khalafalla</a:t>
            </a:r>
            <a:r>
              <a:rPr lang="tr-TR" sz="1000" dirty="0"/>
              <a:t>, A. I. (1998, May). </a:t>
            </a:r>
            <a:r>
              <a:rPr lang="tr-TR" sz="1000" dirty="0" err="1"/>
              <a:t>Epizootiology</a:t>
            </a:r>
            <a:r>
              <a:rPr lang="tr-TR" sz="1000" dirty="0"/>
              <a:t> of </a:t>
            </a:r>
            <a:r>
              <a:rPr lang="tr-TR" sz="1000" dirty="0" err="1"/>
              <a:t>camel</a:t>
            </a:r>
            <a:r>
              <a:rPr lang="tr-TR" sz="1000" dirty="0"/>
              <a:t> </a:t>
            </a:r>
            <a:r>
              <a:rPr lang="tr-TR" sz="1000" dirty="0" err="1"/>
              <a:t>pox</a:t>
            </a:r>
            <a:r>
              <a:rPr lang="tr-TR" sz="1000" dirty="0"/>
              <a:t>, </a:t>
            </a:r>
            <a:r>
              <a:rPr lang="tr-TR" sz="1000" dirty="0" err="1"/>
              <a:t>camel</a:t>
            </a:r>
            <a:r>
              <a:rPr lang="tr-TR" sz="1000" dirty="0"/>
              <a:t> </a:t>
            </a:r>
            <a:r>
              <a:rPr lang="tr-TR" sz="1000" dirty="0" err="1"/>
              <a:t>contagious</a:t>
            </a:r>
            <a:r>
              <a:rPr lang="tr-TR" sz="1000" dirty="0"/>
              <a:t> </a:t>
            </a:r>
            <a:r>
              <a:rPr lang="tr-TR" sz="1000" dirty="0" err="1"/>
              <a:t>ecthyma</a:t>
            </a:r>
            <a:r>
              <a:rPr lang="tr-TR" sz="1000" dirty="0"/>
              <a:t> </a:t>
            </a:r>
            <a:r>
              <a:rPr lang="tr-TR" sz="1000" dirty="0" err="1"/>
              <a:t>and</a:t>
            </a:r>
            <a:r>
              <a:rPr lang="tr-TR" sz="1000" dirty="0"/>
              <a:t> </a:t>
            </a:r>
            <a:r>
              <a:rPr lang="tr-TR" sz="1000" dirty="0" err="1"/>
              <a:t>camel</a:t>
            </a:r>
            <a:r>
              <a:rPr lang="tr-TR" sz="1000" dirty="0"/>
              <a:t> </a:t>
            </a:r>
            <a:r>
              <a:rPr lang="tr-TR" sz="1000" dirty="0" err="1"/>
              <a:t>papillomatosis</a:t>
            </a:r>
            <a:r>
              <a:rPr lang="tr-TR" sz="1000" dirty="0"/>
              <a:t> in </a:t>
            </a:r>
            <a:r>
              <a:rPr lang="tr-TR" sz="1000" dirty="0" err="1"/>
              <a:t>the</a:t>
            </a:r>
            <a:r>
              <a:rPr lang="tr-TR" sz="1000" dirty="0"/>
              <a:t> Sudan. </a:t>
            </a:r>
            <a:r>
              <a:rPr lang="tr-TR" sz="1000" dirty="0" err="1"/>
              <a:t>In</a:t>
            </a:r>
            <a:r>
              <a:rPr lang="tr-TR" sz="1000" dirty="0"/>
              <a:t> </a:t>
            </a:r>
            <a:r>
              <a:rPr lang="tr-TR" sz="1000" dirty="0" err="1"/>
              <a:t>Proceedings</a:t>
            </a:r>
            <a:r>
              <a:rPr lang="tr-TR" sz="1000" dirty="0"/>
              <a:t> of </a:t>
            </a:r>
            <a:r>
              <a:rPr lang="tr-TR" sz="1000" dirty="0" err="1"/>
              <a:t>the</a:t>
            </a:r>
            <a:r>
              <a:rPr lang="tr-TR" sz="1000" dirty="0"/>
              <a:t> Third </a:t>
            </a:r>
            <a:r>
              <a:rPr lang="tr-TR" sz="1000" dirty="0" err="1"/>
              <a:t>Annual</a:t>
            </a:r>
            <a:r>
              <a:rPr lang="tr-TR" sz="1000" dirty="0"/>
              <a:t> Meeting </a:t>
            </a:r>
            <a:r>
              <a:rPr lang="tr-TR" sz="1000" dirty="0" err="1"/>
              <a:t>for</a:t>
            </a:r>
            <a:r>
              <a:rPr lang="tr-TR" sz="1000" dirty="0"/>
              <a:t> </a:t>
            </a:r>
            <a:r>
              <a:rPr lang="tr-TR" sz="1000" dirty="0" err="1"/>
              <a:t>Animal</a:t>
            </a:r>
            <a:r>
              <a:rPr lang="tr-TR" sz="1000" dirty="0"/>
              <a:t> </a:t>
            </a:r>
            <a:r>
              <a:rPr lang="tr-TR" sz="1000" dirty="0" err="1"/>
              <a:t>production</a:t>
            </a:r>
            <a:r>
              <a:rPr lang="tr-TR" sz="1000" dirty="0"/>
              <a:t> Under </a:t>
            </a:r>
            <a:r>
              <a:rPr lang="tr-TR" sz="1000" dirty="0" err="1"/>
              <a:t>Arid</a:t>
            </a:r>
            <a:r>
              <a:rPr lang="tr-TR" sz="1000" dirty="0"/>
              <a:t> </a:t>
            </a:r>
            <a:r>
              <a:rPr lang="tr-TR" sz="1000" dirty="0" err="1"/>
              <a:t>Conditions</a:t>
            </a:r>
            <a:r>
              <a:rPr lang="tr-TR" sz="1000" dirty="0"/>
              <a:t>. United </a:t>
            </a:r>
            <a:r>
              <a:rPr lang="tr-TR" sz="1000" dirty="0" err="1"/>
              <a:t>Arab</a:t>
            </a:r>
            <a:r>
              <a:rPr lang="tr-TR" sz="1000" dirty="0"/>
              <a:t> </a:t>
            </a:r>
            <a:r>
              <a:rPr lang="tr-TR" sz="1000" dirty="0" err="1"/>
              <a:t>Emirates</a:t>
            </a:r>
            <a:r>
              <a:rPr lang="tr-TR" sz="1000" dirty="0"/>
              <a:t> </a:t>
            </a:r>
            <a:r>
              <a:rPr lang="tr-TR" sz="1000" dirty="0" err="1"/>
              <a:t>University</a:t>
            </a:r>
            <a:r>
              <a:rPr lang="tr-TR" sz="1000" dirty="0"/>
              <a:t> </a:t>
            </a:r>
            <a:r>
              <a:rPr lang="tr-TR" sz="1000" dirty="0" err="1"/>
              <a:t>Press</a:t>
            </a:r>
            <a:r>
              <a:rPr lang="tr-TR" sz="1000" dirty="0"/>
              <a:t>(</a:t>
            </a:r>
            <a:r>
              <a:rPr lang="tr-TR" sz="1000" dirty="0" err="1"/>
              <a:t>Vol</a:t>
            </a:r>
            <a:r>
              <a:rPr lang="tr-TR" sz="1000" dirty="0"/>
              <a:t>. 2, </a:t>
            </a:r>
            <a:r>
              <a:rPr lang="tr-TR" sz="1000" dirty="0" err="1"/>
              <a:t>pp</a:t>
            </a:r>
            <a:r>
              <a:rPr lang="tr-TR" sz="1000" dirty="0"/>
              <a:t>. 115-31).</a:t>
            </a:r>
          </a:p>
        </p:txBody>
      </p:sp>
      <p:pic>
        <p:nvPicPr>
          <p:cNvPr id="13" name="Resim 12"/>
          <p:cNvPicPr>
            <a:picLocks noChangeAspect="1"/>
          </p:cNvPicPr>
          <p:nvPr/>
        </p:nvPicPr>
        <p:blipFill>
          <a:blip r:embed="rId6"/>
          <a:stretch>
            <a:fillRect/>
          </a:stretch>
        </p:blipFill>
        <p:spPr>
          <a:xfrm>
            <a:off x="8572486" y="3001497"/>
            <a:ext cx="3175000" cy="2946400"/>
          </a:xfrm>
          <a:prstGeom prst="rect">
            <a:avLst/>
          </a:prstGeom>
        </p:spPr>
      </p:pic>
    </p:spTree>
    <p:extLst>
      <p:ext uri="{BB962C8B-B14F-4D97-AF65-F5344CB8AC3E}">
        <p14:creationId xmlns:p14="http://schemas.microsoft.com/office/powerpoint/2010/main" val="1458986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75504"/>
            <a:ext cx="10515600" cy="5401459"/>
          </a:xfrm>
        </p:spPr>
        <p:txBody>
          <a:bodyPr>
            <a:normAutofit/>
          </a:bodyPr>
          <a:lstStyle/>
          <a:p>
            <a:r>
              <a:rPr lang="tr-TR" dirty="0"/>
              <a:t>Severe </a:t>
            </a:r>
            <a:r>
              <a:rPr lang="tr-TR" dirty="0" err="1"/>
              <a:t>cases</a:t>
            </a:r>
            <a:r>
              <a:rPr lang="tr-TR" dirty="0"/>
              <a:t>, </a:t>
            </a:r>
            <a:r>
              <a:rPr lang="tr-TR" dirty="0" err="1"/>
              <a:t>with</a:t>
            </a:r>
            <a:r>
              <a:rPr lang="tr-TR" dirty="0"/>
              <a:t> </a:t>
            </a:r>
            <a:r>
              <a:rPr lang="tr-TR" dirty="0" err="1"/>
              <a:t>more</a:t>
            </a:r>
            <a:r>
              <a:rPr lang="tr-TR" dirty="0"/>
              <a:t> </a:t>
            </a:r>
            <a:r>
              <a:rPr lang="tr-TR" dirty="0" err="1"/>
              <a:t>generalized</a:t>
            </a:r>
            <a:r>
              <a:rPr lang="tr-TR" dirty="0"/>
              <a:t> </a:t>
            </a:r>
            <a:r>
              <a:rPr lang="tr-TR" dirty="0" err="1"/>
              <a:t>and</a:t>
            </a:r>
            <a:r>
              <a:rPr lang="tr-TR" dirty="0"/>
              <a:t>/</a:t>
            </a:r>
            <a:r>
              <a:rPr lang="tr-TR" dirty="0" err="1"/>
              <a:t>or</a:t>
            </a:r>
            <a:r>
              <a:rPr lang="tr-TR" dirty="0"/>
              <a:t> </a:t>
            </a:r>
            <a:r>
              <a:rPr lang="tr-TR" dirty="0" err="1"/>
              <a:t>persistent</a:t>
            </a:r>
            <a:r>
              <a:rPr lang="tr-TR" dirty="0"/>
              <a:t> </a:t>
            </a:r>
            <a:r>
              <a:rPr lang="tr-TR" dirty="0" err="1"/>
              <a:t>lesions</a:t>
            </a:r>
            <a:r>
              <a:rPr lang="tr-TR" dirty="0"/>
              <a:t>, </a:t>
            </a:r>
            <a:r>
              <a:rPr lang="tr-TR" dirty="0" err="1"/>
              <a:t>have</a:t>
            </a:r>
            <a:r>
              <a:rPr lang="tr-TR" dirty="0"/>
              <a:t> </a:t>
            </a:r>
            <a:r>
              <a:rPr lang="tr-TR" dirty="0" err="1"/>
              <a:t>been</a:t>
            </a:r>
            <a:r>
              <a:rPr lang="tr-TR" dirty="0"/>
              <a:t> </a:t>
            </a:r>
            <a:r>
              <a:rPr lang="tr-TR" dirty="0" err="1"/>
              <a:t>reported</a:t>
            </a:r>
            <a:r>
              <a:rPr lang="tr-TR" dirty="0"/>
              <a:t> in </a:t>
            </a:r>
            <a:r>
              <a:rPr lang="tr-TR" dirty="0" err="1"/>
              <a:t>some</a:t>
            </a:r>
            <a:r>
              <a:rPr lang="tr-TR" dirty="0"/>
              <a:t> </a:t>
            </a:r>
            <a:r>
              <a:rPr lang="tr-TR" dirty="0" err="1"/>
              <a:t>individual</a:t>
            </a:r>
            <a:r>
              <a:rPr lang="tr-TR" dirty="0"/>
              <a:t> </a:t>
            </a:r>
            <a:r>
              <a:rPr lang="tr-TR" dirty="0" err="1"/>
              <a:t>animals</a:t>
            </a:r>
            <a:r>
              <a:rPr lang="tr-TR" dirty="0"/>
              <a:t> </a:t>
            </a:r>
            <a:r>
              <a:rPr lang="tr-TR" dirty="0" err="1"/>
              <a:t>or</a:t>
            </a:r>
            <a:r>
              <a:rPr lang="tr-TR" dirty="0"/>
              <a:t> </a:t>
            </a:r>
            <a:r>
              <a:rPr lang="tr-TR" dirty="0" err="1"/>
              <a:t>herds</a:t>
            </a:r>
            <a:r>
              <a:rPr lang="tr-TR" dirty="0"/>
              <a:t>/</a:t>
            </a:r>
            <a:r>
              <a:rPr lang="tr-TR" dirty="0" err="1"/>
              <a:t>flocks</a:t>
            </a:r>
            <a:r>
              <a:rPr lang="tr-TR" dirty="0"/>
              <a:t>. </a:t>
            </a:r>
            <a:endParaRPr lang="tr-TR" dirty="0" smtClean="0"/>
          </a:p>
          <a:p>
            <a:pPr lvl="1"/>
            <a:r>
              <a:rPr lang="tr-TR" dirty="0" err="1" smtClean="0"/>
              <a:t>In</a:t>
            </a:r>
            <a:r>
              <a:rPr lang="tr-TR" dirty="0" smtClean="0"/>
              <a:t> </a:t>
            </a:r>
            <a:r>
              <a:rPr lang="tr-TR" dirty="0" err="1"/>
              <a:t>one</a:t>
            </a:r>
            <a:r>
              <a:rPr lang="tr-TR" dirty="0"/>
              <a:t> </a:t>
            </a:r>
            <a:r>
              <a:rPr lang="tr-TR" dirty="0" err="1"/>
              <a:t>unusual</a:t>
            </a:r>
            <a:r>
              <a:rPr lang="tr-TR" dirty="0"/>
              <a:t> </a:t>
            </a:r>
            <a:r>
              <a:rPr lang="tr-TR" dirty="0" err="1"/>
              <a:t>case</a:t>
            </a:r>
            <a:r>
              <a:rPr lang="tr-TR" dirty="0"/>
              <a:t>, </a:t>
            </a:r>
            <a:r>
              <a:rPr lang="tr-TR" dirty="0" err="1"/>
              <a:t>Boer</a:t>
            </a:r>
            <a:r>
              <a:rPr lang="tr-TR" dirty="0"/>
              <a:t> </a:t>
            </a:r>
            <a:r>
              <a:rPr lang="tr-TR" dirty="0" err="1"/>
              <a:t>and</a:t>
            </a:r>
            <a:r>
              <a:rPr lang="tr-TR" dirty="0"/>
              <a:t> </a:t>
            </a:r>
            <a:r>
              <a:rPr lang="tr-TR" dirty="0" err="1"/>
              <a:t>Boer</a:t>
            </a:r>
            <a:r>
              <a:rPr lang="tr-TR" dirty="0"/>
              <a:t> </a:t>
            </a:r>
            <a:r>
              <a:rPr lang="tr-TR" dirty="0" err="1"/>
              <a:t>cross</a:t>
            </a:r>
            <a:r>
              <a:rPr lang="tr-TR" dirty="0"/>
              <a:t> </a:t>
            </a:r>
            <a:r>
              <a:rPr lang="tr-TR" dirty="0" err="1"/>
              <a:t>goats</a:t>
            </a:r>
            <a:r>
              <a:rPr lang="tr-TR" dirty="0"/>
              <a:t> </a:t>
            </a:r>
            <a:r>
              <a:rPr lang="tr-TR" dirty="0" err="1"/>
              <a:t>developed</a:t>
            </a:r>
            <a:r>
              <a:rPr lang="tr-TR" dirty="0"/>
              <a:t> </a:t>
            </a:r>
            <a:r>
              <a:rPr lang="tr-TR" dirty="0" err="1"/>
              <a:t>multifocal</a:t>
            </a:r>
            <a:r>
              <a:rPr lang="tr-TR" dirty="0"/>
              <a:t>, severe </a:t>
            </a:r>
            <a:r>
              <a:rPr lang="tr-TR" dirty="0" err="1"/>
              <a:t>proliferative</a:t>
            </a:r>
            <a:r>
              <a:rPr lang="tr-TR" dirty="0"/>
              <a:t> </a:t>
            </a:r>
            <a:r>
              <a:rPr lang="tr-TR" dirty="0" err="1"/>
              <a:t>dermatitis</a:t>
            </a:r>
            <a:r>
              <a:rPr lang="tr-TR" dirty="0"/>
              <a:t> </a:t>
            </a:r>
            <a:r>
              <a:rPr lang="tr-TR" dirty="0" err="1"/>
              <a:t>accompanied</a:t>
            </a:r>
            <a:r>
              <a:rPr lang="tr-TR" dirty="0"/>
              <a:t> </a:t>
            </a:r>
            <a:r>
              <a:rPr lang="tr-TR" dirty="0" err="1"/>
              <a:t>by</a:t>
            </a:r>
            <a:r>
              <a:rPr lang="tr-TR" dirty="0"/>
              <a:t> </a:t>
            </a:r>
            <a:r>
              <a:rPr lang="tr-TR" dirty="0" err="1"/>
              <a:t>chronic</a:t>
            </a:r>
            <a:r>
              <a:rPr lang="tr-TR" dirty="0"/>
              <a:t> </a:t>
            </a:r>
            <a:r>
              <a:rPr lang="tr-TR" dirty="0" err="1"/>
              <a:t>pneumonia</a:t>
            </a:r>
            <a:r>
              <a:rPr lang="tr-TR" dirty="0"/>
              <a:t>, </a:t>
            </a:r>
            <a:r>
              <a:rPr lang="tr-TR" dirty="0" err="1"/>
              <a:t>arthritis</a:t>
            </a:r>
            <a:r>
              <a:rPr lang="tr-TR" dirty="0"/>
              <a:t> </a:t>
            </a:r>
            <a:r>
              <a:rPr lang="tr-TR" dirty="0" err="1"/>
              <a:t>and</a:t>
            </a:r>
            <a:r>
              <a:rPr lang="tr-TR" dirty="0"/>
              <a:t> </a:t>
            </a:r>
            <a:r>
              <a:rPr lang="tr-TR" dirty="0" err="1"/>
              <a:t>moderate</a:t>
            </a:r>
            <a:r>
              <a:rPr lang="tr-TR" dirty="0"/>
              <a:t> </a:t>
            </a:r>
            <a:r>
              <a:rPr lang="tr-TR" dirty="0" err="1"/>
              <a:t>to</a:t>
            </a:r>
            <a:r>
              <a:rPr lang="tr-TR" dirty="0"/>
              <a:t> severe </a:t>
            </a:r>
            <a:r>
              <a:rPr lang="tr-TR" dirty="0" err="1"/>
              <a:t>lymphadenopathy</a:t>
            </a:r>
            <a:r>
              <a:rPr lang="tr-TR" dirty="0" smtClean="0"/>
              <a:t>.</a:t>
            </a:r>
          </a:p>
          <a:p>
            <a:pPr lvl="1"/>
            <a:endParaRPr lang="tr-TR" dirty="0" smtClean="0"/>
          </a:p>
          <a:p>
            <a:r>
              <a:rPr lang="en-US" altLang="tr-TR" dirty="0"/>
              <a:t>Labial Form: lesion formation in the mouth, lips, </a:t>
            </a:r>
            <a:r>
              <a:rPr lang="en-US" altLang="tr-TR" dirty="0" smtClean="0"/>
              <a:t>ears</a:t>
            </a:r>
          </a:p>
          <a:p>
            <a:r>
              <a:rPr lang="en-US" altLang="tr-TR" dirty="0" smtClean="0"/>
              <a:t>Genital </a:t>
            </a:r>
            <a:r>
              <a:rPr lang="en-US" altLang="tr-TR" dirty="0"/>
              <a:t>Form: lesions in </a:t>
            </a:r>
            <a:r>
              <a:rPr lang="en-US" altLang="tr-TR" dirty="0" smtClean="0"/>
              <a:t>teats, </a:t>
            </a:r>
            <a:r>
              <a:rPr lang="en-US" altLang="tr-TR" dirty="0"/>
              <a:t>perineum, </a:t>
            </a:r>
            <a:r>
              <a:rPr lang="en-US" altLang="tr-TR" dirty="0" smtClean="0"/>
              <a:t>feet</a:t>
            </a:r>
          </a:p>
          <a:p>
            <a:r>
              <a:rPr lang="en-US" altLang="tr-TR" dirty="0" err="1" smtClean="0"/>
              <a:t>Podal</a:t>
            </a:r>
            <a:r>
              <a:rPr lang="en-US" altLang="tr-TR" dirty="0" smtClean="0"/>
              <a:t> </a:t>
            </a:r>
            <a:r>
              <a:rPr lang="en-US" altLang="tr-TR" dirty="0"/>
              <a:t>Form: painful walking, </a:t>
            </a:r>
            <a:r>
              <a:rPr lang="en-US" altLang="tr-TR" dirty="0" err="1" smtClean="0"/>
              <a:t>pododermatitis</a:t>
            </a:r>
            <a:endParaRPr lang="en-US" altLang="tr-TR" dirty="0" smtClean="0"/>
          </a:p>
          <a:p>
            <a:r>
              <a:rPr lang="en-US" altLang="tr-TR" dirty="0" smtClean="0"/>
              <a:t>Malignant </a:t>
            </a:r>
            <a:r>
              <a:rPr lang="en-US" altLang="tr-TR" dirty="0"/>
              <a:t>Form: High fever, head edema, swelling in the lymph n</a:t>
            </a:r>
            <a:r>
              <a:rPr lang="en-US" altLang="tr-TR" dirty="0" smtClean="0"/>
              <a:t>odes, </a:t>
            </a:r>
            <a:r>
              <a:rPr lang="en-US" altLang="tr-TR" dirty="0"/>
              <a:t>inflammation in the oral mucosa, ulceration extending to the esophagus and pneumonia formation</a:t>
            </a:r>
            <a:endParaRPr lang="tr-TR" dirty="0"/>
          </a:p>
        </p:txBody>
      </p:sp>
      <p:sp>
        <p:nvSpPr>
          <p:cNvPr id="4" name="Çerçeve 3"/>
          <p:cNvSpPr/>
          <p:nvPr/>
        </p:nvSpPr>
        <p:spPr>
          <a:xfrm>
            <a:off x="486137" y="2905247"/>
            <a:ext cx="10718157" cy="3183038"/>
          </a:xfrm>
          <a:prstGeom prst="frame">
            <a:avLst>
              <a:gd name="adj1" fmla="val 4136"/>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215252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solidFill>
                  <a:srgbClr val="0070C0"/>
                </a:solidFill>
              </a:rPr>
              <a:t>Diagnosis</a:t>
            </a:r>
            <a:endParaRPr lang="tr-TR" dirty="0">
              <a:solidFill>
                <a:srgbClr val="0070C0"/>
              </a:solidFill>
            </a:endParaRPr>
          </a:p>
        </p:txBody>
      </p:sp>
      <p:sp>
        <p:nvSpPr>
          <p:cNvPr id="3" name="İçerik Yer Tutucusu 2"/>
          <p:cNvSpPr>
            <a:spLocks noGrp="1"/>
          </p:cNvSpPr>
          <p:nvPr>
            <p:ph idx="1"/>
          </p:nvPr>
        </p:nvSpPr>
        <p:spPr/>
        <p:txBody>
          <a:bodyPr/>
          <a:lstStyle/>
          <a:p>
            <a:r>
              <a:rPr lang="tr-TR" dirty="0" err="1"/>
              <a:t>Diagnostic</a:t>
            </a:r>
            <a:r>
              <a:rPr lang="tr-TR" dirty="0"/>
              <a:t> </a:t>
            </a:r>
            <a:r>
              <a:rPr lang="tr-TR" dirty="0" err="1"/>
              <a:t>tests</a:t>
            </a:r>
            <a:r>
              <a:rPr lang="tr-TR" dirty="0"/>
              <a:t> </a:t>
            </a:r>
            <a:r>
              <a:rPr lang="tr-TR" dirty="0" err="1"/>
              <a:t>for</a:t>
            </a:r>
            <a:r>
              <a:rPr lang="tr-TR" dirty="0"/>
              <a:t> </a:t>
            </a:r>
            <a:r>
              <a:rPr lang="tr-TR" dirty="0" err="1"/>
              <a:t>contagious</a:t>
            </a:r>
            <a:r>
              <a:rPr lang="tr-TR" dirty="0"/>
              <a:t> </a:t>
            </a:r>
            <a:r>
              <a:rPr lang="tr-TR" dirty="0" err="1"/>
              <a:t>ecthyma</a:t>
            </a:r>
            <a:r>
              <a:rPr lang="tr-TR" dirty="0"/>
              <a:t> </a:t>
            </a:r>
            <a:r>
              <a:rPr lang="tr-TR" dirty="0" err="1"/>
              <a:t>are</a:t>
            </a:r>
            <a:r>
              <a:rPr lang="tr-TR" dirty="0"/>
              <a:t> </a:t>
            </a:r>
            <a:r>
              <a:rPr lang="tr-TR" dirty="0" err="1"/>
              <a:t>similar</a:t>
            </a:r>
            <a:r>
              <a:rPr lang="tr-TR" dirty="0"/>
              <a:t> </a:t>
            </a:r>
            <a:r>
              <a:rPr lang="tr-TR" dirty="0" err="1"/>
              <a:t>to</a:t>
            </a:r>
            <a:r>
              <a:rPr lang="tr-TR" dirty="0"/>
              <a:t> </a:t>
            </a:r>
            <a:r>
              <a:rPr lang="tr-TR" dirty="0" err="1"/>
              <a:t>those</a:t>
            </a:r>
            <a:r>
              <a:rPr lang="tr-TR" dirty="0"/>
              <a:t> </a:t>
            </a:r>
            <a:r>
              <a:rPr lang="tr-TR" dirty="0" err="1"/>
              <a:t>used</a:t>
            </a:r>
            <a:r>
              <a:rPr lang="tr-TR" dirty="0"/>
              <a:t> in </a:t>
            </a:r>
            <a:r>
              <a:rPr lang="tr-TR" dirty="0" err="1"/>
              <a:t>animals</a:t>
            </a:r>
            <a:r>
              <a:rPr lang="tr-TR" dirty="0"/>
              <a:t>, </a:t>
            </a:r>
            <a:r>
              <a:rPr lang="tr-TR" dirty="0" err="1"/>
              <a:t>and</a:t>
            </a:r>
            <a:r>
              <a:rPr lang="tr-TR" dirty="0"/>
              <a:t> </a:t>
            </a:r>
            <a:r>
              <a:rPr lang="tr-TR" dirty="0" err="1"/>
              <a:t>may</a:t>
            </a:r>
            <a:r>
              <a:rPr lang="tr-TR" dirty="0"/>
              <a:t> </a:t>
            </a:r>
            <a:r>
              <a:rPr lang="tr-TR" dirty="0" err="1"/>
              <a:t>include</a:t>
            </a:r>
            <a:r>
              <a:rPr lang="tr-TR" dirty="0"/>
              <a:t> </a:t>
            </a:r>
            <a:r>
              <a:rPr lang="tr-TR" dirty="0" err="1"/>
              <a:t>electron</a:t>
            </a:r>
            <a:r>
              <a:rPr lang="tr-TR" dirty="0"/>
              <a:t> </a:t>
            </a:r>
            <a:r>
              <a:rPr lang="tr-TR" dirty="0" err="1"/>
              <a:t>microscopy</a:t>
            </a:r>
            <a:r>
              <a:rPr lang="tr-TR" dirty="0"/>
              <a:t> of </a:t>
            </a:r>
            <a:r>
              <a:rPr lang="tr-TR" dirty="0" err="1"/>
              <a:t>the</a:t>
            </a:r>
            <a:r>
              <a:rPr lang="tr-TR" dirty="0"/>
              <a:t> </a:t>
            </a:r>
            <a:r>
              <a:rPr lang="tr-TR" dirty="0" err="1"/>
              <a:t>crust</a:t>
            </a:r>
            <a:r>
              <a:rPr lang="tr-TR" dirty="0"/>
              <a:t>, </a:t>
            </a:r>
            <a:r>
              <a:rPr lang="tr-TR" dirty="0" err="1"/>
              <a:t>fluid</a:t>
            </a:r>
            <a:r>
              <a:rPr lang="tr-TR" dirty="0"/>
              <a:t>, </a:t>
            </a:r>
            <a:r>
              <a:rPr lang="tr-TR" dirty="0" err="1"/>
              <a:t>or</a:t>
            </a:r>
            <a:r>
              <a:rPr lang="tr-TR" dirty="0"/>
              <a:t> </a:t>
            </a:r>
            <a:r>
              <a:rPr lang="tr-TR" dirty="0" err="1"/>
              <a:t>biopsy</a:t>
            </a:r>
            <a:r>
              <a:rPr lang="tr-TR" dirty="0"/>
              <a:t> </a:t>
            </a:r>
            <a:r>
              <a:rPr lang="tr-TR" dirty="0" err="1"/>
              <a:t>sample</a:t>
            </a:r>
            <a:r>
              <a:rPr lang="tr-TR" dirty="0"/>
              <a:t>; PCR; </a:t>
            </a:r>
            <a:r>
              <a:rPr lang="tr-TR" dirty="0" err="1"/>
              <a:t>histopathology</a:t>
            </a:r>
            <a:r>
              <a:rPr lang="tr-TR" dirty="0"/>
              <a:t>; </a:t>
            </a:r>
            <a:r>
              <a:rPr lang="tr-TR" dirty="0" err="1"/>
              <a:t>and</a:t>
            </a:r>
            <a:r>
              <a:rPr lang="tr-TR" dirty="0"/>
              <a:t> </a:t>
            </a:r>
            <a:r>
              <a:rPr lang="tr-TR" dirty="0" err="1"/>
              <a:t>virus</a:t>
            </a:r>
            <a:r>
              <a:rPr lang="tr-TR" dirty="0"/>
              <a:t> </a:t>
            </a:r>
            <a:r>
              <a:rPr lang="tr-TR" dirty="0" err="1"/>
              <a:t>isolation</a:t>
            </a:r>
            <a:r>
              <a:rPr lang="tr-TR" dirty="0"/>
              <a:t>. </a:t>
            </a:r>
          </a:p>
        </p:txBody>
      </p:sp>
    </p:spTree>
    <p:extLst>
      <p:ext uri="{BB962C8B-B14F-4D97-AF65-F5344CB8AC3E}">
        <p14:creationId xmlns:p14="http://schemas.microsoft.com/office/powerpoint/2010/main" val="33195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solidFill>
                  <a:srgbClr val="0070C0"/>
                </a:solidFill>
              </a:rPr>
              <a:t>Prevention</a:t>
            </a:r>
            <a:r>
              <a:rPr lang="tr-TR" dirty="0" smtClean="0">
                <a:solidFill>
                  <a:srgbClr val="0070C0"/>
                </a:solidFill>
              </a:rPr>
              <a:t> </a:t>
            </a:r>
            <a:r>
              <a:rPr lang="tr-TR" dirty="0" err="1" smtClean="0">
                <a:solidFill>
                  <a:srgbClr val="0070C0"/>
                </a:solidFill>
              </a:rPr>
              <a:t>and</a:t>
            </a:r>
            <a:r>
              <a:rPr lang="tr-TR" dirty="0" smtClean="0">
                <a:solidFill>
                  <a:srgbClr val="0070C0"/>
                </a:solidFill>
              </a:rPr>
              <a:t> Control</a:t>
            </a:r>
            <a:endParaRPr lang="tr-TR" dirty="0">
              <a:solidFill>
                <a:srgbClr val="0070C0"/>
              </a:solidFill>
            </a:endParaRPr>
          </a:p>
        </p:txBody>
      </p:sp>
      <p:sp>
        <p:nvSpPr>
          <p:cNvPr id="3" name="İçerik Yer Tutucusu 2"/>
          <p:cNvSpPr>
            <a:spLocks noGrp="1"/>
          </p:cNvSpPr>
          <p:nvPr>
            <p:ph idx="1"/>
          </p:nvPr>
        </p:nvSpPr>
        <p:spPr/>
        <p:txBody>
          <a:bodyPr>
            <a:normAutofit fontScale="92500" lnSpcReduction="10000"/>
          </a:bodyPr>
          <a:lstStyle/>
          <a:p>
            <a:r>
              <a:rPr lang="tr-TR" dirty="0" err="1"/>
              <a:t>Abraded</a:t>
            </a:r>
            <a:r>
              <a:rPr lang="tr-TR" dirty="0"/>
              <a:t> </a:t>
            </a:r>
            <a:r>
              <a:rPr lang="tr-TR" dirty="0" err="1"/>
              <a:t>or</a:t>
            </a:r>
            <a:r>
              <a:rPr lang="tr-TR" dirty="0"/>
              <a:t> </a:t>
            </a:r>
            <a:r>
              <a:rPr lang="tr-TR" dirty="0" err="1"/>
              <a:t>cut</a:t>
            </a:r>
            <a:r>
              <a:rPr lang="tr-TR" dirty="0"/>
              <a:t> skin </a:t>
            </a:r>
            <a:r>
              <a:rPr lang="tr-TR" dirty="0" err="1"/>
              <a:t>should</a:t>
            </a:r>
            <a:r>
              <a:rPr lang="tr-TR" dirty="0"/>
              <a:t> not be </a:t>
            </a:r>
            <a:r>
              <a:rPr lang="tr-TR" dirty="0" err="1"/>
              <a:t>allowed</a:t>
            </a:r>
            <a:r>
              <a:rPr lang="tr-TR" dirty="0"/>
              <a:t> </a:t>
            </a:r>
            <a:r>
              <a:rPr lang="tr-TR" dirty="0" err="1"/>
              <a:t>to</a:t>
            </a:r>
            <a:r>
              <a:rPr lang="tr-TR" dirty="0"/>
              <a:t> </a:t>
            </a:r>
            <a:r>
              <a:rPr lang="tr-TR" dirty="0" err="1"/>
              <a:t>contact</a:t>
            </a:r>
            <a:r>
              <a:rPr lang="tr-TR" dirty="0"/>
              <a:t> </a:t>
            </a:r>
            <a:r>
              <a:rPr lang="tr-TR" dirty="0" err="1"/>
              <a:t>infected</a:t>
            </a:r>
            <a:r>
              <a:rPr lang="tr-TR" dirty="0"/>
              <a:t> </a:t>
            </a:r>
            <a:r>
              <a:rPr lang="tr-TR" dirty="0" err="1"/>
              <a:t>animals</a:t>
            </a:r>
            <a:r>
              <a:rPr lang="tr-TR" dirty="0"/>
              <a:t>, </a:t>
            </a:r>
            <a:r>
              <a:rPr lang="tr-TR" dirty="0" err="1"/>
              <a:t>scabs</a:t>
            </a:r>
            <a:r>
              <a:rPr lang="tr-TR" dirty="0"/>
              <a:t> </a:t>
            </a:r>
            <a:r>
              <a:rPr lang="tr-TR" dirty="0" err="1"/>
              <a:t>and</a:t>
            </a:r>
            <a:r>
              <a:rPr lang="tr-TR" dirty="0"/>
              <a:t> </a:t>
            </a:r>
            <a:r>
              <a:rPr lang="tr-TR" dirty="0" err="1"/>
              <a:t>crusts</a:t>
            </a:r>
            <a:r>
              <a:rPr lang="tr-TR" dirty="0"/>
              <a:t>, </a:t>
            </a:r>
            <a:r>
              <a:rPr lang="tr-TR" dirty="0" err="1"/>
              <a:t>wool</a:t>
            </a:r>
            <a:r>
              <a:rPr lang="tr-TR" dirty="0"/>
              <a:t> </a:t>
            </a:r>
            <a:r>
              <a:rPr lang="tr-TR" dirty="0" err="1"/>
              <a:t>or</a:t>
            </a:r>
            <a:r>
              <a:rPr lang="tr-TR" dirty="0"/>
              <a:t> </a:t>
            </a:r>
            <a:r>
              <a:rPr lang="tr-TR" dirty="0" err="1"/>
              <a:t>hides</a:t>
            </a:r>
            <a:r>
              <a:rPr lang="tr-TR" dirty="0"/>
              <a:t> (</a:t>
            </a:r>
            <a:r>
              <a:rPr lang="tr-TR" dirty="0" err="1"/>
              <a:t>including</a:t>
            </a:r>
            <a:r>
              <a:rPr lang="tr-TR" dirty="0"/>
              <a:t> </a:t>
            </a:r>
            <a:r>
              <a:rPr lang="tr-TR" dirty="0" err="1"/>
              <a:t>during</a:t>
            </a:r>
            <a:r>
              <a:rPr lang="tr-TR" dirty="0"/>
              <a:t> </a:t>
            </a:r>
            <a:r>
              <a:rPr lang="tr-TR" dirty="0" err="1"/>
              <a:t>butchering</a:t>
            </a:r>
            <a:r>
              <a:rPr lang="tr-TR" dirty="0"/>
              <a:t>). </a:t>
            </a:r>
            <a:endParaRPr lang="tr-TR" dirty="0" smtClean="0"/>
          </a:p>
          <a:p>
            <a:r>
              <a:rPr lang="tr-TR" dirty="0" err="1" smtClean="0"/>
              <a:t>Non-porous</a:t>
            </a:r>
            <a:r>
              <a:rPr lang="tr-TR" dirty="0" smtClean="0"/>
              <a:t> </a:t>
            </a:r>
            <a:r>
              <a:rPr lang="tr-TR" dirty="0" err="1"/>
              <a:t>gloves</a:t>
            </a:r>
            <a:r>
              <a:rPr lang="tr-TR" dirty="0"/>
              <a:t> </a:t>
            </a:r>
            <a:r>
              <a:rPr lang="tr-TR" dirty="0" err="1"/>
              <a:t>should</a:t>
            </a:r>
            <a:r>
              <a:rPr lang="tr-TR" dirty="0"/>
              <a:t> </a:t>
            </a:r>
            <a:r>
              <a:rPr lang="tr-TR" dirty="0" err="1"/>
              <a:t>also</a:t>
            </a:r>
            <a:r>
              <a:rPr lang="tr-TR" dirty="0"/>
              <a:t> be </a:t>
            </a:r>
            <a:r>
              <a:rPr lang="tr-TR" dirty="0" err="1"/>
              <a:t>considered</a:t>
            </a:r>
            <a:r>
              <a:rPr lang="tr-TR" dirty="0"/>
              <a:t> </a:t>
            </a:r>
            <a:r>
              <a:rPr lang="tr-TR" dirty="0" err="1"/>
              <a:t>when</a:t>
            </a:r>
            <a:r>
              <a:rPr lang="tr-TR" dirty="0"/>
              <a:t> </a:t>
            </a:r>
            <a:r>
              <a:rPr lang="tr-TR" dirty="0" err="1"/>
              <a:t>handling</a:t>
            </a:r>
            <a:r>
              <a:rPr lang="tr-TR" dirty="0"/>
              <a:t> </a:t>
            </a:r>
            <a:r>
              <a:rPr lang="tr-TR" dirty="0" err="1"/>
              <a:t>asymptomatic</a:t>
            </a:r>
            <a:r>
              <a:rPr lang="tr-TR" dirty="0"/>
              <a:t> </a:t>
            </a:r>
            <a:r>
              <a:rPr lang="tr-TR" dirty="0" err="1"/>
              <a:t>sheep</a:t>
            </a:r>
            <a:r>
              <a:rPr lang="tr-TR" dirty="0"/>
              <a:t>, </a:t>
            </a:r>
            <a:r>
              <a:rPr lang="tr-TR" dirty="0" err="1"/>
              <a:t>goats</a:t>
            </a:r>
            <a:r>
              <a:rPr lang="tr-TR" dirty="0"/>
              <a:t> </a:t>
            </a:r>
            <a:r>
              <a:rPr lang="tr-TR" dirty="0" err="1"/>
              <a:t>or</a:t>
            </a:r>
            <a:r>
              <a:rPr lang="tr-TR" dirty="0"/>
              <a:t> </a:t>
            </a:r>
            <a:r>
              <a:rPr lang="tr-TR" dirty="0" err="1"/>
              <a:t>other</a:t>
            </a:r>
            <a:r>
              <a:rPr lang="tr-TR" dirty="0"/>
              <a:t> </a:t>
            </a:r>
            <a:r>
              <a:rPr lang="tr-TR" dirty="0" err="1"/>
              <a:t>susceptible</a:t>
            </a:r>
            <a:r>
              <a:rPr lang="tr-TR" dirty="0"/>
              <a:t> </a:t>
            </a:r>
            <a:r>
              <a:rPr lang="tr-TR" dirty="0" err="1"/>
              <a:t>ruminants</a:t>
            </a:r>
            <a:r>
              <a:rPr lang="tr-TR" dirty="0"/>
              <a:t>, </a:t>
            </a:r>
            <a:r>
              <a:rPr lang="tr-TR" dirty="0" err="1"/>
              <a:t>especially</a:t>
            </a:r>
            <a:r>
              <a:rPr lang="tr-TR" dirty="0"/>
              <a:t> </a:t>
            </a:r>
            <a:r>
              <a:rPr lang="tr-TR" dirty="0" err="1"/>
              <a:t>around</a:t>
            </a:r>
            <a:r>
              <a:rPr lang="tr-TR" dirty="0"/>
              <a:t> </a:t>
            </a:r>
            <a:r>
              <a:rPr lang="tr-TR" dirty="0" err="1"/>
              <a:t>the</a:t>
            </a:r>
            <a:r>
              <a:rPr lang="tr-TR" dirty="0"/>
              <a:t> </a:t>
            </a:r>
            <a:r>
              <a:rPr lang="tr-TR" dirty="0" err="1"/>
              <a:t>animal’s</a:t>
            </a:r>
            <a:r>
              <a:rPr lang="tr-TR" dirty="0"/>
              <a:t> </a:t>
            </a:r>
            <a:r>
              <a:rPr lang="tr-TR" dirty="0" err="1"/>
              <a:t>mouth</a:t>
            </a:r>
            <a:r>
              <a:rPr lang="tr-TR" dirty="0"/>
              <a:t>. </a:t>
            </a:r>
            <a:endParaRPr lang="tr-TR" dirty="0" smtClean="0"/>
          </a:p>
          <a:p>
            <a:r>
              <a:rPr lang="tr-TR" dirty="0" err="1" smtClean="0"/>
              <a:t>Gloves</a:t>
            </a:r>
            <a:r>
              <a:rPr lang="tr-TR" dirty="0" smtClean="0"/>
              <a:t> </a:t>
            </a:r>
            <a:r>
              <a:rPr lang="tr-TR" dirty="0" err="1"/>
              <a:t>should</a:t>
            </a:r>
            <a:r>
              <a:rPr lang="tr-TR" dirty="0"/>
              <a:t>, </a:t>
            </a:r>
            <a:r>
              <a:rPr lang="tr-TR" dirty="0" err="1"/>
              <a:t>likewise</a:t>
            </a:r>
            <a:r>
              <a:rPr lang="tr-TR" dirty="0"/>
              <a:t>, be </a:t>
            </a:r>
            <a:r>
              <a:rPr lang="tr-TR" dirty="0" err="1"/>
              <a:t>used</a:t>
            </a:r>
            <a:r>
              <a:rPr lang="tr-TR" dirty="0"/>
              <a:t> </a:t>
            </a:r>
            <a:r>
              <a:rPr lang="tr-TR" dirty="0" err="1"/>
              <a:t>when</a:t>
            </a:r>
            <a:r>
              <a:rPr lang="tr-TR" dirty="0"/>
              <a:t> </a:t>
            </a:r>
            <a:r>
              <a:rPr lang="tr-TR" dirty="0" err="1"/>
              <a:t>administering</a:t>
            </a:r>
            <a:r>
              <a:rPr lang="tr-TR" dirty="0"/>
              <a:t> </a:t>
            </a:r>
            <a:r>
              <a:rPr lang="tr-TR" dirty="0" err="1"/>
              <a:t>orf</a:t>
            </a:r>
            <a:r>
              <a:rPr lang="tr-TR" dirty="0"/>
              <a:t> </a:t>
            </a:r>
            <a:r>
              <a:rPr lang="tr-TR" dirty="0" err="1"/>
              <a:t>vaccines</a:t>
            </a:r>
            <a:r>
              <a:rPr lang="tr-TR" dirty="0"/>
              <a:t>. </a:t>
            </a:r>
            <a:endParaRPr lang="tr-TR" dirty="0" smtClean="0"/>
          </a:p>
          <a:p>
            <a:r>
              <a:rPr lang="tr-TR" dirty="0" err="1" smtClean="0"/>
              <a:t>Any</a:t>
            </a:r>
            <a:r>
              <a:rPr lang="tr-TR" dirty="0" smtClean="0"/>
              <a:t> </a:t>
            </a:r>
            <a:r>
              <a:rPr lang="tr-TR" dirty="0"/>
              <a:t>skin </a:t>
            </a:r>
            <a:r>
              <a:rPr lang="tr-TR" dirty="0" err="1"/>
              <a:t>that</a:t>
            </a:r>
            <a:r>
              <a:rPr lang="tr-TR" dirty="0"/>
              <a:t> has </a:t>
            </a:r>
            <a:r>
              <a:rPr lang="tr-TR" dirty="0" err="1"/>
              <a:t>been</a:t>
            </a:r>
            <a:r>
              <a:rPr lang="tr-TR" dirty="0"/>
              <a:t> </a:t>
            </a:r>
            <a:r>
              <a:rPr lang="tr-TR" dirty="0" err="1"/>
              <a:t>exposed</a:t>
            </a:r>
            <a:r>
              <a:rPr lang="tr-TR" dirty="0"/>
              <a:t> </a:t>
            </a:r>
            <a:r>
              <a:rPr lang="tr-TR" dirty="0" err="1"/>
              <a:t>should</a:t>
            </a:r>
            <a:r>
              <a:rPr lang="tr-TR" dirty="0"/>
              <a:t> be </a:t>
            </a:r>
            <a:r>
              <a:rPr lang="tr-TR" dirty="0" err="1"/>
              <a:t>washed</a:t>
            </a:r>
            <a:r>
              <a:rPr lang="tr-TR" dirty="0"/>
              <a:t> </a:t>
            </a:r>
            <a:r>
              <a:rPr lang="tr-TR" dirty="0" err="1"/>
              <a:t>with</a:t>
            </a:r>
            <a:r>
              <a:rPr lang="tr-TR" dirty="0"/>
              <a:t> </a:t>
            </a:r>
            <a:r>
              <a:rPr lang="tr-TR" dirty="0" err="1"/>
              <a:t>soap</a:t>
            </a:r>
            <a:r>
              <a:rPr lang="tr-TR" dirty="0"/>
              <a:t> </a:t>
            </a:r>
            <a:r>
              <a:rPr lang="tr-TR" dirty="0" err="1"/>
              <a:t>and</a:t>
            </a:r>
            <a:r>
              <a:rPr lang="tr-TR" dirty="0"/>
              <a:t> </a:t>
            </a:r>
            <a:r>
              <a:rPr lang="tr-TR" dirty="0" err="1"/>
              <a:t>water</a:t>
            </a:r>
            <a:r>
              <a:rPr lang="tr-TR" dirty="0"/>
              <a:t>. (A </a:t>
            </a:r>
            <a:r>
              <a:rPr lang="tr-TR" dirty="0" err="1"/>
              <a:t>waterless</a:t>
            </a:r>
            <a:r>
              <a:rPr lang="tr-TR" dirty="0"/>
              <a:t> </a:t>
            </a:r>
            <a:r>
              <a:rPr lang="tr-TR" dirty="0" err="1"/>
              <a:t>alcohol-based</a:t>
            </a:r>
            <a:r>
              <a:rPr lang="tr-TR" dirty="0"/>
              <a:t> </a:t>
            </a:r>
            <a:r>
              <a:rPr lang="tr-TR" dirty="0" err="1"/>
              <a:t>hand</a:t>
            </a:r>
            <a:r>
              <a:rPr lang="tr-TR" dirty="0"/>
              <a:t> </a:t>
            </a:r>
            <a:r>
              <a:rPr lang="tr-TR" dirty="0" err="1"/>
              <a:t>rub</a:t>
            </a:r>
            <a:r>
              <a:rPr lang="tr-TR" dirty="0"/>
              <a:t> </a:t>
            </a:r>
            <a:r>
              <a:rPr lang="tr-TR" dirty="0" err="1"/>
              <a:t>may</a:t>
            </a:r>
            <a:r>
              <a:rPr lang="tr-TR" dirty="0"/>
              <a:t> be </a:t>
            </a:r>
            <a:r>
              <a:rPr lang="tr-TR" dirty="0" err="1"/>
              <a:t>used</a:t>
            </a:r>
            <a:r>
              <a:rPr lang="tr-TR" dirty="0"/>
              <a:t> </a:t>
            </a:r>
            <a:r>
              <a:rPr lang="tr-TR" dirty="0" err="1"/>
              <a:t>when</a:t>
            </a:r>
            <a:r>
              <a:rPr lang="tr-TR" dirty="0"/>
              <a:t> </a:t>
            </a:r>
            <a:r>
              <a:rPr lang="tr-TR" dirty="0" err="1"/>
              <a:t>soap</a:t>
            </a:r>
            <a:r>
              <a:rPr lang="tr-TR" dirty="0"/>
              <a:t> is not </a:t>
            </a:r>
            <a:r>
              <a:rPr lang="tr-TR" dirty="0" err="1"/>
              <a:t>available</a:t>
            </a:r>
            <a:r>
              <a:rPr lang="tr-TR" dirty="0"/>
              <a:t> </a:t>
            </a:r>
            <a:r>
              <a:rPr lang="tr-TR" dirty="0" err="1"/>
              <a:t>and</a:t>
            </a:r>
            <a:r>
              <a:rPr lang="tr-TR" dirty="0"/>
              <a:t> </a:t>
            </a:r>
            <a:r>
              <a:rPr lang="tr-TR" dirty="0" err="1"/>
              <a:t>hands</a:t>
            </a:r>
            <a:r>
              <a:rPr lang="tr-TR" dirty="0"/>
              <a:t> </a:t>
            </a:r>
            <a:r>
              <a:rPr lang="tr-TR" dirty="0" err="1"/>
              <a:t>are</a:t>
            </a:r>
            <a:r>
              <a:rPr lang="tr-TR" dirty="0"/>
              <a:t> not </a:t>
            </a:r>
            <a:r>
              <a:rPr lang="tr-TR" dirty="0" err="1"/>
              <a:t>visibly</a:t>
            </a:r>
            <a:r>
              <a:rPr lang="tr-TR" dirty="0"/>
              <a:t> </a:t>
            </a:r>
            <a:r>
              <a:rPr lang="tr-TR" dirty="0" err="1"/>
              <a:t>soiled</a:t>
            </a:r>
            <a:r>
              <a:rPr lang="tr-TR" dirty="0"/>
              <a:t>). </a:t>
            </a:r>
            <a:endParaRPr lang="tr-TR" dirty="0" smtClean="0"/>
          </a:p>
          <a:p>
            <a:r>
              <a:rPr lang="tr-TR" dirty="0" smtClean="0"/>
              <a:t>People </a:t>
            </a:r>
            <a:r>
              <a:rPr lang="tr-TR" dirty="0" err="1"/>
              <a:t>who</a:t>
            </a:r>
            <a:r>
              <a:rPr lang="tr-TR" dirty="0"/>
              <a:t> </a:t>
            </a:r>
            <a:r>
              <a:rPr lang="tr-TR" dirty="0" err="1"/>
              <a:t>are</a:t>
            </a:r>
            <a:r>
              <a:rPr lang="tr-TR" dirty="0"/>
              <a:t> </a:t>
            </a:r>
            <a:r>
              <a:rPr lang="tr-TR" dirty="0" err="1"/>
              <a:t>immunosuppressed</a:t>
            </a:r>
            <a:r>
              <a:rPr lang="tr-TR" dirty="0"/>
              <a:t> </a:t>
            </a:r>
            <a:r>
              <a:rPr lang="tr-TR" dirty="0" err="1"/>
              <a:t>should</a:t>
            </a:r>
            <a:r>
              <a:rPr lang="tr-TR" dirty="0"/>
              <a:t> </a:t>
            </a:r>
            <a:r>
              <a:rPr lang="tr-TR" dirty="0" err="1"/>
              <a:t>avoid</a:t>
            </a:r>
            <a:r>
              <a:rPr lang="tr-TR" dirty="0"/>
              <a:t> </a:t>
            </a:r>
            <a:r>
              <a:rPr lang="tr-TR" dirty="0" err="1"/>
              <a:t>contact</a:t>
            </a:r>
            <a:r>
              <a:rPr lang="tr-TR" dirty="0"/>
              <a:t> </a:t>
            </a:r>
            <a:r>
              <a:rPr lang="tr-TR" dirty="0" err="1"/>
              <a:t>with</a:t>
            </a:r>
            <a:r>
              <a:rPr lang="tr-TR" dirty="0"/>
              <a:t> </a:t>
            </a:r>
            <a:r>
              <a:rPr lang="tr-TR" dirty="0" err="1"/>
              <a:t>infected</a:t>
            </a:r>
            <a:r>
              <a:rPr lang="tr-TR" dirty="0"/>
              <a:t> </a:t>
            </a:r>
            <a:r>
              <a:rPr lang="tr-TR" dirty="0" err="1" smtClean="0"/>
              <a:t>animals</a:t>
            </a:r>
            <a:r>
              <a:rPr lang="tr-TR" dirty="0"/>
              <a:t>.</a:t>
            </a:r>
          </a:p>
        </p:txBody>
      </p:sp>
    </p:spTree>
    <p:extLst>
      <p:ext uri="{BB962C8B-B14F-4D97-AF65-F5344CB8AC3E}">
        <p14:creationId xmlns:p14="http://schemas.microsoft.com/office/powerpoint/2010/main" val="1724621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58815"/>
            <a:ext cx="10515600" cy="4166886"/>
          </a:xfrm>
        </p:spPr>
        <p:txBody>
          <a:bodyPr>
            <a:normAutofit/>
          </a:bodyPr>
          <a:lstStyle/>
          <a:p>
            <a:r>
              <a:rPr lang="tr-TR" sz="2400" dirty="0"/>
              <a:t>Live </a:t>
            </a:r>
            <a:r>
              <a:rPr lang="tr-TR" sz="2400" dirty="0" err="1"/>
              <a:t>vaccines</a:t>
            </a:r>
            <a:r>
              <a:rPr lang="tr-TR" sz="2400" dirty="0"/>
              <a:t> </a:t>
            </a:r>
            <a:r>
              <a:rPr lang="tr-TR" sz="2400" dirty="0" err="1"/>
              <a:t>should</a:t>
            </a:r>
            <a:r>
              <a:rPr lang="tr-TR" sz="2400" dirty="0"/>
              <a:t> be </a:t>
            </a:r>
            <a:r>
              <a:rPr lang="tr-TR" sz="2400" dirty="0" err="1"/>
              <a:t>used</a:t>
            </a:r>
            <a:r>
              <a:rPr lang="tr-TR" sz="2400" dirty="0"/>
              <a:t> </a:t>
            </a:r>
            <a:r>
              <a:rPr lang="tr-TR" sz="2400" dirty="0" err="1"/>
              <a:t>cautiously</a:t>
            </a:r>
            <a:r>
              <a:rPr lang="tr-TR" sz="2400" dirty="0"/>
              <a:t> </a:t>
            </a:r>
            <a:r>
              <a:rPr lang="tr-TR" sz="2400" dirty="0" err="1"/>
              <a:t>to</a:t>
            </a:r>
            <a:r>
              <a:rPr lang="tr-TR" sz="2400" dirty="0"/>
              <a:t> </a:t>
            </a:r>
            <a:r>
              <a:rPr lang="tr-TR" sz="2400" dirty="0" err="1"/>
              <a:t>avoid</a:t>
            </a:r>
            <a:r>
              <a:rPr lang="tr-TR" sz="2400" dirty="0"/>
              <a:t> </a:t>
            </a:r>
            <a:r>
              <a:rPr lang="tr-TR" sz="2400" dirty="0" err="1"/>
              <a:t>contaminating</a:t>
            </a:r>
            <a:r>
              <a:rPr lang="tr-TR" sz="2400" dirty="0"/>
              <a:t> </a:t>
            </a:r>
            <a:r>
              <a:rPr lang="tr-TR" sz="2400" dirty="0" err="1"/>
              <a:t>uninfected</a:t>
            </a:r>
            <a:r>
              <a:rPr lang="tr-TR" sz="2400" dirty="0"/>
              <a:t> </a:t>
            </a:r>
            <a:r>
              <a:rPr lang="tr-TR" sz="2400" dirty="0" err="1"/>
              <a:t>premises</a:t>
            </a:r>
            <a:r>
              <a:rPr lang="tr-TR" sz="2400" dirty="0"/>
              <a:t>, </a:t>
            </a:r>
            <a:r>
              <a:rPr lang="tr-TR" sz="2400" dirty="0" err="1"/>
              <a:t>and</a:t>
            </a:r>
            <a:r>
              <a:rPr lang="tr-TR" sz="2400" dirty="0"/>
              <a:t> </a:t>
            </a:r>
            <a:r>
              <a:rPr lang="tr-TR" sz="2400" dirty="0" err="1"/>
              <a:t>vaccinated</a:t>
            </a:r>
            <a:r>
              <a:rPr lang="tr-TR" sz="2400" dirty="0"/>
              <a:t> </a:t>
            </a:r>
            <a:r>
              <a:rPr lang="tr-TR" sz="2400" dirty="0" err="1"/>
              <a:t>animals</a:t>
            </a:r>
            <a:r>
              <a:rPr lang="tr-TR" sz="2400" dirty="0"/>
              <a:t> </a:t>
            </a:r>
            <a:r>
              <a:rPr lang="tr-TR" sz="2400" dirty="0" err="1"/>
              <a:t>should</a:t>
            </a:r>
            <a:r>
              <a:rPr lang="tr-TR" sz="2400" dirty="0"/>
              <a:t> be </a:t>
            </a:r>
            <a:r>
              <a:rPr lang="tr-TR" sz="2400" dirty="0" err="1"/>
              <a:t>segregated</a:t>
            </a:r>
            <a:r>
              <a:rPr lang="tr-TR" sz="2400" dirty="0"/>
              <a:t> </a:t>
            </a:r>
            <a:r>
              <a:rPr lang="tr-TR" sz="2400" dirty="0" err="1"/>
              <a:t>from</a:t>
            </a:r>
            <a:r>
              <a:rPr lang="tr-TR" sz="2400" dirty="0"/>
              <a:t> </a:t>
            </a:r>
            <a:r>
              <a:rPr lang="tr-TR" sz="2400" dirty="0" err="1"/>
              <a:t>unprotected</a:t>
            </a:r>
            <a:r>
              <a:rPr lang="tr-TR" sz="2400" dirty="0"/>
              <a:t> </a:t>
            </a:r>
            <a:r>
              <a:rPr lang="tr-TR" sz="2400" dirty="0" err="1"/>
              <a:t>stock</a:t>
            </a:r>
            <a:r>
              <a:rPr lang="tr-TR" sz="2400" dirty="0"/>
              <a:t> </a:t>
            </a:r>
            <a:r>
              <a:rPr lang="tr-TR" sz="2400" dirty="0" err="1"/>
              <a:t>until</a:t>
            </a:r>
            <a:r>
              <a:rPr lang="tr-TR" sz="2400" dirty="0"/>
              <a:t> </a:t>
            </a:r>
            <a:r>
              <a:rPr lang="tr-TR" sz="2400" dirty="0" err="1"/>
              <a:t>the</a:t>
            </a:r>
            <a:r>
              <a:rPr lang="tr-TR" sz="2400" dirty="0"/>
              <a:t> </a:t>
            </a:r>
            <a:r>
              <a:rPr lang="tr-TR" sz="2400" dirty="0" err="1"/>
              <a:t>scabs</a:t>
            </a:r>
            <a:r>
              <a:rPr lang="tr-TR" sz="2400" dirty="0"/>
              <a:t> </a:t>
            </a:r>
            <a:r>
              <a:rPr lang="tr-TR" sz="2400" dirty="0" err="1"/>
              <a:t>have</a:t>
            </a:r>
            <a:r>
              <a:rPr lang="tr-TR" sz="2400" dirty="0"/>
              <a:t> </a:t>
            </a:r>
            <a:r>
              <a:rPr lang="tr-TR" sz="2400" dirty="0" err="1"/>
              <a:t>fallen</a:t>
            </a:r>
            <a:r>
              <a:rPr lang="tr-TR" sz="2400" dirty="0"/>
              <a:t> </a:t>
            </a:r>
            <a:r>
              <a:rPr lang="tr-TR" sz="2400" dirty="0" err="1"/>
              <a:t>off</a:t>
            </a:r>
            <a:r>
              <a:rPr lang="tr-TR" sz="2400" dirty="0"/>
              <a:t>. </a:t>
            </a:r>
            <a:endParaRPr lang="tr-TR" sz="2400" dirty="0" smtClean="0"/>
          </a:p>
          <a:p>
            <a:r>
              <a:rPr lang="tr-TR" sz="2400" dirty="0" smtClean="0"/>
              <a:t>A </a:t>
            </a:r>
            <a:r>
              <a:rPr lang="tr-TR" sz="2400" dirty="0" err="1"/>
              <a:t>small</a:t>
            </a:r>
            <a:r>
              <a:rPr lang="tr-TR" sz="2400" dirty="0"/>
              <a:t> </a:t>
            </a:r>
            <a:r>
              <a:rPr lang="tr-TR" sz="2400" dirty="0" err="1"/>
              <a:t>amount</a:t>
            </a:r>
            <a:r>
              <a:rPr lang="tr-TR" sz="2400" dirty="0"/>
              <a:t> of </a:t>
            </a:r>
            <a:r>
              <a:rPr lang="tr-TR" sz="2400" dirty="0" err="1"/>
              <a:t>the</a:t>
            </a:r>
            <a:r>
              <a:rPr lang="tr-TR" sz="2400" dirty="0"/>
              <a:t> </a:t>
            </a:r>
            <a:r>
              <a:rPr lang="tr-TR" sz="2400" dirty="0" err="1"/>
              <a:t>live</a:t>
            </a:r>
            <a:r>
              <a:rPr lang="tr-TR" sz="2400" dirty="0"/>
              <a:t> </a:t>
            </a:r>
            <a:r>
              <a:rPr lang="tr-TR" sz="2400" dirty="0" err="1"/>
              <a:t>vaccine</a:t>
            </a:r>
            <a:r>
              <a:rPr lang="tr-TR" sz="2400" dirty="0"/>
              <a:t> is </a:t>
            </a:r>
            <a:r>
              <a:rPr lang="tr-TR" sz="2400" dirty="0" err="1"/>
              <a:t>brushed</a:t>
            </a:r>
            <a:r>
              <a:rPr lang="tr-TR" sz="2400" dirty="0"/>
              <a:t> </a:t>
            </a:r>
            <a:r>
              <a:rPr lang="tr-TR" sz="2400" dirty="0" err="1"/>
              <a:t>over</a:t>
            </a:r>
            <a:r>
              <a:rPr lang="tr-TR" sz="2400" dirty="0"/>
              <a:t> </a:t>
            </a:r>
            <a:r>
              <a:rPr lang="tr-TR" sz="2400" dirty="0" err="1"/>
              <a:t>light</a:t>
            </a:r>
            <a:r>
              <a:rPr lang="tr-TR" sz="2400" dirty="0"/>
              <a:t> </a:t>
            </a:r>
            <a:r>
              <a:rPr lang="tr-TR" sz="2400" dirty="0" err="1"/>
              <a:t>scarifications</a:t>
            </a:r>
            <a:r>
              <a:rPr lang="tr-TR" sz="2400" dirty="0"/>
              <a:t> of </a:t>
            </a:r>
            <a:r>
              <a:rPr lang="tr-TR" sz="2400" dirty="0" err="1"/>
              <a:t>the</a:t>
            </a:r>
            <a:r>
              <a:rPr lang="tr-TR" sz="2400" dirty="0"/>
              <a:t> skin, </a:t>
            </a:r>
            <a:r>
              <a:rPr lang="tr-TR" sz="2400" dirty="0" err="1"/>
              <a:t>usually</a:t>
            </a:r>
            <a:r>
              <a:rPr lang="tr-TR" sz="2400" dirty="0"/>
              <a:t> on </a:t>
            </a:r>
            <a:r>
              <a:rPr lang="tr-TR" sz="2400" dirty="0" err="1"/>
              <a:t>the</a:t>
            </a:r>
            <a:r>
              <a:rPr lang="tr-TR" sz="2400" dirty="0"/>
              <a:t> inside of </a:t>
            </a:r>
            <a:r>
              <a:rPr lang="tr-TR" sz="2400" dirty="0" err="1"/>
              <a:t>the</a:t>
            </a:r>
            <a:r>
              <a:rPr lang="tr-TR" sz="2400" dirty="0"/>
              <a:t> </a:t>
            </a:r>
            <a:r>
              <a:rPr lang="tr-TR" sz="2400" dirty="0" err="1"/>
              <a:t>thigh</a:t>
            </a:r>
            <a:r>
              <a:rPr lang="tr-TR" sz="2400" dirty="0"/>
              <a:t> </a:t>
            </a:r>
            <a:r>
              <a:rPr lang="tr-TR" sz="2400" dirty="0" err="1"/>
              <a:t>or</a:t>
            </a:r>
            <a:r>
              <a:rPr lang="tr-TR" sz="2400" dirty="0"/>
              <a:t> </a:t>
            </a:r>
            <a:r>
              <a:rPr lang="tr-TR" sz="2400" dirty="0" err="1"/>
              <a:t>behind</a:t>
            </a:r>
            <a:r>
              <a:rPr lang="tr-TR" sz="2400" dirty="0"/>
              <a:t> </a:t>
            </a:r>
            <a:r>
              <a:rPr lang="tr-TR" sz="2400" dirty="0" err="1"/>
              <a:t>the</a:t>
            </a:r>
            <a:r>
              <a:rPr lang="tr-TR" sz="2400" dirty="0"/>
              <a:t> </a:t>
            </a:r>
            <a:r>
              <a:rPr lang="tr-TR" sz="2400" dirty="0" err="1"/>
              <a:t>elbow</a:t>
            </a:r>
            <a:r>
              <a:rPr lang="tr-TR" sz="2400" dirty="0"/>
              <a:t> </a:t>
            </a:r>
            <a:r>
              <a:rPr lang="tr-TR" sz="2400" dirty="0" err="1"/>
              <a:t>or</a:t>
            </a:r>
            <a:r>
              <a:rPr lang="tr-TR" sz="2400" dirty="0"/>
              <a:t> </a:t>
            </a:r>
            <a:r>
              <a:rPr lang="tr-TR" sz="2400" dirty="0" err="1"/>
              <a:t>caudal</a:t>
            </a:r>
            <a:r>
              <a:rPr lang="tr-TR" sz="2400" dirty="0"/>
              <a:t> </a:t>
            </a:r>
            <a:r>
              <a:rPr lang="tr-TR" sz="2400" dirty="0" err="1"/>
              <a:t>fold</a:t>
            </a:r>
            <a:r>
              <a:rPr lang="tr-TR" sz="2400" dirty="0"/>
              <a:t>. </a:t>
            </a:r>
            <a:endParaRPr lang="tr-TR" sz="2400" dirty="0" smtClean="0"/>
          </a:p>
          <a:p>
            <a:r>
              <a:rPr lang="tr-TR" sz="2400" dirty="0" err="1" smtClean="0"/>
              <a:t>Lambs</a:t>
            </a:r>
            <a:r>
              <a:rPr lang="tr-TR" sz="2400" dirty="0" smtClean="0"/>
              <a:t> </a:t>
            </a:r>
            <a:r>
              <a:rPr lang="tr-TR" sz="2400" dirty="0" err="1"/>
              <a:t>should</a:t>
            </a:r>
            <a:r>
              <a:rPr lang="tr-TR" sz="2400" dirty="0"/>
              <a:t> be </a:t>
            </a:r>
            <a:r>
              <a:rPr lang="tr-TR" sz="2400" dirty="0" err="1"/>
              <a:t>vaccinated</a:t>
            </a:r>
            <a:r>
              <a:rPr lang="tr-TR" sz="2400" dirty="0"/>
              <a:t> </a:t>
            </a:r>
            <a:r>
              <a:rPr lang="tr-TR" sz="2400" dirty="0" err="1"/>
              <a:t>when</a:t>
            </a:r>
            <a:r>
              <a:rPr lang="tr-TR" sz="2400" dirty="0"/>
              <a:t> ~1 </a:t>
            </a:r>
            <a:r>
              <a:rPr lang="tr-TR" sz="2400" dirty="0" err="1"/>
              <a:t>mo</a:t>
            </a:r>
            <a:r>
              <a:rPr lang="tr-TR" sz="2400" dirty="0"/>
              <a:t> </a:t>
            </a:r>
            <a:r>
              <a:rPr lang="tr-TR" sz="2400" dirty="0" err="1"/>
              <a:t>old</a:t>
            </a:r>
            <a:r>
              <a:rPr lang="tr-TR" sz="2400" dirty="0"/>
              <a:t>. </a:t>
            </a:r>
            <a:r>
              <a:rPr lang="tr-TR" sz="2400" dirty="0" err="1"/>
              <a:t>For</a:t>
            </a:r>
            <a:r>
              <a:rPr lang="tr-TR" sz="2400" dirty="0"/>
              <a:t> </a:t>
            </a:r>
            <a:r>
              <a:rPr lang="tr-TR" sz="2400" dirty="0" err="1"/>
              <a:t>best</a:t>
            </a:r>
            <a:r>
              <a:rPr lang="tr-TR" sz="2400" dirty="0"/>
              <a:t> </a:t>
            </a:r>
            <a:r>
              <a:rPr lang="tr-TR" sz="2400" dirty="0" err="1"/>
              <a:t>results</a:t>
            </a:r>
            <a:r>
              <a:rPr lang="tr-TR" sz="2400" dirty="0"/>
              <a:t>, a </a:t>
            </a:r>
            <a:r>
              <a:rPr lang="tr-TR" sz="2400" dirty="0" err="1"/>
              <a:t>second</a:t>
            </a:r>
            <a:r>
              <a:rPr lang="tr-TR" sz="2400" dirty="0"/>
              <a:t> </a:t>
            </a:r>
            <a:r>
              <a:rPr lang="tr-TR" sz="2400" dirty="0" err="1"/>
              <a:t>vaccination</a:t>
            </a:r>
            <a:r>
              <a:rPr lang="tr-TR" sz="2400" dirty="0"/>
              <a:t> ~2–3 </a:t>
            </a:r>
            <a:r>
              <a:rPr lang="tr-TR" sz="2400" dirty="0" err="1"/>
              <a:t>mo</a:t>
            </a:r>
            <a:r>
              <a:rPr lang="tr-TR" sz="2400" dirty="0"/>
              <a:t> </a:t>
            </a:r>
            <a:r>
              <a:rPr lang="tr-TR" sz="2400" dirty="0" err="1"/>
              <a:t>later</a:t>
            </a:r>
            <a:r>
              <a:rPr lang="tr-TR" sz="2400" dirty="0"/>
              <a:t> is </a:t>
            </a:r>
            <a:r>
              <a:rPr lang="tr-TR" sz="2400" dirty="0" err="1"/>
              <a:t>suggested</a:t>
            </a:r>
            <a:r>
              <a:rPr lang="tr-TR" sz="2400" dirty="0"/>
              <a:t>. </a:t>
            </a:r>
            <a:r>
              <a:rPr lang="tr-TR" sz="2400" dirty="0" err="1"/>
              <a:t>Nonimmunized</a:t>
            </a:r>
            <a:r>
              <a:rPr lang="tr-TR" sz="2400" dirty="0"/>
              <a:t> </a:t>
            </a:r>
            <a:r>
              <a:rPr lang="tr-TR" sz="2400" dirty="0" err="1"/>
              <a:t>lambs</a:t>
            </a:r>
            <a:r>
              <a:rPr lang="tr-TR" sz="2400" dirty="0"/>
              <a:t> </a:t>
            </a:r>
            <a:r>
              <a:rPr lang="tr-TR" sz="2400" dirty="0" err="1"/>
              <a:t>should</a:t>
            </a:r>
            <a:r>
              <a:rPr lang="tr-TR" sz="2400" dirty="0"/>
              <a:t> be </a:t>
            </a:r>
            <a:r>
              <a:rPr lang="tr-TR" sz="2400" dirty="0" err="1"/>
              <a:t>vaccinated</a:t>
            </a:r>
            <a:r>
              <a:rPr lang="tr-TR" sz="2400" dirty="0"/>
              <a:t> ~1–2 </a:t>
            </a:r>
            <a:r>
              <a:rPr lang="tr-TR" sz="2400" dirty="0" err="1"/>
              <a:t>mo</a:t>
            </a:r>
            <a:r>
              <a:rPr lang="tr-TR" sz="2400" dirty="0"/>
              <a:t> </a:t>
            </a:r>
            <a:r>
              <a:rPr lang="tr-TR" sz="2400" dirty="0" err="1"/>
              <a:t>before</a:t>
            </a:r>
            <a:r>
              <a:rPr lang="tr-TR" sz="2400" dirty="0"/>
              <a:t> </a:t>
            </a:r>
            <a:r>
              <a:rPr lang="tr-TR" sz="2400" dirty="0" err="1"/>
              <a:t>entering</a:t>
            </a:r>
            <a:r>
              <a:rPr lang="tr-TR" sz="2400" dirty="0"/>
              <a:t> </a:t>
            </a:r>
            <a:r>
              <a:rPr lang="tr-TR" sz="2400" dirty="0" err="1"/>
              <a:t>infected</a:t>
            </a:r>
            <a:r>
              <a:rPr lang="tr-TR" sz="2400" dirty="0"/>
              <a:t> </a:t>
            </a:r>
            <a:r>
              <a:rPr lang="tr-TR" sz="2400" dirty="0" err="1"/>
              <a:t>feedlots</a:t>
            </a:r>
            <a:r>
              <a:rPr lang="tr-TR" sz="2400" dirty="0"/>
              <a:t>.</a:t>
            </a:r>
          </a:p>
        </p:txBody>
      </p:sp>
      <p:pic>
        <p:nvPicPr>
          <p:cNvPr id="4" name="Resim 3"/>
          <p:cNvPicPr>
            <a:picLocks noChangeAspect="1"/>
          </p:cNvPicPr>
          <p:nvPr/>
        </p:nvPicPr>
        <p:blipFill>
          <a:blip r:embed="rId2"/>
          <a:stretch>
            <a:fillRect/>
          </a:stretch>
        </p:blipFill>
        <p:spPr>
          <a:xfrm>
            <a:off x="6898511" y="3701552"/>
            <a:ext cx="3624133" cy="3029126"/>
          </a:xfrm>
          <a:prstGeom prst="rect">
            <a:avLst/>
          </a:prstGeom>
        </p:spPr>
      </p:pic>
      <p:pic>
        <p:nvPicPr>
          <p:cNvPr id="5" name="Resim 4"/>
          <p:cNvPicPr>
            <a:picLocks noChangeAspect="1"/>
          </p:cNvPicPr>
          <p:nvPr/>
        </p:nvPicPr>
        <p:blipFill>
          <a:blip r:embed="rId3"/>
          <a:stretch>
            <a:fillRect/>
          </a:stretch>
        </p:blipFill>
        <p:spPr>
          <a:xfrm>
            <a:off x="1501252" y="4364202"/>
            <a:ext cx="4962171" cy="1703825"/>
          </a:xfrm>
          <a:prstGeom prst="rect">
            <a:avLst/>
          </a:prstGeom>
        </p:spPr>
      </p:pic>
    </p:spTree>
    <p:extLst>
      <p:ext uri="{BB962C8B-B14F-4D97-AF65-F5344CB8AC3E}">
        <p14:creationId xmlns:p14="http://schemas.microsoft.com/office/powerpoint/2010/main" val="453131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61350" y="1420511"/>
            <a:ext cx="10515600" cy="4351338"/>
          </a:xfrm>
        </p:spPr>
        <p:txBody>
          <a:bodyPr/>
          <a:lstStyle/>
          <a:p>
            <a:pPr marL="0" indent="0">
              <a:buNone/>
            </a:pPr>
            <a:r>
              <a:rPr lang="tr-TR" dirty="0">
                <a:solidFill>
                  <a:srgbClr val="0070C0"/>
                </a:solidFill>
              </a:rPr>
              <a:t>VACCINATION </a:t>
            </a:r>
            <a:r>
              <a:rPr lang="tr-TR" dirty="0" smtClean="0">
                <a:solidFill>
                  <a:srgbClr val="0070C0"/>
                </a:solidFill>
              </a:rPr>
              <a:t>RULES</a:t>
            </a:r>
          </a:p>
          <a:p>
            <a:r>
              <a:rPr lang="tr-TR" dirty="0" err="1" smtClean="0"/>
              <a:t>Non-infected</a:t>
            </a:r>
            <a:r>
              <a:rPr lang="tr-TR" dirty="0" smtClean="0"/>
              <a:t> </a:t>
            </a:r>
            <a:r>
              <a:rPr lang="tr-TR" dirty="0" err="1"/>
              <a:t>areas</a:t>
            </a:r>
            <a:r>
              <a:rPr lang="tr-TR" dirty="0"/>
              <a:t> </a:t>
            </a:r>
            <a:r>
              <a:rPr lang="tr-TR" dirty="0" err="1"/>
              <a:t>are</a:t>
            </a:r>
            <a:r>
              <a:rPr lang="tr-TR" dirty="0"/>
              <a:t> not </a:t>
            </a:r>
            <a:r>
              <a:rPr lang="tr-TR" dirty="0" err="1" smtClean="0"/>
              <a:t>vaccinated</a:t>
            </a:r>
            <a:endParaRPr lang="tr-TR" dirty="0" smtClean="0"/>
          </a:p>
          <a:p>
            <a:r>
              <a:rPr lang="tr-TR" dirty="0" err="1" smtClean="0"/>
              <a:t>Vaccine</a:t>
            </a:r>
            <a:r>
              <a:rPr lang="tr-TR" dirty="0" smtClean="0"/>
              <a:t> </a:t>
            </a:r>
            <a:r>
              <a:rPr lang="tr-TR" dirty="0" err="1"/>
              <a:t>application</a:t>
            </a:r>
            <a:r>
              <a:rPr lang="tr-TR" dirty="0"/>
              <a:t>: 0.5-1 cm </a:t>
            </a:r>
            <a:r>
              <a:rPr lang="tr-TR" dirty="0" err="1"/>
              <a:t>scratches</a:t>
            </a:r>
            <a:r>
              <a:rPr lang="tr-TR" dirty="0"/>
              <a:t> </a:t>
            </a:r>
            <a:r>
              <a:rPr lang="tr-TR" dirty="0" err="1"/>
              <a:t>are</a:t>
            </a:r>
            <a:r>
              <a:rPr lang="tr-TR" dirty="0"/>
              <a:t> </a:t>
            </a:r>
            <a:r>
              <a:rPr lang="tr-TR" dirty="0" err="1"/>
              <a:t>opened</a:t>
            </a:r>
            <a:r>
              <a:rPr lang="tr-TR" dirty="0"/>
              <a:t> in </a:t>
            </a:r>
            <a:r>
              <a:rPr lang="tr-TR" dirty="0" err="1"/>
              <a:t>the</a:t>
            </a:r>
            <a:r>
              <a:rPr lang="tr-TR" dirty="0"/>
              <a:t> </a:t>
            </a:r>
            <a:r>
              <a:rPr lang="tr-TR" dirty="0" err="1"/>
              <a:t>inguinal</a:t>
            </a:r>
            <a:r>
              <a:rPr lang="tr-TR" dirty="0"/>
              <a:t> </a:t>
            </a:r>
            <a:r>
              <a:rPr lang="tr-TR" dirty="0" err="1"/>
              <a:t>area</a:t>
            </a:r>
            <a:r>
              <a:rPr lang="tr-TR" dirty="0"/>
              <a:t> </a:t>
            </a:r>
            <a:r>
              <a:rPr lang="tr-TR" dirty="0" err="1"/>
              <a:t>with</a:t>
            </a:r>
            <a:r>
              <a:rPr lang="tr-TR" dirty="0"/>
              <a:t> </a:t>
            </a:r>
            <a:r>
              <a:rPr lang="tr-TR" dirty="0" err="1"/>
              <a:t>the</a:t>
            </a:r>
            <a:r>
              <a:rPr lang="tr-TR" dirty="0"/>
              <a:t> </a:t>
            </a:r>
            <a:r>
              <a:rPr lang="tr-TR" dirty="0" err="1"/>
              <a:t>help</a:t>
            </a:r>
            <a:r>
              <a:rPr lang="tr-TR" dirty="0"/>
              <a:t> of a </a:t>
            </a:r>
            <a:r>
              <a:rPr lang="tr-TR" dirty="0" err="1"/>
              <a:t>needle</a:t>
            </a:r>
            <a:r>
              <a:rPr lang="tr-TR" dirty="0"/>
              <a:t>, </a:t>
            </a:r>
            <a:r>
              <a:rPr lang="tr-TR" dirty="0" err="1"/>
              <a:t>and</a:t>
            </a:r>
            <a:r>
              <a:rPr lang="tr-TR" dirty="0"/>
              <a:t> </a:t>
            </a:r>
            <a:r>
              <a:rPr lang="tr-TR" dirty="0" err="1"/>
              <a:t>the</a:t>
            </a:r>
            <a:r>
              <a:rPr lang="tr-TR" dirty="0"/>
              <a:t> </a:t>
            </a:r>
            <a:r>
              <a:rPr lang="tr-TR" dirty="0" err="1"/>
              <a:t>vaccine</a:t>
            </a:r>
            <a:r>
              <a:rPr lang="tr-TR" dirty="0"/>
              <a:t> </a:t>
            </a:r>
            <a:r>
              <a:rPr lang="tr-TR" dirty="0" err="1"/>
              <a:t>material</a:t>
            </a:r>
            <a:r>
              <a:rPr lang="tr-TR" dirty="0"/>
              <a:t> is </a:t>
            </a:r>
            <a:r>
              <a:rPr lang="tr-TR" dirty="0" err="1"/>
              <a:t>placed</a:t>
            </a:r>
            <a:r>
              <a:rPr lang="tr-TR" dirty="0"/>
              <a:t> on </a:t>
            </a:r>
            <a:r>
              <a:rPr lang="tr-TR" dirty="0" err="1"/>
              <a:t>this</a:t>
            </a:r>
            <a:r>
              <a:rPr lang="tr-TR" dirty="0"/>
              <a:t> </a:t>
            </a:r>
            <a:r>
              <a:rPr lang="tr-TR" dirty="0" err="1"/>
              <a:t>area</a:t>
            </a:r>
            <a:r>
              <a:rPr lang="tr-TR" dirty="0" smtClean="0"/>
              <a:t>.</a:t>
            </a:r>
          </a:p>
          <a:p>
            <a:r>
              <a:rPr lang="tr-TR" dirty="0" err="1" smtClean="0"/>
              <a:t>Vaccination</a:t>
            </a:r>
            <a:r>
              <a:rPr lang="tr-TR" dirty="0" smtClean="0"/>
              <a:t> </a:t>
            </a:r>
            <a:r>
              <a:rPr lang="tr-TR" dirty="0"/>
              <a:t>program is </a:t>
            </a:r>
            <a:r>
              <a:rPr lang="tr-TR" dirty="0" err="1"/>
              <a:t>applied</a:t>
            </a:r>
            <a:r>
              <a:rPr lang="tr-TR" dirty="0"/>
              <a:t> </a:t>
            </a:r>
            <a:r>
              <a:rPr lang="tr-TR" dirty="0" err="1"/>
              <a:t>to</a:t>
            </a:r>
            <a:r>
              <a:rPr lang="tr-TR" dirty="0"/>
              <a:t> ALL HEALTHY ANIMALS.</a:t>
            </a:r>
          </a:p>
        </p:txBody>
      </p:sp>
    </p:spTree>
    <p:extLst>
      <p:ext uri="{BB962C8B-B14F-4D97-AF65-F5344CB8AC3E}">
        <p14:creationId xmlns:p14="http://schemas.microsoft.com/office/powerpoint/2010/main" val="661732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5575" y="1632569"/>
            <a:ext cx="5600521" cy="4971245"/>
          </a:xfrm>
        </p:spPr>
        <p:txBody>
          <a:bodyPr/>
          <a:lstStyle/>
          <a:p>
            <a:r>
              <a:rPr lang="en-US" dirty="0" smtClean="0"/>
              <a:t>Lumpy skin disease is currently endemic in most of Africa, parts of the Middle East and Turkey. Outbreaks also occurred recently in parts of Asia and Europe. Lumpy skin disease was eradicated from some of the affected countries</a:t>
            </a:r>
            <a:r>
              <a:rPr lang="tr-TR" dirty="0" smtClean="0"/>
              <a:t>.</a:t>
            </a:r>
            <a:endParaRPr lang="tr-TR" dirty="0"/>
          </a:p>
        </p:txBody>
      </p:sp>
      <p:sp>
        <p:nvSpPr>
          <p:cNvPr id="76802" name="AutoShape 2" descr="LSD in Europ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6804" name="AutoShape 4" descr="LSD in Europ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6806" name="AutoShape 6" descr="https://www.physiolick.com/wp-content/uploads/2017/03/LSD-in-Europ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6808" name="Picture 8" descr="lumpy skin disease map ile ilgili görsel sonucu"/>
          <p:cNvPicPr>
            <a:picLocks noChangeAspect="1" noChangeArrowheads="1"/>
          </p:cNvPicPr>
          <p:nvPr/>
        </p:nvPicPr>
        <p:blipFill>
          <a:blip r:embed="rId2"/>
          <a:srcRect/>
          <a:stretch>
            <a:fillRect/>
          </a:stretch>
        </p:blipFill>
        <p:spPr bwMode="auto">
          <a:xfrm>
            <a:off x="5756096" y="160338"/>
            <a:ext cx="6435904" cy="6443476"/>
          </a:xfrm>
          <a:prstGeom prst="rect">
            <a:avLst/>
          </a:prstGeom>
          <a:noFill/>
        </p:spPr>
      </p:pic>
      <p:sp>
        <p:nvSpPr>
          <p:cNvPr id="8" name="7 Dikdörtgen"/>
          <p:cNvSpPr/>
          <p:nvPr/>
        </p:nvSpPr>
        <p:spPr>
          <a:xfrm>
            <a:off x="0" y="6611779"/>
            <a:ext cx="12192000" cy="246221"/>
          </a:xfrm>
          <a:prstGeom prst="rect">
            <a:avLst/>
          </a:prstGeom>
        </p:spPr>
        <p:txBody>
          <a:bodyPr wrap="square">
            <a:spAutoFit/>
          </a:bodyPr>
          <a:lstStyle/>
          <a:p>
            <a:r>
              <a:rPr lang="tr-TR" sz="1000" dirty="0" err="1" smtClean="0"/>
              <a:t>Tuppurainen</a:t>
            </a:r>
            <a:r>
              <a:rPr lang="tr-TR" sz="1000" dirty="0" smtClean="0"/>
              <a:t>, E. S. M., </a:t>
            </a:r>
            <a:r>
              <a:rPr lang="tr-TR" sz="1000" dirty="0" err="1" smtClean="0"/>
              <a:t>Venter</a:t>
            </a:r>
            <a:r>
              <a:rPr lang="tr-TR" sz="1000" dirty="0" smtClean="0"/>
              <a:t>, E. H., </a:t>
            </a:r>
            <a:r>
              <a:rPr lang="tr-TR" sz="1000" dirty="0" err="1" smtClean="0"/>
              <a:t>Shisler</a:t>
            </a:r>
            <a:r>
              <a:rPr lang="tr-TR" sz="1000" dirty="0" smtClean="0"/>
              <a:t>, J. L., </a:t>
            </a:r>
            <a:r>
              <a:rPr lang="tr-TR" sz="1000" dirty="0" err="1" smtClean="0"/>
              <a:t>Gari</a:t>
            </a:r>
            <a:r>
              <a:rPr lang="tr-TR" sz="1000" dirty="0" smtClean="0"/>
              <a:t>, G., </a:t>
            </a:r>
            <a:r>
              <a:rPr lang="tr-TR" sz="1000" dirty="0" err="1" smtClean="0"/>
              <a:t>Mekonnen</a:t>
            </a:r>
            <a:r>
              <a:rPr lang="tr-TR" sz="1000" dirty="0" smtClean="0"/>
              <a:t>, G. A., </a:t>
            </a:r>
            <a:r>
              <a:rPr lang="tr-TR" sz="1000" dirty="0" err="1" smtClean="0"/>
              <a:t>Juleff</a:t>
            </a:r>
            <a:r>
              <a:rPr lang="tr-TR" sz="1000" dirty="0" smtClean="0"/>
              <a:t>, N., ... &amp; </a:t>
            </a:r>
            <a:r>
              <a:rPr lang="tr-TR" sz="1000" dirty="0" err="1" smtClean="0"/>
              <a:t>Babiuk</a:t>
            </a:r>
            <a:r>
              <a:rPr lang="tr-TR" sz="1000" dirty="0" smtClean="0"/>
              <a:t>, S. (2017). </a:t>
            </a:r>
            <a:r>
              <a:rPr lang="tr-TR" sz="1000" dirty="0" err="1" smtClean="0"/>
              <a:t>Capripoxvirus</a:t>
            </a:r>
            <a:r>
              <a:rPr lang="tr-TR" sz="1000" dirty="0" smtClean="0"/>
              <a:t> </a:t>
            </a:r>
            <a:r>
              <a:rPr lang="tr-TR" sz="1000" dirty="0" err="1" smtClean="0"/>
              <a:t>Diseases</a:t>
            </a:r>
            <a:r>
              <a:rPr lang="tr-TR" sz="1000" dirty="0" smtClean="0"/>
              <a:t>: </a:t>
            </a:r>
            <a:r>
              <a:rPr lang="tr-TR" sz="1000" dirty="0" err="1" smtClean="0"/>
              <a:t>Current</a:t>
            </a:r>
            <a:r>
              <a:rPr lang="tr-TR" sz="1000" dirty="0" smtClean="0"/>
              <a:t> </a:t>
            </a:r>
            <a:r>
              <a:rPr lang="tr-TR" sz="1000" dirty="0" err="1" smtClean="0"/>
              <a:t>Status</a:t>
            </a:r>
            <a:r>
              <a:rPr lang="tr-TR" sz="1000" dirty="0" smtClean="0"/>
              <a:t> </a:t>
            </a:r>
            <a:r>
              <a:rPr lang="tr-TR" sz="1000" dirty="0" err="1" smtClean="0"/>
              <a:t>and</a:t>
            </a:r>
            <a:r>
              <a:rPr lang="tr-TR" sz="1000" dirty="0" smtClean="0"/>
              <a:t> </a:t>
            </a:r>
            <a:r>
              <a:rPr lang="tr-TR" sz="1000" dirty="0" err="1" smtClean="0"/>
              <a:t>Opportunities</a:t>
            </a:r>
            <a:r>
              <a:rPr lang="tr-TR" sz="1000" dirty="0" smtClean="0"/>
              <a:t> </a:t>
            </a:r>
            <a:r>
              <a:rPr lang="tr-TR" sz="1000" dirty="0" err="1" smtClean="0"/>
              <a:t>for</a:t>
            </a:r>
            <a:r>
              <a:rPr lang="tr-TR" sz="1000" dirty="0" smtClean="0"/>
              <a:t> </a:t>
            </a:r>
            <a:r>
              <a:rPr lang="tr-TR" sz="1000" dirty="0" err="1" smtClean="0"/>
              <a:t>Control</a:t>
            </a:r>
            <a:r>
              <a:rPr lang="tr-TR" sz="1000" dirty="0" smtClean="0"/>
              <a:t>. </a:t>
            </a:r>
            <a:r>
              <a:rPr lang="tr-TR" sz="1000" i="1" dirty="0" err="1" smtClean="0"/>
              <a:t>Transboundary</a:t>
            </a:r>
            <a:r>
              <a:rPr lang="tr-TR" sz="1000" i="1" dirty="0" smtClean="0"/>
              <a:t> </a:t>
            </a:r>
            <a:r>
              <a:rPr lang="tr-TR" sz="1000" i="1" dirty="0" err="1" smtClean="0"/>
              <a:t>and</a:t>
            </a:r>
            <a:r>
              <a:rPr lang="tr-TR" sz="1000" i="1" dirty="0" smtClean="0"/>
              <a:t> </a:t>
            </a:r>
            <a:r>
              <a:rPr lang="tr-TR" sz="1000" i="1" dirty="0" err="1" smtClean="0"/>
              <a:t>emerging</a:t>
            </a:r>
            <a:r>
              <a:rPr lang="tr-TR" sz="1000" i="1" dirty="0" smtClean="0"/>
              <a:t> </a:t>
            </a:r>
            <a:r>
              <a:rPr lang="tr-TR" sz="1000" i="1" dirty="0" err="1" smtClean="0"/>
              <a:t>diseases</a:t>
            </a:r>
            <a:r>
              <a:rPr lang="tr-TR" sz="1000" dirty="0" smtClean="0"/>
              <a:t>, </a:t>
            </a:r>
            <a:r>
              <a:rPr lang="tr-TR" sz="1000" i="1" dirty="0" smtClean="0"/>
              <a:t>64</a:t>
            </a:r>
            <a:r>
              <a:rPr lang="tr-TR" sz="1000" dirty="0" smtClean="0"/>
              <a:t>(3), 729-745.</a:t>
            </a:r>
            <a:endParaRPr lang="tr-TR"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0070C0"/>
                </a:solidFill>
              </a:rPr>
              <a:t>Transmission</a:t>
            </a:r>
            <a:endParaRPr lang="tr-TR" dirty="0">
              <a:solidFill>
                <a:srgbClr val="0070C0"/>
              </a:solidFill>
            </a:endParaRPr>
          </a:p>
        </p:txBody>
      </p:sp>
      <p:sp>
        <p:nvSpPr>
          <p:cNvPr id="3" name="2 İçerik Yer Tutucusu"/>
          <p:cNvSpPr>
            <a:spLocks noGrp="1"/>
          </p:cNvSpPr>
          <p:nvPr>
            <p:ph idx="1"/>
          </p:nvPr>
        </p:nvSpPr>
        <p:spPr/>
        <p:txBody>
          <a:bodyPr>
            <a:normAutofit/>
          </a:bodyPr>
          <a:lstStyle/>
          <a:p>
            <a:r>
              <a:rPr lang="en-US" dirty="0" smtClean="0">
                <a:solidFill>
                  <a:srgbClr val="FF2F92"/>
                </a:solidFill>
              </a:rPr>
              <a:t>LSDV is thought to be transmitted primarily by arthropod vectors. Mosquitoes, biting flies, </a:t>
            </a:r>
            <a:r>
              <a:rPr lang="en-US" dirty="0" err="1" smtClean="0">
                <a:solidFill>
                  <a:srgbClr val="FF2F92"/>
                </a:solidFill>
              </a:rPr>
              <a:t>Culicoides</a:t>
            </a:r>
            <a:r>
              <a:rPr lang="en-US" dirty="0" smtClean="0">
                <a:solidFill>
                  <a:srgbClr val="FF2F92"/>
                </a:solidFill>
              </a:rPr>
              <a:t> midges and hard ticks are currently thought to be mechanical vectors. </a:t>
            </a:r>
            <a:endParaRPr lang="tr-TR" dirty="0" smtClean="0">
              <a:solidFill>
                <a:srgbClr val="FF2F92"/>
              </a:solidFill>
            </a:endParaRPr>
          </a:p>
          <a:p>
            <a:r>
              <a:rPr lang="en-US" dirty="0" smtClean="0"/>
              <a:t>Ticks probably play little or no role when LSDV is spreading rapidly during epizootics; however, they might be involved in transmission and maintenance in endemic regions.</a:t>
            </a:r>
            <a:endParaRPr lang="tr-TR" dirty="0" smtClean="0"/>
          </a:p>
          <a:p>
            <a:r>
              <a:rPr lang="en-US" dirty="0" smtClean="0"/>
              <a:t>Direct contact seems to be a minor source of infection. </a:t>
            </a:r>
            <a:endParaRPr lang="tr-TR" dirty="0" smtClean="0"/>
          </a:p>
          <a:p>
            <a:pPr lvl="1"/>
            <a:r>
              <a:rPr lang="en-US" dirty="0" smtClean="0"/>
              <a:t>Early studies suggested that transmission between animals was inefficient in insect-free environments, although some cattle became infected when they were allowed to share a water trough with severely affected animals. </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1030310"/>
            <a:ext cx="10515600" cy="5146653"/>
          </a:xfrm>
        </p:spPr>
        <p:txBody>
          <a:bodyPr/>
          <a:lstStyle/>
          <a:p>
            <a:r>
              <a:rPr lang="en-US" dirty="0" smtClean="0">
                <a:solidFill>
                  <a:srgbClr val="FF2F92"/>
                </a:solidFill>
              </a:rPr>
              <a:t>Contaminated feed </a:t>
            </a:r>
            <a:r>
              <a:rPr lang="en-US" dirty="0" smtClean="0"/>
              <a:t>is also likely to be a source of exposure, and cattle can be infected experimentally by inoculating them with material from </a:t>
            </a:r>
            <a:r>
              <a:rPr lang="en-US" dirty="0" err="1" smtClean="0"/>
              <a:t>cutaneous</a:t>
            </a:r>
            <a:r>
              <a:rPr lang="en-US" dirty="0" smtClean="0"/>
              <a:t> nodules or blood. </a:t>
            </a:r>
            <a:endParaRPr lang="tr-TR" dirty="0" smtClean="0"/>
          </a:p>
          <a:p>
            <a:r>
              <a:rPr lang="en-US" dirty="0" smtClean="0"/>
              <a:t>In cattle, LSDV has been detected in </a:t>
            </a:r>
            <a:r>
              <a:rPr lang="en-US" dirty="0" err="1" smtClean="0"/>
              <a:t>cutaneous</a:t>
            </a:r>
            <a:r>
              <a:rPr lang="en-US" dirty="0" smtClean="0"/>
              <a:t> lesions, saliva, respiratory secretions, milk and semen, but some studies found only small amounts of virus.</a:t>
            </a:r>
            <a:endParaRPr lang="tr-TR" dirty="0" smtClean="0"/>
          </a:p>
          <a:p>
            <a:r>
              <a:rPr lang="en-US" dirty="0" smtClean="0"/>
              <a:t>Cows can also infect their fetuses in </a:t>
            </a:r>
            <a:r>
              <a:rPr lang="en-US" dirty="0" err="1" smtClean="0"/>
              <a:t>utero</a:t>
            </a:r>
            <a:r>
              <a:rPr lang="tr-TR" dirty="0" smtClean="0"/>
              <a:t>.</a:t>
            </a: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0070C0"/>
                </a:solidFill>
              </a:rPr>
              <a:t>Clinical</a:t>
            </a:r>
            <a:r>
              <a:rPr lang="tr-TR" dirty="0" smtClean="0">
                <a:solidFill>
                  <a:srgbClr val="0070C0"/>
                </a:solidFill>
              </a:rPr>
              <a:t> </a:t>
            </a:r>
            <a:r>
              <a:rPr lang="tr-TR" dirty="0" err="1" smtClean="0">
                <a:solidFill>
                  <a:srgbClr val="0070C0"/>
                </a:solidFill>
              </a:rPr>
              <a:t>Signs</a:t>
            </a:r>
            <a:endParaRPr lang="tr-TR" dirty="0">
              <a:solidFill>
                <a:srgbClr val="0070C0"/>
              </a:solidFill>
            </a:endParaRPr>
          </a:p>
        </p:txBody>
      </p:sp>
      <p:sp>
        <p:nvSpPr>
          <p:cNvPr id="3" name="2 İçerik Yer Tutucusu"/>
          <p:cNvSpPr>
            <a:spLocks noGrp="1"/>
          </p:cNvSpPr>
          <p:nvPr>
            <p:ph idx="1"/>
          </p:nvPr>
        </p:nvSpPr>
        <p:spPr/>
        <p:txBody>
          <a:bodyPr/>
          <a:lstStyle/>
          <a:p>
            <a:r>
              <a:rPr lang="en-US" dirty="0" smtClean="0"/>
              <a:t>The incubation period in the field is thought to be 1-4 weeks, but experimentally infected cattle may develop clinical signs as soon as 4 days.</a:t>
            </a:r>
            <a:endParaRPr lang="tr-TR" dirty="0" smtClean="0"/>
          </a:p>
          <a:p>
            <a:r>
              <a:rPr lang="en-US" dirty="0" smtClean="0"/>
              <a:t>LSDV infections in cattle range from </a:t>
            </a:r>
            <a:r>
              <a:rPr lang="en-US" dirty="0" err="1" smtClean="0"/>
              <a:t>inapparent</a:t>
            </a:r>
            <a:r>
              <a:rPr lang="en-US" dirty="0" smtClean="0"/>
              <a:t> to severe.</a:t>
            </a:r>
            <a:endParaRPr lang="tr-TR" dirty="0" smtClean="0"/>
          </a:p>
          <a:p>
            <a:r>
              <a:rPr lang="en-US" dirty="0" smtClean="0">
                <a:solidFill>
                  <a:srgbClr val="FF0000"/>
                </a:solidFill>
              </a:rPr>
              <a:t>fever</a:t>
            </a:r>
            <a:endParaRPr lang="tr-TR" dirty="0" smtClean="0">
              <a:solidFill>
                <a:srgbClr val="FF0000"/>
              </a:solidFill>
            </a:endParaRPr>
          </a:p>
          <a:p>
            <a:r>
              <a:rPr lang="en-US" dirty="0" smtClean="0">
                <a:solidFill>
                  <a:srgbClr val="FF0000"/>
                </a:solidFill>
              </a:rPr>
              <a:t>enlarged superficial lymph nodes, </a:t>
            </a:r>
            <a:endParaRPr lang="tr-TR" dirty="0" smtClean="0">
              <a:solidFill>
                <a:srgbClr val="FF0000"/>
              </a:solidFill>
            </a:endParaRPr>
          </a:p>
          <a:p>
            <a:r>
              <a:rPr lang="en-US" dirty="0" smtClean="0">
                <a:solidFill>
                  <a:srgbClr val="FF0000"/>
                </a:solidFill>
              </a:rPr>
              <a:t>lesions on the skin and mucous membranes.</a:t>
            </a:r>
            <a:endParaRPr lang="tr-TR"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425003"/>
            <a:ext cx="10515600" cy="5751960"/>
          </a:xfrm>
        </p:spPr>
        <p:txBody>
          <a:bodyPr>
            <a:normAutofit/>
          </a:bodyPr>
          <a:lstStyle/>
          <a:p>
            <a:r>
              <a:rPr lang="en-US" sz="2200" dirty="0" smtClean="0"/>
              <a:t>On the skin, lesions initially appear as firm, round, slightly raised, circumscribed areas of erect hair, which are often separated from the surrounding normal skin by a narrow hemorrhagic band, and develop into full</a:t>
            </a:r>
            <a:r>
              <a:rPr lang="tr-TR" sz="2200" dirty="0" smtClean="0"/>
              <a:t> </a:t>
            </a:r>
            <a:r>
              <a:rPr lang="en-US" sz="2200" dirty="0" smtClean="0"/>
              <a:t>thickness skin nodules</a:t>
            </a:r>
            <a:r>
              <a:rPr lang="tr-TR" sz="2200" dirty="0" smtClean="0"/>
              <a:t>.</a:t>
            </a:r>
          </a:p>
          <a:p>
            <a:r>
              <a:rPr lang="en-US" sz="2200" dirty="0" smtClean="0"/>
              <a:t>Nodules are particularly common on sparsely haired areas such as the head, neck, udder, genitalia, perineum and legs, but may cover the entire body.</a:t>
            </a:r>
            <a:endParaRPr lang="tr-TR" sz="2200" dirty="0" smtClean="0"/>
          </a:p>
          <a:p>
            <a:r>
              <a:rPr lang="en-US" sz="2200" dirty="0" smtClean="0"/>
              <a:t>Temporary or permanent sterility is possible in bulls, and pregnant cows may abort. Some aborted fetuses and premature calves have been covered in nodules; no nodules were found in other cases.</a:t>
            </a:r>
            <a:endParaRPr lang="tr-TR" sz="2200" dirty="0"/>
          </a:p>
        </p:txBody>
      </p:sp>
      <p:pic>
        <p:nvPicPr>
          <p:cNvPr id="93186" name="Picture 2" descr="http://www.weekendpost.co.bw/common_up/weekend-post/news_big_3182.gif"/>
          <p:cNvPicPr>
            <a:picLocks noChangeAspect="1" noChangeArrowheads="1"/>
          </p:cNvPicPr>
          <p:nvPr/>
        </p:nvPicPr>
        <p:blipFill>
          <a:blip r:embed="rId2"/>
          <a:srcRect/>
          <a:stretch>
            <a:fillRect/>
          </a:stretch>
        </p:blipFill>
        <p:spPr bwMode="auto">
          <a:xfrm>
            <a:off x="2988927" y="3414980"/>
            <a:ext cx="6191250" cy="3238501"/>
          </a:xfrm>
          <a:prstGeom prst="rect">
            <a:avLst/>
          </a:prstGeom>
          <a:noFill/>
        </p:spPr>
      </p:pic>
      <p:sp>
        <p:nvSpPr>
          <p:cNvPr id="5" name="4 Dikdörtgen"/>
          <p:cNvSpPr/>
          <p:nvPr/>
        </p:nvSpPr>
        <p:spPr>
          <a:xfrm>
            <a:off x="8259651" y="6611779"/>
            <a:ext cx="3932349" cy="246221"/>
          </a:xfrm>
          <a:prstGeom prst="rect">
            <a:avLst/>
          </a:prstGeom>
        </p:spPr>
        <p:txBody>
          <a:bodyPr wrap="square">
            <a:spAutoFit/>
          </a:bodyPr>
          <a:lstStyle/>
          <a:p>
            <a:r>
              <a:rPr lang="tr-TR" sz="1000" dirty="0" smtClean="0"/>
              <a:t>http://www.</a:t>
            </a:r>
            <a:r>
              <a:rPr lang="tr-TR" sz="1000" dirty="0" err="1" smtClean="0"/>
              <a:t>weekendpost</a:t>
            </a:r>
            <a:r>
              <a:rPr lang="tr-TR" sz="1000" dirty="0" smtClean="0"/>
              <a:t>.</a:t>
            </a:r>
            <a:r>
              <a:rPr lang="tr-TR" sz="1000" dirty="0" err="1" smtClean="0"/>
              <a:t>co</a:t>
            </a:r>
            <a:r>
              <a:rPr lang="tr-TR" sz="1000" dirty="0" smtClean="0"/>
              <a:t>.</a:t>
            </a:r>
            <a:r>
              <a:rPr lang="tr-TR" sz="1000" dirty="0" err="1" smtClean="0"/>
              <a:t>bw</a:t>
            </a:r>
            <a:r>
              <a:rPr lang="tr-TR" sz="1000" dirty="0" smtClean="0"/>
              <a:t>/</a:t>
            </a:r>
            <a:r>
              <a:rPr lang="tr-TR" sz="1000" dirty="0" err="1" smtClean="0"/>
              <a:t>wp</a:t>
            </a:r>
            <a:r>
              <a:rPr lang="tr-TR" sz="1000" dirty="0" smtClean="0"/>
              <a:t>-</a:t>
            </a:r>
            <a:r>
              <a:rPr lang="tr-TR" sz="1000" dirty="0" err="1" smtClean="0"/>
              <a:t>news</a:t>
            </a:r>
            <a:r>
              <a:rPr lang="tr-TR" sz="1000" dirty="0" smtClean="0"/>
              <a:t>-</a:t>
            </a:r>
            <a:r>
              <a:rPr lang="tr-TR" sz="1000" dirty="0" err="1" smtClean="0"/>
              <a:t>details</a:t>
            </a:r>
            <a:r>
              <a:rPr lang="tr-TR" sz="1000" dirty="0" smtClean="0"/>
              <a:t>.</a:t>
            </a:r>
            <a:r>
              <a:rPr lang="tr-TR" sz="1000" dirty="0" err="1" smtClean="0"/>
              <a:t>php</a:t>
            </a:r>
            <a:r>
              <a:rPr lang="tr-TR" sz="1000" dirty="0" smtClean="0"/>
              <a:t>?</a:t>
            </a:r>
            <a:r>
              <a:rPr lang="tr-TR" sz="1000" dirty="0" err="1" smtClean="0"/>
              <a:t>nid</a:t>
            </a:r>
            <a:r>
              <a:rPr lang="tr-TR" sz="1000" dirty="0" smtClean="0"/>
              <a:t>=3182</a:t>
            </a:r>
            <a:endParaRPr lang="tr-TR" sz="1000" dirty="0"/>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TotalTime>
  <Words>3240</Words>
  <Application>Microsoft Office PowerPoint</Application>
  <PresentationFormat>Geniş ekran</PresentationFormat>
  <Paragraphs>211</Paragraphs>
  <Slides>48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48</vt:i4>
      </vt:variant>
    </vt:vector>
  </HeadingPairs>
  <TitlesOfParts>
    <vt:vector size="53" baseType="lpstr">
      <vt:lpstr>Arial</vt:lpstr>
      <vt:lpstr>Calibri</vt:lpstr>
      <vt:lpstr>Calibri Light</vt:lpstr>
      <vt:lpstr>Open Sans</vt:lpstr>
      <vt:lpstr>Office Teması</vt:lpstr>
      <vt:lpstr>Lumpy Skin Disease</vt:lpstr>
      <vt:lpstr>PowerPoint Sunusu</vt:lpstr>
      <vt:lpstr>Etiology</vt:lpstr>
      <vt:lpstr>PowerPoint Sunusu</vt:lpstr>
      <vt:lpstr>PowerPoint Sunusu</vt:lpstr>
      <vt:lpstr>Transmission</vt:lpstr>
      <vt:lpstr>PowerPoint Sunusu</vt:lpstr>
      <vt:lpstr>Clinical Signs</vt:lpstr>
      <vt:lpstr>PowerPoint Sunusu</vt:lpstr>
      <vt:lpstr>PowerPoint Sunusu</vt:lpstr>
      <vt:lpstr>PowerPoint Sunusu</vt:lpstr>
      <vt:lpstr>Post Mortem</vt:lpstr>
      <vt:lpstr>Diagnosis</vt:lpstr>
      <vt:lpstr>Prevention and Control</vt:lpstr>
      <vt:lpstr>PowerPoint Sunusu</vt:lpstr>
      <vt:lpstr>References</vt:lpstr>
      <vt:lpstr>Bovine Papular Stomatitis</vt:lpstr>
      <vt:lpstr>PowerPoint Sunusu</vt:lpstr>
      <vt:lpstr>Etiology</vt:lpstr>
      <vt:lpstr>PowerPoint Sunusu</vt:lpstr>
      <vt:lpstr>Clinical Signs</vt:lpstr>
      <vt:lpstr>PowerPoint Sunusu</vt:lpstr>
      <vt:lpstr>Diagnosis</vt:lpstr>
      <vt:lpstr>Prevention and Control</vt:lpstr>
      <vt:lpstr>References</vt:lpstr>
      <vt:lpstr>PSEUDOCOWPOX</vt:lpstr>
      <vt:lpstr>PowerPoint Sunusu</vt:lpstr>
      <vt:lpstr>Etiology</vt:lpstr>
      <vt:lpstr>PowerPoint Sunusu</vt:lpstr>
      <vt:lpstr>Clinical Signs</vt:lpstr>
      <vt:lpstr>PowerPoint Sunusu</vt:lpstr>
      <vt:lpstr>PowerPoint Sunusu</vt:lpstr>
      <vt:lpstr>PowerPoint Sunusu</vt:lpstr>
      <vt:lpstr>Prevention and Control</vt:lpstr>
      <vt:lpstr>References</vt:lpstr>
      <vt:lpstr> Contagious Ecthyma</vt:lpstr>
      <vt:lpstr>PowerPoint Sunusu</vt:lpstr>
      <vt:lpstr>PowerPoint Sunusu</vt:lpstr>
      <vt:lpstr>Etiology</vt:lpstr>
      <vt:lpstr>Transmission</vt:lpstr>
      <vt:lpstr>Clinical Signs</vt:lpstr>
      <vt:lpstr>PowerPoint Sunusu</vt:lpstr>
      <vt:lpstr>PowerPoint Sunusu</vt:lpstr>
      <vt:lpstr>PowerPoint Sunusu</vt:lpstr>
      <vt:lpstr>Diagnosis</vt:lpstr>
      <vt:lpstr>Prevention and Control</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Kullanıcısı</dc:creator>
  <cp:lastModifiedBy>Viroloji</cp:lastModifiedBy>
  <cp:revision>120</cp:revision>
  <dcterms:created xsi:type="dcterms:W3CDTF">2017-12-17T13:09:09Z</dcterms:created>
  <dcterms:modified xsi:type="dcterms:W3CDTF">2018-02-02T12:00:05Z</dcterms:modified>
</cp:coreProperties>
</file>