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7" r:id="rId2"/>
    <p:sldId id="293" r:id="rId3"/>
    <p:sldId id="279" r:id="rId4"/>
    <p:sldId id="280" r:id="rId5"/>
    <p:sldId id="281" r:id="rId6"/>
    <p:sldId id="282" r:id="rId7"/>
    <p:sldId id="283" r:id="rId8"/>
    <p:sldId id="284" r:id="rId9"/>
    <p:sldId id="285" r:id="rId10"/>
    <p:sldId id="29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73" autoAdjust="0"/>
    <p:restoredTop sz="94660"/>
  </p:normalViewPr>
  <p:slideViewPr>
    <p:cSldViewPr snapToGrid="0">
      <p:cViewPr>
        <p:scale>
          <a:sx n="81" d="100"/>
          <a:sy n="81" d="100"/>
        </p:scale>
        <p:origin x="-192"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4242112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948280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561B6C-A2B3-4A9B-BCA1-E5A1C1AA20D5}"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174924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177195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903713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27579717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2247727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069032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645705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4CED134-76B3-4685-80DE-251344DEDF84}"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3798691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2088580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4CED134-76B3-4685-80DE-251344DEDF84}"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756700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34CED134-76B3-4685-80DE-251344DEDF84}"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524279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CED134-76B3-4685-80DE-251344DEDF84}"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017929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1185482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4CED134-76B3-4685-80DE-251344DEDF84}"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561B6C-A2B3-4A9B-BCA1-E5A1C1AA20D5}" type="slidenum">
              <a:rPr lang="tr-TR" smtClean="0"/>
              <a:t>‹#›</a:t>
            </a:fld>
            <a:endParaRPr lang="tr-TR"/>
          </a:p>
        </p:txBody>
      </p:sp>
    </p:spTree>
    <p:extLst>
      <p:ext uri="{BB962C8B-B14F-4D97-AF65-F5344CB8AC3E}">
        <p14:creationId xmlns:p14="http://schemas.microsoft.com/office/powerpoint/2010/main" val="2157444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4CED134-76B3-4685-80DE-251344DEDF84}" type="datetimeFigureOut">
              <a:rPr lang="tr-TR" smtClean="0"/>
              <a:t>10.5.2020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D561B6C-A2B3-4A9B-BCA1-E5A1C1AA20D5}" type="slidenum">
              <a:rPr lang="tr-TR" smtClean="0"/>
              <a:t>‹#›</a:t>
            </a:fld>
            <a:endParaRPr lang="tr-TR"/>
          </a:p>
        </p:txBody>
      </p:sp>
    </p:spTree>
    <p:extLst>
      <p:ext uri="{BB962C8B-B14F-4D97-AF65-F5344CB8AC3E}">
        <p14:creationId xmlns:p14="http://schemas.microsoft.com/office/powerpoint/2010/main" val="912827006"/>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garildi.birnumara.com.tr/cgi-bin/sayfa.cgi?w+30+/gezix/9901/01/t/g05.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hurriyet.com.tr/hur/turk/99/04/18/yasamllyas.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6522" y="0"/>
            <a:ext cx="10972801" cy="6858000"/>
          </a:xfrm>
        </p:spPr>
        <p:txBody>
          <a:bodyPr>
            <a:normAutofit/>
          </a:bodyPr>
          <a:lstStyle/>
          <a:p>
            <a:pPr algn="ctr"/>
            <a:r>
              <a:rPr lang="tr-TR" dirty="0">
                <a:solidFill>
                  <a:schemeClr val="accent1">
                    <a:lumMod val="50000"/>
                  </a:schemeClr>
                </a:solidFill>
                <a:latin typeface="Arial" panose="020B0604020202020204" pitchFamily="34" charset="0"/>
                <a:cs typeface="Arial" panose="020B0604020202020204" pitchFamily="34" charset="0"/>
              </a:rPr>
              <a:t/>
            </a:r>
            <a:br>
              <a:rPr lang="tr-TR" dirty="0">
                <a:solidFill>
                  <a:schemeClr val="accent1">
                    <a:lumMod val="50000"/>
                  </a:schemeClr>
                </a:solidFill>
                <a:latin typeface="Arial" panose="020B0604020202020204" pitchFamily="34" charset="0"/>
                <a:cs typeface="Arial" panose="020B0604020202020204" pitchFamily="34" charset="0"/>
              </a:rPr>
            </a:br>
            <a:r>
              <a:rPr lang="tr-TR" dirty="0">
                <a:latin typeface="Arial" panose="020B0604020202020204" pitchFamily="34" charset="0"/>
                <a:cs typeface="Arial" panose="020B0604020202020204" pitchFamily="34" charset="0"/>
              </a:rPr>
              <a:t/>
            </a:r>
            <a:br>
              <a:rPr lang="tr-TR" dirty="0">
                <a:latin typeface="Arial" panose="020B0604020202020204" pitchFamily="34" charset="0"/>
                <a:cs typeface="Arial" panose="020B0604020202020204" pitchFamily="34" charset="0"/>
              </a:rPr>
            </a:br>
            <a:r>
              <a:rPr lang="tr-TR" dirty="0" smtClean="0">
                <a:solidFill>
                  <a:schemeClr val="accent1">
                    <a:lumMod val="50000"/>
                  </a:schemeClr>
                </a:solidFill>
                <a:latin typeface="Arial" panose="020B0604020202020204" pitchFamily="34" charset="0"/>
                <a:cs typeface="Arial" panose="020B0604020202020204" pitchFamily="34" charset="0"/>
              </a:rPr>
              <a:t>REKREASYON </a:t>
            </a:r>
            <a:r>
              <a:rPr lang="tr-TR" dirty="0">
                <a:solidFill>
                  <a:schemeClr val="accent1">
                    <a:lumMod val="50000"/>
                  </a:schemeClr>
                </a:solidFill>
                <a:latin typeface="Arial" panose="020B0604020202020204" pitchFamily="34" charset="0"/>
                <a:cs typeface="Arial" panose="020B0604020202020204" pitchFamily="34" charset="0"/>
              </a:rPr>
              <a:t>VE SÜRDÜRÜLEBİLİRLİK</a:t>
            </a:r>
            <a:r>
              <a:rPr lang="tr-TR" dirty="0">
                <a:solidFill>
                  <a:schemeClr val="accent5">
                    <a:lumMod val="50000"/>
                  </a:schemeClr>
                </a:solidFill>
                <a:latin typeface="Arial" panose="020B0604020202020204" pitchFamily="34" charset="0"/>
                <a:cs typeface="Arial" panose="020B0604020202020204" pitchFamily="34" charset="0"/>
              </a:rPr>
              <a:t/>
            </a:r>
            <a:br>
              <a:rPr lang="tr-TR" dirty="0">
                <a:solidFill>
                  <a:schemeClr val="accent5">
                    <a:lumMod val="50000"/>
                  </a:schemeClr>
                </a:solidFill>
                <a:latin typeface="Arial" panose="020B0604020202020204" pitchFamily="34" charset="0"/>
                <a:cs typeface="Arial" panose="020B0604020202020204" pitchFamily="34" charset="0"/>
              </a:rPr>
            </a:br>
            <a:r>
              <a:rPr lang="tr-TR" dirty="0">
                <a:solidFill>
                  <a:schemeClr val="accent5">
                    <a:lumMod val="50000"/>
                  </a:schemeClr>
                </a:solidFill>
                <a:latin typeface="Arial" panose="020B0604020202020204" pitchFamily="34" charset="0"/>
                <a:cs typeface="Arial" panose="020B0604020202020204" pitchFamily="34" charset="0"/>
              </a:rPr>
              <a:t/>
            </a:r>
            <a:br>
              <a:rPr lang="tr-TR" dirty="0">
                <a:solidFill>
                  <a:schemeClr val="accent5">
                    <a:lumMod val="50000"/>
                  </a:schemeClr>
                </a:solidFill>
                <a:latin typeface="Arial" panose="020B0604020202020204" pitchFamily="34" charset="0"/>
                <a:cs typeface="Arial" panose="020B0604020202020204" pitchFamily="34" charset="0"/>
              </a:rPr>
            </a:br>
            <a:r>
              <a:rPr lang="tr-TR" dirty="0" smtClean="0">
                <a:solidFill>
                  <a:schemeClr val="accent5">
                    <a:lumMod val="50000"/>
                  </a:schemeClr>
                </a:solidFill>
                <a:latin typeface="Arial" panose="020B0604020202020204" pitchFamily="34" charset="0"/>
                <a:cs typeface="Arial" panose="020B0604020202020204" pitchFamily="34" charset="0"/>
              </a:rPr>
              <a:t/>
            </a:r>
            <a:br>
              <a:rPr lang="tr-TR" dirty="0" smtClean="0">
                <a:solidFill>
                  <a:schemeClr val="accent5">
                    <a:lumMod val="50000"/>
                  </a:schemeClr>
                </a:solidFill>
                <a:latin typeface="Arial" panose="020B0604020202020204" pitchFamily="34" charset="0"/>
                <a:cs typeface="Arial" panose="020B0604020202020204" pitchFamily="34" charset="0"/>
              </a:rPr>
            </a:br>
            <a:r>
              <a:rPr lang="tr-TR" dirty="0">
                <a:solidFill>
                  <a:schemeClr val="accent5">
                    <a:lumMod val="50000"/>
                  </a:schemeClr>
                </a:solidFill>
                <a:latin typeface="Arial" panose="020B0604020202020204" pitchFamily="34" charset="0"/>
                <a:cs typeface="Arial" panose="020B0604020202020204" pitchFamily="34" charset="0"/>
              </a:rPr>
              <a:t/>
            </a:r>
            <a:br>
              <a:rPr lang="tr-TR" dirty="0">
                <a:solidFill>
                  <a:schemeClr val="accent5">
                    <a:lumMod val="50000"/>
                  </a:schemeClr>
                </a:solidFill>
                <a:latin typeface="Arial" panose="020B0604020202020204" pitchFamily="34" charset="0"/>
                <a:cs typeface="Arial" panose="020B0604020202020204" pitchFamily="34" charset="0"/>
              </a:rPr>
            </a:br>
            <a:r>
              <a:rPr lang="tr-TR" dirty="0" smtClean="0">
                <a:solidFill>
                  <a:schemeClr val="accent1">
                    <a:lumMod val="50000"/>
                  </a:schemeClr>
                </a:solidFill>
                <a:latin typeface="Arial" panose="020B0604020202020204" pitchFamily="34" charset="0"/>
                <a:cs typeface="Arial" panose="020B0604020202020204" pitchFamily="34" charset="0"/>
              </a:rPr>
              <a:t>MİLLİ </a:t>
            </a:r>
            <a:r>
              <a:rPr lang="tr-TR" dirty="0">
                <a:solidFill>
                  <a:schemeClr val="accent1">
                    <a:lumMod val="50000"/>
                  </a:schemeClr>
                </a:solidFill>
                <a:latin typeface="Arial" panose="020B0604020202020204" pitchFamily="34" charset="0"/>
                <a:cs typeface="Arial" panose="020B0604020202020204" pitchFamily="34" charset="0"/>
              </a:rPr>
              <a:t>PARKLAR , TURİZM,REKREASYON, SÜRDÜREBİLİRLİK,ÇEVRESEL ETKİ</a:t>
            </a:r>
          </a:p>
        </p:txBody>
      </p:sp>
      <p:sp>
        <p:nvSpPr>
          <p:cNvPr id="3" name="İçerik Yer Tutucusu 2"/>
          <p:cNvSpPr>
            <a:spLocks noGrp="1"/>
          </p:cNvSpPr>
          <p:nvPr>
            <p:ph idx="1"/>
          </p:nvPr>
        </p:nvSpPr>
        <p:spPr>
          <a:xfrm>
            <a:off x="0" y="4399877"/>
            <a:ext cx="11919473" cy="2458123"/>
          </a:xfrm>
        </p:spPr>
        <p:txBody>
          <a:bodyPr/>
          <a:lstStyle/>
          <a:p>
            <a:pPr marL="0" indent="0" algn="ctr">
              <a:buNone/>
            </a:pPr>
            <a:r>
              <a:rPr lang="tr-TR" dirty="0">
                <a:solidFill>
                  <a:srgbClr val="7030A0"/>
                </a:solidFill>
              </a:rPr>
              <a:t>    </a:t>
            </a:r>
            <a:endParaRPr lang="tr-TR" sz="4400" dirty="0">
              <a:solidFill>
                <a:srgbClr val="7030A0"/>
              </a:solidFill>
            </a:endParaRPr>
          </a:p>
        </p:txBody>
      </p:sp>
    </p:spTree>
    <p:extLst>
      <p:ext uri="{BB962C8B-B14F-4D97-AF65-F5344CB8AC3E}">
        <p14:creationId xmlns:p14="http://schemas.microsoft.com/office/powerpoint/2010/main" val="3996143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87004" y="262128"/>
            <a:ext cx="9858820" cy="6595872"/>
          </a:xfrm>
        </p:spPr>
        <p:txBody>
          <a:bodyPr>
            <a:normAutofit/>
          </a:bodyPr>
          <a:lstStyle/>
          <a:p>
            <a:pPr algn="just"/>
            <a:r>
              <a:rPr lang="tr-TR" dirty="0">
                <a:latin typeface="Arial" panose="020B0604020202020204" pitchFamily="34" charset="0"/>
                <a:cs typeface="Arial" panose="020B0604020202020204" pitchFamily="34" charset="0"/>
              </a:rPr>
              <a:t>Dünya Şehircilik Günü Kolokyumu, Alanya, Mimar Sinan Üniversitesi Matbaası, İstanbul 1996, ss.143-151. </a:t>
            </a:r>
          </a:p>
          <a:p>
            <a:pPr algn="just"/>
            <a:r>
              <a:rPr lang="tr-TR" dirty="0">
                <a:latin typeface="Arial" panose="020B0604020202020204" pitchFamily="34" charset="0"/>
                <a:cs typeface="Arial" panose="020B0604020202020204" pitchFamily="34" charset="0"/>
              </a:rPr>
              <a:t>PAÇACI(Güneş), Gül. (1995), "Turistik Alanlarda Doğal Kaynakların Korunmasında Yeni Bir Kavram: Sürdürülebilir Turizm", Çevre ve İnsan, Çevre Bakanlığı Yayın Organı, 6(23), 34-39. </a:t>
            </a:r>
          </a:p>
          <a:p>
            <a:pPr algn="just"/>
            <a:r>
              <a:rPr lang="tr-TR" dirty="0">
                <a:latin typeface="Arial" panose="020B0604020202020204" pitchFamily="34" charset="0"/>
                <a:cs typeface="Arial" panose="020B0604020202020204" pitchFamily="34" charset="0"/>
              </a:rPr>
              <a:t>PANIZZON, </a:t>
            </a:r>
            <a:r>
              <a:rPr lang="tr-TR" dirty="0" err="1">
                <a:latin typeface="Arial" panose="020B0604020202020204" pitchFamily="34" charset="0"/>
                <a:cs typeface="Arial" panose="020B0604020202020204" pitchFamily="34" charset="0"/>
              </a:rPr>
              <a:t>Debra</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Andrew, </a:t>
            </a:r>
            <a:r>
              <a:rPr lang="tr-TR" dirty="0" err="1">
                <a:latin typeface="Arial" panose="020B0604020202020204" pitchFamily="34" charset="0"/>
                <a:cs typeface="Arial" panose="020B0604020202020204" pitchFamily="34" charset="0"/>
              </a:rPr>
              <a:t>Boulton</a:t>
            </a:r>
            <a:r>
              <a:rPr lang="tr-TR" dirty="0">
                <a:latin typeface="Arial" panose="020B0604020202020204" pitchFamily="34" charset="0"/>
                <a:cs typeface="Arial" panose="020B0604020202020204" pitchFamily="34" charset="0"/>
              </a:rPr>
              <a:t>. (2000), "</a:t>
            </a:r>
            <a:r>
              <a:rPr lang="tr-TR" dirty="0" err="1">
                <a:latin typeface="Arial" panose="020B0604020202020204" pitchFamily="34" charset="0"/>
                <a:cs typeface="Arial" panose="020B0604020202020204" pitchFamily="34" charset="0"/>
              </a:rPr>
              <a:t>Biodiversity</a:t>
            </a:r>
            <a:r>
              <a:rPr lang="tr-TR" dirty="0">
                <a:latin typeface="Arial" panose="020B0604020202020204" pitchFamily="34" charset="0"/>
                <a:cs typeface="Arial" panose="020B0604020202020204" pitchFamily="34" charset="0"/>
              </a:rPr>
              <a:t> in </a:t>
            </a:r>
            <a:r>
              <a:rPr lang="tr-TR" dirty="0" err="1">
                <a:latin typeface="Arial" panose="020B0604020202020204" pitchFamily="34" charset="0"/>
                <a:cs typeface="Arial" panose="020B0604020202020204" pitchFamily="34" charset="0"/>
              </a:rPr>
              <a:t>Australia</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What</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Where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for</a:t>
            </a:r>
            <a:r>
              <a:rPr lang="tr-TR" dirty="0">
                <a:latin typeface="Arial" panose="020B0604020202020204" pitchFamily="34" charset="0"/>
                <a:cs typeface="Arial" panose="020B0604020202020204" pitchFamily="34" charset="0"/>
              </a:rPr>
              <a:t> How </a:t>
            </a:r>
            <a:r>
              <a:rPr lang="tr-TR" dirty="0" err="1">
                <a:latin typeface="Arial" panose="020B0604020202020204" pitchFamily="34" charset="0"/>
                <a:cs typeface="Arial" panose="020B0604020202020204" pitchFamily="34" charset="0"/>
              </a:rPr>
              <a:t>Long</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Australian</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Science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Teachers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Journal</a:t>
            </a:r>
            <a:r>
              <a:rPr lang="tr-TR" dirty="0">
                <a:latin typeface="Arial" panose="020B0604020202020204" pitchFamily="34" charset="0"/>
                <a:cs typeface="Arial" panose="020B0604020202020204" pitchFamily="34" charset="0"/>
              </a:rPr>
              <a:t>, 46(4), 17-26.</a:t>
            </a:r>
          </a:p>
          <a:p>
            <a:pPr algn="just"/>
            <a:r>
              <a:rPr lang="tr-TR" dirty="0">
                <a:latin typeface="Arial" panose="020B0604020202020204" pitchFamily="34" charset="0"/>
                <a:cs typeface="Arial" panose="020B0604020202020204" pitchFamily="34" charset="0"/>
              </a:rPr>
              <a:t> PILL, Charles. (1995), "Sürdürülebilir Gelişme Planlamasına Genel Bir Yaklaşım", Dünya Şehircilik Günü Kolokyumu, Alanya, Mimar Sinan Üniversitesi Matbaası, İstanbul 1996, ss.57-60.</a:t>
            </a:r>
          </a:p>
          <a:p>
            <a:pPr algn="just"/>
            <a:r>
              <a:rPr lang="tr-TR" dirty="0">
                <a:latin typeface="Arial" panose="020B0604020202020204" pitchFamily="34" charset="0"/>
                <a:cs typeface="Arial" panose="020B0604020202020204" pitchFamily="34" charset="0"/>
              </a:rPr>
              <a:t> RITCHIE, J.R., </a:t>
            </a:r>
            <a:r>
              <a:rPr lang="tr-TR" dirty="0" err="1">
                <a:latin typeface="Arial" panose="020B0604020202020204" pitchFamily="34" charset="0"/>
                <a:cs typeface="Arial" panose="020B0604020202020204" pitchFamily="34" charset="0"/>
              </a:rPr>
              <a:t>Brent</a:t>
            </a:r>
            <a:r>
              <a:rPr lang="tr-TR" dirty="0">
                <a:latin typeface="Arial" panose="020B0604020202020204" pitchFamily="34" charset="0"/>
                <a:cs typeface="Arial" panose="020B0604020202020204" pitchFamily="34" charset="0"/>
              </a:rPr>
              <a:t>. (1999), "</a:t>
            </a:r>
            <a:r>
              <a:rPr lang="tr-TR" dirty="0" err="1">
                <a:latin typeface="Arial" panose="020B0604020202020204" pitchFamily="34" charset="0"/>
                <a:cs typeface="Arial" panose="020B0604020202020204" pitchFamily="34" charset="0"/>
              </a:rPr>
              <a:t>Policy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Formulation</a:t>
            </a:r>
            <a:r>
              <a:rPr lang="tr-TR" dirty="0">
                <a:latin typeface="Arial" panose="020B0604020202020204" pitchFamily="34" charset="0"/>
                <a:cs typeface="Arial" panose="020B0604020202020204" pitchFamily="34" charset="0"/>
              </a:rPr>
              <a:t>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Tourism</a:t>
            </a:r>
            <a:r>
              <a:rPr lang="tr-TR" dirty="0">
                <a:latin typeface="Arial" panose="020B0604020202020204" pitchFamily="34" charset="0"/>
                <a:cs typeface="Arial" panose="020B0604020202020204" pitchFamily="34" charset="0"/>
              </a:rPr>
              <a:t>/</a:t>
            </a:r>
            <a:r>
              <a:rPr lang="tr-TR" dirty="0" err="1">
                <a:latin typeface="Arial" panose="020B0604020202020204" pitchFamily="34" charset="0"/>
                <a:cs typeface="Arial" panose="020B0604020202020204" pitchFamily="34" charset="0"/>
              </a:rPr>
              <a:t>Environmental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Interface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Insights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Recommendations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from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BanffBow</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Valley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Study</a:t>
            </a:r>
            <a:r>
              <a:rPr lang="tr-TR" dirty="0">
                <a:latin typeface="Arial" panose="020B0604020202020204" pitchFamily="34" charset="0"/>
                <a:cs typeface="Arial" panose="020B0604020202020204" pitchFamily="34" charset="0"/>
              </a:rPr>
              <a:t>",</a:t>
            </a:r>
            <a:r>
              <a:rPr lang="tr-TR" dirty="0" err="1">
                <a:latin typeface="Arial" panose="020B0604020202020204" pitchFamily="34" charset="0"/>
                <a:cs typeface="Arial" panose="020B0604020202020204" pitchFamily="34" charset="0"/>
              </a:rPr>
              <a:t>Journal</a:t>
            </a:r>
            <a:r>
              <a:rPr lang="tr-TR" dirty="0">
                <a:latin typeface="Arial" panose="020B0604020202020204" pitchFamily="34" charset="0"/>
                <a:cs typeface="Arial" panose="020B0604020202020204" pitchFamily="34" charset="0"/>
              </a:rPr>
              <a:t> of Travel </a:t>
            </a:r>
            <a:r>
              <a:rPr lang="tr-TR" dirty="0" err="1">
                <a:latin typeface="Arial" panose="020B0604020202020204" pitchFamily="34" charset="0"/>
                <a:cs typeface="Arial" panose="020B0604020202020204" pitchFamily="34" charset="0"/>
              </a:rPr>
              <a:t>Research</a:t>
            </a:r>
            <a:r>
              <a:rPr lang="tr-TR" dirty="0">
                <a:latin typeface="Arial" panose="020B0604020202020204" pitchFamily="34" charset="0"/>
                <a:cs typeface="Arial" panose="020B0604020202020204" pitchFamily="34" charset="0"/>
              </a:rPr>
              <a:t>, 38(2), 100-110.</a:t>
            </a:r>
          </a:p>
          <a:p>
            <a:pPr algn="just"/>
            <a:r>
              <a:rPr lang="tr-TR" dirty="0">
                <a:latin typeface="Arial" panose="020B0604020202020204" pitchFamily="34" charset="0"/>
                <a:cs typeface="Arial" panose="020B0604020202020204" pitchFamily="34" charset="0"/>
              </a:rPr>
              <a:t> ŞENBÜK, Uğur. (1995), "Ekolojik Verilerin Turizm Kaynağı Olarak Değerlendirilmesi ve İzmir Kuş Cenneti Örneği", Yayınlanmamış Yüksek Lisans Tezi, Dokuz Eylül Üniversitesi, Sosyal Bilimler Enstitüsü, İzmir.</a:t>
            </a:r>
          </a:p>
          <a:p>
            <a:pPr algn="just"/>
            <a:r>
              <a:rPr lang="tr-TR" dirty="0">
                <a:latin typeface="Arial" panose="020B0604020202020204" pitchFamily="34" charset="0"/>
                <a:cs typeface="Arial" panose="020B0604020202020204" pitchFamily="34" charset="0"/>
              </a:rPr>
              <a:t> TOPRAK KARAMAN, Zerrin. (1998), Çevre Yönetimi ve Politikası, Anadolu Matbaacılık, İzmir. VAUGHAN, David. (2000), "</a:t>
            </a:r>
            <a:r>
              <a:rPr lang="tr-TR" dirty="0" err="1">
                <a:latin typeface="Arial" panose="020B0604020202020204" pitchFamily="34" charset="0"/>
                <a:cs typeface="Arial" panose="020B0604020202020204" pitchFamily="34" charset="0"/>
              </a:rPr>
              <a:t>Tourism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Biodiversity</a:t>
            </a:r>
            <a:r>
              <a:rPr lang="tr-TR" dirty="0">
                <a:latin typeface="Arial" panose="020B0604020202020204" pitchFamily="34" charset="0"/>
                <a:cs typeface="Arial" panose="020B0604020202020204" pitchFamily="34" charset="0"/>
              </a:rPr>
              <a:t>: A </a:t>
            </a:r>
            <a:r>
              <a:rPr lang="tr-TR" dirty="0" err="1">
                <a:latin typeface="Arial" panose="020B0604020202020204" pitchFamily="34" charset="0"/>
                <a:cs typeface="Arial" panose="020B0604020202020204" pitchFamily="34" charset="0"/>
              </a:rPr>
              <a:t>Convergence</a:t>
            </a:r>
            <a:r>
              <a:rPr lang="tr-TR" dirty="0">
                <a:latin typeface="Arial" panose="020B0604020202020204" pitchFamily="34" charset="0"/>
                <a:cs typeface="Arial" panose="020B0604020202020204" pitchFamily="34" charset="0"/>
              </a:rPr>
              <a:t> of </a:t>
            </a:r>
            <a:r>
              <a:rPr lang="tr-TR" dirty="0" err="1">
                <a:latin typeface="Arial" panose="020B0604020202020204" pitchFamily="34" charset="0"/>
                <a:cs typeface="Arial" panose="020B0604020202020204" pitchFamily="34" charset="0"/>
              </a:rPr>
              <a:t>Interests</a:t>
            </a:r>
            <a:r>
              <a:rPr lang="tr-TR" dirty="0">
                <a:latin typeface="Arial" panose="020B0604020202020204" pitchFamily="34" charset="0"/>
                <a:cs typeface="Arial" panose="020B0604020202020204" pitchFamily="34" charset="0"/>
              </a:rPr>
              <a:t>?", International </a:t>
            </a:r>
            <a:r>
              <a:rPr lang="tr-TR" dirty="0" err="1">
                <a:latin typeface="Arial" panose="020B0604020202020204" pitchFamily="34" charset="0"/>
                <a:cs typeface="Arial" panose="020B0604020202020204" pitchFamily="34" charset="0"/>
              </a:rPr>
              <a:t>Affairs</a:t>
            </a:r>
            <a:r>
              <a:rPr lang="tr-TR" dirty="0">
                <a:latin typeface="Arial" panose="020B0604020202020204" pitchFamily="34" charset="0"/>
                <a:cs typeface="Arial" panose="020B0604020202020204" pitchFamily="34" charset="0"/>
              </a:rPr>
              <a:t>, 76(2), 283-297. </a:t>
            </a:r>
          </a:p>
          <a:p>
            <a:pPr algn="just"/>
            <a:r>
              <a:rPr lang="tr-TR" dirty="0">
                <a:latin typeface="Arial" panose="020B0604020202020204" pitchFamily="34" charset="0"/>
                <a:cs typeface="Arial" panose="020B0604020202020204" pitchFamily="34" charset="0"/>
              </a:rPr>
              <a:t>ZIKMUND, William G. (1994), Business </a:t>
            </a:r>
            <a:r>
              <a:rPr lang="tr-TR" dirty="0" err="1">
                <a:latin typeface="Arial" panose="020B0604020202020204" pitchFamily="34" charset="0"/>
                <a:cs typeface="Arial" panose="020B0604020202020204" pitchFamily="34" charset="0"/>
              </a:rPr>
              <a:t>Research</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Methods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Fourth</a:t>
            </a:r>
            <a:r>
              <a:rPr lang="tr-TR" dirty="0">
                <a:latin typeface="Arial" panose="020B0604020202020204" pitchFamily="34" charset="0"/>
                <a:cs typeface="Arial" panose="020B0604020202020204" pitchFamily="34" charset="0"/>
              </a:rPr>
              <a:t> Edition,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Dryden</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Press</a:t>
            </a:r>
            <a:r>
              <a:rPr lang="tr-TR" dirty="0">
                <a:latin typeface="Arial" panose="020B0604020202020204" pitchFamily="34" charset="0"/>
                <a:cs typeface="Arial" panose="020B0604020202020204" pitchFamily="34" charset="0"/>
              </a:rPr>
              <a:t>, Texas</a:t>
            </a:r>
            <a:r>
              <a:rPr lang="tr-TR" sz="2000" dirty="0">
                <a:latin typeface="Arial" panose="020B0604020202020204" pitchFamily="34" charset="0"/>
                <a:cs typeface="Arial" panose="020B0604020202020204" pitchFamily="34" charset="0"/>
              </a:rPr>
              <a:t>. </a:t>
            </a:r>
          </a:p>
          <a:p>
            <a:endParaRPr lang="tr-TR" dirty="0"/>
          </a:p>
        </p:txBody>
      </p:sp>
    </p:spTree>
    <p:extLst>
      <p:ext uri="{BB962C8B-B14F-4D97-AF65-F5344CB8AC3E}">
        <p14:creationId xmlns:p14="http://schemas.microsoft.com/office/powerpoint/2010/main" val="1967618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50556" y="1767840"/>
            <a:ext cx="10431844" cy="4376928"/>
          </a:xfrm>
        </p:spPr>
        <p:txBody>
          <a:bodyPr>
            <a:noAutofit/>
          </a:bodyPr>
          <a:lstStyle/>
          <a:p>
            <a:pPr algn="just"/>
            <a:r>
              <a:rPr lang="tr-TR" sz="2800" dirty="0">
                <a:latin typeface="Arial" panose="020B0604020202020204" pitchFamily="34" charset="0"/>
                <a:cs typeface="Arial" panose="020B0604020202020204" pitchFamily="34" charset="0"/>
              </a:rPr>
              <a:t>Bazı durumlarda sportif amaçlı olta balıkçılığı da koruma alanları için tehdit oluşturabilmektedir. Örneğin </a:t>
            </a:r>
            <a:r>
              <a:rPr lang="tr-TR" sz="2800" dirty="0" err="1">
                <a:latin typeface="Arial" panose="020B0604020202020204" pitchFamily="34" charset="0"/>
                <a:cs typeface="Arial" panose="020B0604020202020204" pitchFamily="34" charset="0"/>
              </a:rPr>
              <a:t>Abant'da</a:t>
            </a:r>
            <a:r>
              <a:rPr lang="tr-TR" sz="2800" dirty="0">
                <a:latin typeface="Arial" panose="020B0604020202020204" pitchFamily="34" charset="0"/>
                <a:cs typeface="Arial" panose="020B0604020202020204" pitchFamily="34" charset="0"/>
              </a:rPr>
              <a:t> yaşayan endemik alabalık türü "Abant Alası'"</a:t>
            </a:r>
            <a:r>
              <a:rPr lang="tr-TR" sz="2800" dirty="0" err="1">
                <a:latin typeface="Arial" panose="020B0604020202020204" pitchFamily="34" charset="0"/>
                <a:cs typeface="Arial" panose="020B0604020202020204" pitchFamily="34" charset="0"/>
              </a:rPr>
              <a:t>nı</a:t>
            </a:r>
            <a:r>
              <a:rPr lang="tr-TR" sz="2800" dirty="0">
                <a:latin typeface="Arial" panose="020B0604020202020204" pitchFamily="34" charset="0"/>
                <a:cs typeface="Arial" panose="020B0604020202020204" pitchFamily="34" charset="0"/>
              </a:rPr>
              <a:t> yemeye başlayan su samurları alabalıklar için tehdit oluşturmaya başlayınca, Abant Milli Parklar Av ve Yaban Hayatı Mühendisliği ilk tedbir olarak alabalık sayısındaki azalma nedeniyle sportif amaçlı olta balıkçılığını yasaklamıştır (Hürriyet, 1999). </a:t>
            </a:r>
          </a:p>
          <a:p>
            <a:pPr algn="just"/>
            <a:endParaRPr lang="tr-TR" sz="2800" dirty="0"/>
          </a:p>
        </p:txBody>
      </p:sp>
    </p:spTree>
    <p:extLst>
      <p:ext uri="{BB962C8B-B14F-4D97-AF65-F5344CB8AC3E}">
        <p14:creationId xmlns:p14="http://schemas.microsoft.com/office/powerpoint/2010/main" val="1265085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83218" y="592746"/>
            <a:ext cx="11008782" cy="2076226"/>
          </a:xfrm>
        </p:spPr>
        <p:txBody>
          <a:bodyPr>
            <a:normAutofit/>
          </a:bodyPr>
          <a:lstStyle/>
          <a:p>
            <a:pPr algn="ctr"/>
            <a:r>
              <a:rPr lang="tr-TR" sz="3600" dirty="0">
                <a:solidFill>
                  <a:srgbClr val="C00000"/>
                </a:solidFill>
                <a:latin typeface="Arial" panose="020B0604020202020204" pitchFamily="34" charset="0"/>
                <a:cs typeface="Arial" panose="020B0604020202020204" pitchFamily="34" charset="0"/>
              </a:rPr>
              <a:t>SONUÇ VE ÖNERİLER</a:t>
            </a:r>
          </a:p>
        </p:txBody>
      </p:sp>
      <p:sp>
        <p:nvSpPr>
          <p:cNvPr id="3" name="İçerik Yer Tutucusu 2"/>
          <p:cNvSpPr>
            <a:spLocks noGrp="1"/>
          </p:cNvSpPr>
          <p:nvPr>
            <p:ph idx="1"/>
          </p:nvPr>
        </p:nvSpPr>
        <p:spPr>
          <a:xfrm>
            <a:off x="923599" y="1823062"/>
            <a:ext cx="11073205" cy="4937759"/>
          </a:xfrm>
        </p:spPr>
        <p:txBody>
          <a:bodyPr>
            <a:normAutofit/>
          </a:bodyPr>
          <a:lstStyle/>
          <a:p>
            <a:pPr algn="just"/>
            <a:r>
              <a:rPr lang="tr-TR" sz="2800" dirty="0">
                <a:latin typeface="Arial" panose="020B0604020202020204" pitchFamily="34" charset="0"/>
                <a:cs typeface="Arial" panose="020B0604020202020204" pitchFamily="34" charset="0"/>
              </a:rPr>
              <a:t>Turizm ve açık hava rekreasyon faaliyetlerine olan talebin artmasıyla birlikte doğal alanlara olan talep de artış göstermiştir. Günümüzde doğal alanlar, turizm ve rekreasyon faaliyetlerinde bulunmak amacıyla gelen birçok kişi tarafından ziyaret edilmektedir. </a:t>
            </a:r>
          </a:p>
          <a:p>
            <a:pPr algn="just"/>
            <a:endParaRPr lang="tr-TR" sz="2800" dirty="0">
              <a:latin typeface="Arial" panose="020B0604020202020204" pitchFamily="34" charset="0"/>
              <a:cs typeface="Arial" panose="020B0604020202020204" pitchFamily="34" charset="0"/>
            </a:endParaRPr>
          </a:p>
          <a:p>
            <a:pPr algn="just"/>
            <a:r>
              <a:rPr lang="tr-TR" sz="2800" dirty="0">
                <a:latin typeface="Arial" panose="020B0604020202020204" pitchFamily="34" charset="0"/>
                <a:cs typeface="Arial" panose="020B0604020202020204" pitchFamily="34" charset="0"/>
              </a:rPr>
              <a:t>Turizm ve rekreasyon faaliyetleri, bir yandan çevre öğelerini kullanırken diğer yandan da bu öğeleri korumak zorundadır.</a:t>
            </a:r>
          </a:p>
        </p:txBody>
      </p:sp>
    </p:spTree>
    <p:extLst>
      <p:ext uri="{BB962C8B-B14F-4D97-AF65-F5344CB8AC3E}">
        <p14:creationId xmlns:p14="http://schemas.microsoft.com/office/powerpoint/2010/main" val="3439600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24845" y="1719072"/>
            <a:ext cx="11008659" cy="6858000"/>
          </a:xfrm>
        </p:spPr>
        <p:txBody>
          <a:bodyPr>
            <a:normAutofit/>
          </a:bodyPr>
          <a:lstStyle/>
          <a:p>
            <a:pPr algn="just"/>
            <a:r>
              <a:rPr lang="tr-TR" sz="2800" dirty="0">
                <a:latin typeface="Arial" panose="020B0604020202020204" pitchFamily="34" charset="0"/>
                <a:cs typeface="Arial" panose="020B0604020202020204" pitchFamily="34" charset="0"/>
              </a:rPr>
              <a:t>Bu korumanın gerçekleşebilmesi için birçok ülkede doğal alanlar çeşitli yöntemlerle koruma altına alınmış ya da alınmaya devam etmektedir. </a:t>
            </a:r>
          </a:p>
          <a:p>
            <a:pPr marL="0" indent="0" algn="just">
              <a:buNone/>
            </a:pPr>
            <a:endParaRPr lang="tr-TR" sz="2800" dirty="0">
              <a:latin typeface="Arial" panose="020B0604020202020204" pitchFamily="34" charset="0"/>
              <a:cs typeface="Arial" panose="020B0604020202020204" pitchFamily="34" charset="0"/>
            </a:endParaRPr>
          </a:p>
          <a:p>
            <a:pPr algn="just"/>
            <a:r>
              <a:rPr lang="tr-TR" sz="2800" dirty="0">
                <a:latin typeface="Arial" panose="020B0604020202020204" pitchFamily="34" charset="0"/>
                <a:cs typeface="Arial" panose="020B0604020202020204" pitchFamily="34" charset="0"/>
              </a:rPr>
              <a:t>Milli parkların doğal yapısında tahribata neden olan en önemli faktörler arasında, parkın ekolojik yapısına uygun olmayan turizm ve rekreasyon faaliyetleri bulunmaktadır. </a:t>
            </a:r>
          </a:p>
        </p:txBody>
      </p:sp>
    </p:spTree>
    <p:extLst>
      <p:ext uri="{BB962C8B-B14F-4D97-AF65-F5344CB8AC3E}">
        <p14:creationId xmlns:p14="http://schemas.microsoft.com/office/powerpoint/2010/main" val="4126322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63885" y="1706880"/>
            <a:ext cx="10825779" cy="6857999"/>
          </a:xfrm>
        </p:spPr>
        <p:txBody>
          <a:bodyPr>
            <a:noAutofit/>
          </a:bodyPr>
          <a:lstStyle/>
          <a:p>
            <a:pPr algn="just"/>
            <a:r>
              <a:rPr lang="tr-TR" sz="2800" dirty="0">
                <a:latin typeface="Arial" panose="020B0604020202020204" pitchFamily="34" charset="0"/>
                <a:cs typeface="Arial" panose="020B0604020202020204" pitchFamily="34" charset="0"/>
              </a:rPr>
              <a:t>Günümüzde birçok bilim adamı, milli park ve benzeri koruma alanlarını tehdit eden unsurları ortadan kaldırmak ya da kabul edilebilir seviyeye çekebilmek için çeşitli araştırmalar gerçekleştirmektedir. Bu araştırmaların ortak yönü, milli park ve çevresinde gerçekleştirilen ya da gerçekleştirilecek olan faaliyetlerin ve yapılaşmaların milli parkların eko-sistemlerine verebileceği tahribatın boyutunun önceden belirlenerek tedbirler almaya yönelik olmasıdır. </a:t>
            </a:r>
          </a:p>
        </p:txBody>
      </p:sp>
    </p:spTree>
    <p:extLst>
      <p:ext uri="{BB962C8B-B14F-4D97-AF65-F5344CB8AC3E}">
        <p14:creationId xmlns:p14="http://schemas.microsoft.com/office/powerpoint/2010/main" val="4195169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55438" y="1999488"/>
            <a:ext cx="10707690" cy="6567543"/>
          </a:xfrm>
        </p:spPr>
        <p:txBody>
          <a:bodyPr>
            <a:noAutofit/>
          </a:bodyPr>
          <a:lstStyle/>
          <a:p>
            <a:pPr algn="just"/>
            <a:r>
              <a:rPr lang="tr-TR" sz="2800" dirty="0">
                <a:latin typeface="Arial" panose="020B0604020202020204" pitchFamily="34" charset="0"/>
                <a:cs typeface="Arial" panose="020B0604020202020204" pitchFamily="34" charset="0"/>
              </a:rPr>
              <a:t>Milli park ve benzeri koruma alanlarının kurulmasındaki asıl amaç' koruma olmasına rağmen, gerek milli </a:t>
            </a:r>
            <a:r>
              <a:rPr lang="tr-TR" sz="2800" dirty="0" err="1">
                <a:latin typeface="Arial" panose="020B0604020202020204" pitchFamily="34" charset="0"/>
                <a:cs typeface="Arial" panose="020B0604020202020204" pitchFamily="34" charset="0"/>
              </a:rPr>
              <a:t>parkçılıkta</a:t>
            </a:r>
            <a:r>
              <a:rPr lang="tr-TR" sz="2800" dirty="0">
                <a:latin typeface="Arial" panose="020B0604020202020204" pitchFamily="34" charset="0"/>
                <a:cs typeface="Arial" panose="020B0604020202020204" pitchFamily="34" charset="0"/>
              </a:rPr>
              <a:t> öncü durumunda bulunan ABD ve Kanada gibi ülkelerde, gerekse milli park sistemleri gelişmekte olan Kenya, Tayvan, Türkiye gibi ülkelerde milli parklar; milli </a:t>
            </a:r>
            <a:r>
              <a:rPr lang="tr-TR" sz="2800" dirty="0" err="1">
                <a:latin typeface="Arial" panose="020B0604020202020204" pitchFamily="34" charset="0"/>
                <a:cs typeface="Arial" panose="020B0604020202020204" pitchFamily="34" charset="0"/>
              </a:rPr>
              <a:t>parkçılık</a:t>
            </a:r>
            <a:r>
              <a:rPr lang="tr-TR" sz="2800" dirty="0">
                <a:latin typeface="Arial" panose="020B0604020202020204" pitchFamily="34" charset="0"/>
                <a:cs typeface="Arial" panose="020B0604020202020204" pitchFamily="34" charset="0"/>
              </a:rPr>
              <a:t> felsefesiyle bağdaşmayan ve parkların sürdürülebilir gelişmelerine zarar verici faaliyetler nedeniyle önemli olumsuz çevresel etkilerle karşı karşıya bulunmaktadır.</a:t>
            </a:r>
          </a:p>
        </p:txBody>
      </p:sp>
    </p:spTree>
    <p:extLst>
      <p:ext uri="{BB962C8B-B14F-4D97-AF65-F5344CB8AC3E}">
        <p14:creationId xmlns:p14="http://schemas.microsoft.com/office/powerpoint/2010/main" val="1114900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78229" y="2048256"/>
            <a:ext cx="10933355" cy="6858000"/>
          </a:xfrm>
        </p:spPr>
        <p:txBody>
          <a:bodyPr>
            <a:normAutofit/>
          </a:bodyPr>
          <a:lstStyle/>
          <a:p>
            <a:pPr algn="just"/>
            <a:r>
              <a:rPr lang="tr-TR" sz="2800" dirty="0">
                <a:latin typeface="Arial" panose="020B0604020202020204" pitchFamily="34" charset="0"/>
                <a:cs typeface="Arial" panose="020B0604020202020204" pitchFamily="34" charset="0"/>
              </a:rPr>
              <a:t>Bu çalışmada göstermiştir ki, Türkiye'de bulunan milli parklar turizm ve rekreasyon faaliyetlerinin neden olduğu olumsuz çevresel etkilere maruz kalmaktadır. Bu çevresel etkilerin azaltılarak sürdürülebilir gelişmenin sağlanması için her bir milli parkın yapısına uygun turizm ve rekreasyon türleri belirlenerek, parkın taşıma kapasitesi sınırlarını aşmayan kullanımlara izin verilmelidir. </a:t>
            </a:r>
          </a:p>
        </p:txBody>
      </p:sp>
    </p:spTree>
    <p:extLst>
      <p:ext uri="{BB962C8B-B14F-4D97-AF65-F5344CB8AC3E}">
        <p14:creationId xmlns:p14="http://schemas.microsoft.com/office/powerpoint/2010/main" val="2414373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41761" y="117693"/>
            <a:ext cx="9462516" cy="6740307"/>
          </a:xfrm>
          <a:prstGeom prst="rect">
            <a:avLst/>
          </a:prstGeom>
        </p:spPr>
        <p:txBody>
          <a:bodyPr wrap="square">
            <a:spAutoFit/>
          </a:bodyPr>
          <a:lstStyle/>
          <a:p>
            <a:pPr algn="just"/>
            <a:r>
              <a:rPr lang="tr-TR" dirty="0">
                <a:solidFill>
                  <a:srgbClr val="FF0000"/>
                </a:solidFill>
                <a:latin typeface="Arial" panose="020B0604020202020204" pitchFamily="34" charset="0"/>
                <a:cs typeface="Arial" panose="020B0604020202020204" pitchFamily="34" charset="0"/>
              </a:rPr>
              <a:t>KAYNAKÇA : </a:t>
            </a:r>
            <a:r>
              <a:rPr lang="tr-TR" dirty="0">
                <a:latin typeface="Arial" panose="020B0604020202020204" pitchFamily="34" charset="0"/>
                <a:cs typeface="Arial" panose="020B0604020202020204" pitchFamily="34" charset="0"/>
              </a:rPr>
              <a:t>BEATLEY, </a:t>
            </a:r>
            <a:r>
              <a:rPr lang="tr-TR" dirty="0" err="1">
                <a:latin typeface="Arial" panose="020B0604020202020204" pitchFamily="34" charset="0"/>
                <a:cs typeface="Arial" panose="020B0604020202020204" pitchFamily="34" charset="0"/>
              </a:rPr>
              <a:t>Timothy</a:t>
            </a:r>
            <a:r>
              <a:rPr lang="tr-TR" dirty="0">
                <a:latin typeface="Arial" panose="020B0604020202020204" pitchFamily="34" charset="0"/>
                <a:cs typeface="Arial" panose="020B0604020202020204" pitchFamily="34" charset="0"/>
              </a:rPr>
              <a:t>. (1995), "Planning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Sustainability</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Elements</a:t>
            </a:r>
            <a:r>
              <a:rPr lang="tr-TR" dirty="0">
                <a:latin typeface="Arial" panose="020B0604020202020204" pitchFamily="34" charset="0"/>
                <a:cs typeface="Arial" panose="020B0604020202020204" pitchFamily="34" charset="0"/>
              </a:rPr>
              <a:t> of a New(</a:t>
            </a:r>
            <a:r>
              <a:rPr lang="tr-TR" dirty="0" err="1">
                <a:latin typeface="Arial" panose="020B0604020202020204" pitchFamily="34" charset="0"/>
                <a:cs typeface="Arial" panose="020B0604020202020204" pitchFamily="34" charset="0"/>
              </a:rPr>
              <a:t>Improved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Paradigm</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Journal</a:t>
            </a:r>
            <a:r>
              <a:rPr lang="tr-TR" dirty="0">
                <a:latin typeface="Arial" panose="020B0604020202020204" pitchFamily="34" charset="0"/>
                <a:cs typeface="Arial" panose="020B0604020202020204" pitchFamily="34" charset="0"/>
              </a:rPr>
              <a:t> of Planning </a:t>
            </a:r>
            <a:r>
              <a:rPr lang="tr-TR" dirty="0" err="1">
                <a:latin typeface="Arial" panose="020B0604020202020204" pitchFamily="34" charset="0"/>
                <a:cs typeface="Arial" panose="020B0604020202020204" pitchFamily="34" charset="0"/>
              </a:rPr>
              <a:t>Literature</a:t>
            </a:r>
            <a:r>
              <a:rPr lang="tr-TR" dirty="0">
                <a:latin typeface="Arial" panose="020B0604020202020204" pitchFamily="34" charset="0"/>
                <a:cs typeface="Arial" panose="020B0604020202020204" pitchFamily="34" charset="0"/>
              </a:rPr>
              <a:t>, 9(4), 383-395.,</a:t>
            </a:r>
          </a:p>
          <a:p>
            <a:pPr algn="just"/>
            <a:r>
              <a:rPr lang="tr-TR" dirty="0">
                <a:latin typeface="Arial" panose="020B0604020202020204" pitchFamily="34" charset="0"/>
                <a:cs typeface="Arial" panose="020B0604020202020204" pitchFamily="34" charset="0"/>
              </a:rPr>
              <a:t> </a:t>
            </a:r>
          </a:p>
          <a:p>
            <a:pPr algn="just"/>
            <a:r>
              <a:rPr lang="tr-TR" dirty="0">
                <a:latin typeface="Arial" panose="020B0604020202020204" pitchFamily="34" charset="0"/>
                <a:cs typeface="Arial" panose="020B0604020202020204" pitchFamily="34" charset="0"/>
              </a:rPr>
              <a:t>ÇUBUK, Mehmet. (1995), "Sürdürülebilir Turizm ve Turizm Planlamasına Ekolojik Yaklaşım Kolokyum ve Panel Tartışmaları Sonuçları", Dünya Şehircilik Günü Kolokyumu, Alanya, Mimar Sinan Üniversitesi Matbaası, İstanbul 1996, ss.463-468.</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 D'AMORE, Louis J. (1992), "Sürdürülebilir Turizmin Desteklenmesi", </a:t>
            </a:r>
            <a:r>
              <a:rPr lang="tr-TR" dirty="0" err="1">
                <a:latin typeface="Arial" panose="020B0604020202020204" pitchFamily="34" charset="0"/>
                <a:cs typeface="Arial" panose="020B0604020202020204" pitchFamily="34" charset="0"/>
              </a:rPr>
              <a:t>Tourism</a:t>
            </a:r>
            <a:r>
              <a:rPr lang="tr-TR" dirty="0">
                <a:latin typeface="Arial" panose="020B0604020202020204" pitchFamily="34" charset="0"/>
                <a:cs typeface="Arial" panose="020B0604020202020204" pitchFamily="34" charset="0"/>
              </a:rPr>
              <a:t> Management, 258-262'den Çeviri: Turizmde Seçme Makaleler, Mayıs 1995, TUGEV Yayın No:34, ss.20-29. D'ANTUONO, </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Karen. (2000),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National</a:t>
            </a:r>
            <a:r>
              <a:rPr lang="tr-TR" dirty="0">
                <a:latin typeface="Arial" panose="020B0604020202020204" pitchFamily="34" charset="0"/>
                <a:cs typeface="Arial" panose="020B0604020202020204" pitchFamily="34" charset="0"/>
              </a:rPr>
              <a:t> Park </a:t>
            </a:r>
            <a:r>
              <a:rPr lang="tr-TR" dirty="0" err="1">
                <a:latin typeface="Arial" panose="020B0604020202020204" pitchFamily="34" charset="0"/>
                <a:cs typeface="Arial" panose="020B0604020202020204" pitchFamily="34" charset="0"/>
              </a:rPr>
              <a:t>Service's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Proposed</a:t>
            </a:r>
            <a:r>
              <a:rPr lang="tr-TR" dirty="0">
                <a:latin typeface="Arial" panose="020B0604020202020204" pitchFamily="34" charset="0"/>
                <a:cs typeface="Arial" panose="020B0604020202020204" pitchFamily="34" charset="0"/>
              </a:rPr>
              <a:t> Ban: A New </a:t>
            </a:r>
            <a:r>
              <a:rPr lang="tr-TR" dirty="0" err="1">
                <a:latin typeface="Arial" panose="020B0604020202020204" pitchFamily="34" charset="0"/>
                <a:cs typeface="Arial" panose="020B0604020202020204" pitchFamily="34" charset="0"/>
              </a:rPr>
              <a:t>Approach</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to</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Personal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Watercraft</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Use</a:t>
            </a:r>
            <a:r>
              <a:rPr lang="tr-TR" dirty="0">
                <a:latin typeface="Arial" panose="020B0604020202020204" pitchFamily="34" charset="0"/>
                <a:cs typeface="Arial" panose="020B0604020202020204" pitchFamily="34" charset="0"/>
              </a:rPr>
              <a:t> in </a:t>
            </a:r>
            <a:r>
              <a:rPr lang="tr-TR" dirty="0" err="1">
                <a:latin typeface="Arial" panose="020B0604020202020204" pitchFamily="34" charset="0"/>
                <a:cs typeface="Arial" panose="020B0604020202020204" pitchFamily="34" charset="0"/>
              </a:rPr>
              <a:t>the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National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Parks</a:t>
            </a:r>
            <a:r>
              <a:rPr lang="tr-TR" dirty="0">
                <a:latin typeface="Arial" panose="020B0604020202020204" pitchFamily="34" charset="0"/>
                <a:cs typeface="Arial" panose="020B0604020202020204" pitchFamily="34" charset="0"/>
              </a:rPr>
              <a:t>", Boston </a:t>
            </a:r>
            <a:r>
              <a:rPr lang="tr-TR" dirty="0" err="1">
                <a:latin typeface="Arial" panose="020B0604020202020204" pitchFamily="34" charset="0"/>
                <a:cs typeface="Arial" panose="020B0604020202020204" pitchFamily="34" charset="0"/>
              </a:rPr>
              <a:t>College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Environmental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Affairs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Law</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Review</a:t>
            </a:r>
            <a:r>
              <a:rPr lang="tr-TR" dirty="0">
                <a:latin typeface="Arial" panose="020B0604020202020204" pitchFamily="34" charset="0"/>
                <a:cs typeface="Arial" panose="020B0604020202020204" pitchFamily="34" charset="0"/>
              </a:rPr>
              <a:t>, 27(2), 243-278.</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 DEMİR, Cengiz. (2001), "Turizm ve Rekreasyon Faaliyetlerinin Milli Parklarda Sürdürülebilirliği: Türkiye'deki Milli Parklara Yönelik Bir Uygulama", Yayınlanmamış Doktora Tezi, Dokuz Eylül Üniversitesi, Sosyal Bilimler Enstitüsü, İzmir. </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DEMİRCAN, Sunay. (1999), "Orman Bakanlığı ve Çevre Politikası", </a:t>
            </a:r>
            <a:r>
              <a:rPr lang="tr-TR" dirty="0">
                <a:latin typeface="Arial" panose="020B0604020202020204" pitchFamily="34" charset="0"/>
                <a:cs typeface="Arial" panose="020B0604020202020204" pitchFamily="34" charset="0"/>
                <a:hlinkClick r:id="rId2"/>
              </a:rPr>
              <a:t>http://garildi.birnumara.com.tr/</a:t>
            </a:r>
            <a:r>
              <a:rPr lang="tr-TR" dirty="0" err="1">
                <a:latin typeface="Arial" panose="020B0604020202020204" pitchFamily="34" charset="0"/>
                <a:cs typeface="Arial" panose="020B0604020202020204" pitchFamily="34" charset="0"/>
                <a:hlinkClick r:id="rId2"/>
              </a:rPr>
              <a:t>cgi</a:t>
            </a:r>
            <a:r>
              <a:rPr lang="tr-TR" dirty="0">
                <a:latin typeface="Arial" panose="020B0604020202020204" pitchFamily="34" charset="0"/>
                <a:cs typeface="Arial" panose="020B0604020202020204" pitchFamily="34" charset="0"/>
                <a:hlinkClick r:id="rId2"/>
              </a:rPr>
              <a:t>-bin/sayfa.cgi?w+30+/</a:t>
            </a:r>
            <a:r>
              <a:rPr lang="tr-TR" dirty="0" err="1">
                <a:latin typeface="Arial" panose="020B0604020202020204" pitchFamily="34" charset="0"/>
                <a:cs typeface="Arial" panose="020B0604020202020204" pitchFamily="34" charset="0"/>
                <a:hlinkClick r:id="rId2"/>
              </a:rPr>
              <a:t>gezix</a:t>
            </a:r>
            <a:r>
              <a:rPr lang="tr-TR" dirty="0">
                <a:latin typeface="Arial" panose="020B0604020202020204" pitchFamily="34" charset="0"/>
                <a:cs typeface="Arial" panose="020B0604020202020204" pitchFamily="34" charset="0"/>
                <a:hlinkClick r:id="rId2"/>
              </a:rPr>
              <a:t>/9901/01/t/g05.htm</a:t>
            </a:r>
            <a:r>
              <a:rPr lang="tr-TR" dirty="0">
                <a:latin typeface="Arial" panose="020B0604020202020204" pitchFamily="34" charset="0"/>
                <a:cs typeface="Arial" panose="020B0604020202020204" pitchFamily="34" charset="0"/>
              </a:rPr>
              <a:t>.</a:t>
            </a:r>
          </a:p>
          <a:p>
            <a:pPr algn="just"/>
            <a:r>
              <a:rPr lang="tr-TR" dirty="0">
                <a:latin typeface="Arial" panose="020B0604020202020204" pitchFamily="34" charset="0"/>
                <a:cs typeface="Arial" panose="020B0604020202020204" pitchFamily="34" charset="0"/>
              </a:rPr>
              <a:t> </a:t>
            </a:r>
          </a:p>
          <a:p>
            <a:pPr algn="just"/>
            <a:r>
              <a:rPr lang="tr-TR" dirty="0">
                <a:latin typeface="Arial" panose="020B0604020202020204" pitchFamily="34" charset="0"/>
                <a:cs typeface="Arial" panose="020B0604020202020204" pitchFamily="34" charset="0"/>
              </a:rPr>
              <a:t>HİMMETOĞLU, Bülent. (1995), "Sürdürülebilir Turizmi Geliştirme Yolları", Dünya Şehircilik Günü Kolokyumu, Alanya, Mimar Sinan Üniversitesi Matbaası, İstanbul 1996, ss.61-69</a:t>
            </a:r>
            <a:r>
              <a:rPr lang="tr-TR" dirty="0"/>
              <a:t>. </a:t>
            </a:r>
          </a:p>
        </p:txBody>
      </p:sp>
    </p:spTree>
    <p:extLst>
      <p:ext uri="{BB962C8B-B14F-4D97-AF65-F5344CB8AC3E}">
        <p14:creationId xmlns:p14="http://schemas.microsoft.com/office/powerpoint/2010/main" val="4289734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904" y="1353312"/>
            <a:ext cx="11436096" cy="7723632"/>
          </a:xfrm>
        </p:spPr>
        <p:txBody>
          <a:bodyPr>
            <a:noAutofit/>
          </a:bodyPr>
          <a:lstStyle/>
          <a:p>
            <a:r>
              <a:rPr lang="tr-TR" sz="2000" dirty="0">
                <a:latin typeface="Arial" panose="020B0604020202020204" pitchFamily="34" charset="0"/>
                <a:cs typeface="Arial" panose="020B0604020202020204" pitchFamily="34" charset="0"/>
              </a:rPr>
              <a:t>Hürriyet Gazetesi. (1999), "Abant'ın </a:t>
            </a:r>
            <a:r>
              <a:rPr lang="tr-TR" sz="2000" dirty="0" err="1">
                <a:latin typeface="Arial" panose="020B0604020202020204" pitchFamily="34" charset="0"/>
                <a:cs typeface="Arial" panose="020B0604020202020204" pitchFamily="34" charset="0"/>
              </a:rPr>
              <a:t>Hiperaktif</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Yaramazları",</a:t>
            </a:r>
            <a:r>
              <a:rPr lang="tr-TR" sz="2000" dirty="0" err="1">
                <a:latin typeface="Arial" panose="020B0604020202020204" pitchFamily="34" charset="0"/>
                <a:cs typeface="Arial" panose="020B0604020202020204" pitchFamily="34" charset="0"/>
                <a:hlinkClick r:id="rId2"/>
              </a:rPr>
              <a:t>http</a:t>
            </a:r>
            <a:r>
              <a:rPr lang="tr-TR" sz="2000" dirty="0">
                <a:latin typeface="Arial" panose="020B0604020202020204" pitchFamily="34" charset="0"/>
                <a:cs typeface="Arial" panose="020B0604020202020204" pitchFamily="34" charset="0"/>
                <a:hlinkClick r:id="rId2"/>
              </a:rPr>
              <a:t>://www.hurriyet.com.tr/hur/</a:t>
            </a:r>
            <a:r>
              <a:rPr lang="tr-TR" sz="2000" dirty="0" err="1">
                <a:latin typeface="Arial" panose="020B0604020202020204" pitchFamily="34" charset="0"/>
                <a:cs typeface="Arial" panose="020B0604020202020204" pitchFamily="34" charset="0"/>
                <a:hlinkClick r:id="rId2"/>
              </a:rPr>
              <a:t>turk</a:t>
            </a:r>
            <a:r>
              <a:rPr lang="tr-TR" sz="2000" dirty="0">
                <a:latin typeface="Arial" panose="020B0604020202020204" pitchFamily="34" charset="0"/>
                <a:cs typeface="Arial" panose="020B0604020202020204" pitchFamily="34" charset="0"/>
                <a:hlinkClick r:id="rId2"/>
              </a:rPr>
              <a:t>/99/04/18/yasamllyas.htm</a:t>
            </a:r>
            <a:r>
              <a:rPr lang="tr-TR" sz="2000" dirty="0">
                <a:latin typeface="Arial" panose="020B0604020202020204" pitchFamily="34" charset="0"/>
                <a:cs typeface="Arial" panose="020B0604020202020204" pitchFamily="34" charset="0"/>
              </a:rPr>
              <a:t>.</a:t>
            </a:r>
          </a:p>
          <a:p>
            <a:r>
              <a:rPr lang="tr-TR" sz="2000" dirty="0">
                <a:latin typeface="Arial" panose="020B0604020202020204" pitchFamily="34" charset="0"/>
                <a:cs typeface="Arial" panose="020B0604020202020204" pitchFamily="34" charset="0"/>
              </a:rPr>
              <a:t> KAHRAMAN, </a:t>
            </a:r>
            <a:r>
              <a:rPr lang="tr-TR" sz="2000" dirty="0" err="1">
                <a:latin typeface="Arial" panose="020B0604020202020204" pitchFamily="34" charset="0"/>
                <a:cs typeface="Arial" panose="020B0604020202020204" pitchFamily="34" charset="0"/>
              </a:rPr>
              <a:t>Nüshet</a:t>
            </a:r>
            <a:r>
              <a:rPr lang="tr-TR" sz="2000" dirty="0">
                <a:latin typeface="Arial" panose="020B0604020202020204" pitchFamily="34" charset="0"/>
                <a:cs typeface="Arial" panose="020B0604020202020204" pitchFamily="34" charset="0"/>
              </a:rPr>
              <a:t>. (1994), "Sürdürülebilir Kalkınma ve Turizm",</a:t>
            </a:r>
          </a:p>
          <a:p>
            <a:r>
              <a:rPr lang="tr-TR" sz="2000" dirty="0">
                <a:latin typeface="Arial" panose="020B0604020202020204" pitchFamily="34" charset="0"/>
                <a:cs typeface="Arial" panose="020B0604020202020204" pitchFamily="34" charset="0"/>
              </a:rPr>
              <a:t> Anatolia Dergisi, Aralık 1994, ss.73-77. KARAASLAN, Şule İ ve Tanyel, </a:t>
            </a:r>
            <a:r>
              <a:rPr lang="tr-TR" sz="2000" dirty="0" err="1">
                <a:latin typeface="Arial" panose="020B0604020202020204" pitchFamily="34" charset="0"/>
                <a:cs typeface="Arial" panose="020B0604020202020204" pitchFamily="34" charset="0"/>
              </a:rPr>
              <a:t>Özelçi</a:t>
            </a:r>
            <a:r>
              <a:rPr lang="tr-TR" sz="2000" dirty="0">
                <a:latin typeface="Arial" panose="020B0604020202020204" pitchFamily="34" charset="0"/>
                <a:cs typeface="Arial" panose="020B0604020202020204" pitchFamily="34" charset="0"/>
              </a:rPr>
              <a:t>. (1995), "Turizm </a:t>
            </a:r>
            <a:r>
              <a:rPr lang="tr-TR" sz="2000" dirty="0" err="1">
                <a:latin typeface="Arial" panose="020B0604020202020204" pitchFamily="34" charset="0"/>
                <a:cs typeface="Arial" panose="020B0604020202020204" pitchFamily="34" charset="0"/>
              </a:rPr>
              <a:t>PlanlamasıPolitikalar</a:t>
            </a:r>
            <a:r>
              <a:rPr lang="tr-TR" sz="2000" dirty="0">
                <a:latin typeface="Arial" panose="020B0604020202020204" pitchFamily="34" charset="0"/>
                <a:cs typeface="Arial" panose="020B0604020202020204" pitchFamily="34" charset="0"/>
              </a:rPr>
              <a:t>-Türkiye",</a:t>
            </a:r>
          </a:p>
          <a:p>
            <a:r>
              <a:rPr lang="tr-TR" sz="2000" dirty="0">
                <a:latin typeface="Arial" panose="020B0604020202020204" pitchFamily="34" charset="0"/>
                <a:cs typeface="Arial" panose="020B0604020202020204" pitchFamily="34" charset="0"/>
              </a:rPr>
              <a:t> Dünya Şehircilik Günü Kolokyumu, Alanya, Mimar Sinan Üniversitesi Matbaası, İstanbul 1996, ss.361-371. </a:t>
            </a:r>
          </a:p>
          <a:p>
            <a:r>
              <a:rPr lang="tr-TR" sz="2000" dirty="0">
                <a:latin typeface="Arial" panose="020B0604020202020204" pitchFamily="34" charset="0"/>
                <a:cs typeface="Arial" panose="020B0604020202020204" pitchFamily="34" charset="0"/>
              </a:rPr>
              <a:t>ORAL, Sahne ve Uğur, </a:t>
            </a:r>
            <a:r>
              <a:rPr lang="tr-TR" sz="2000" dirty="0" err="1">
                <a:latin typeface="Arial" panose="020B0604020202020204" pitchFamily="34" charset="0"/>
                <a:cs typeface="Arial" panose="020B0604020202020204" pitchFamily="34" charset="0"/>
              </a:rPr>
              <a:t>Şenbük</a:t>
            </a:r>
            <a:r>
              <a:rPr lang="tr-TR" sz="2000" dirty="0">
                <a:latin typeface="Arial" panose="020B0604020202020204" pitchFamily="34" charset="0"/>
                <a:cs typeface="Arial" panose="020B0604020202020204" pitchFamily="34" charset="0"/>
              </a:rPr>
              <a:t>. (1995), "Turistik Yörelerin Sürdürülebilir Turizm Açısından Yapısal Değerlendirilmesi", </a:t>
            </a:r>
          </a:p>
          <a:p>
            <a:r>
              <a:rPr lang="tr-TR" sz="2000" dirty="0">
                <a:latin typeface="Arial" panose="020B0604020202020204" pitchFamily="34" charset="0"/>
                <a:cs typeface="Arial" panose="020B0604020202020204" pitchFamily="34" charset="0"/>
              </a:rPr>
              <a:t>Dünya Şehircilik Günü Kolokyumu, Alanya, Mimar Sinan Üniversitesi Matbaası, İstanbul 1996, ss.197- 205.</a:t>
            </a:r>
          </a:p>
          <a:p>
            <a:r>
              <a:rPr lang="tr-TR" sz="2000" dirty="0">
                <a:latin typeface="Arial" panose="020B0604020202020204" pitchFamily="34" charset="0"/>
                <a:cs typeface="Arial" panose="020B0604020202020204" pitchFamily="34" charset="0"/>
              </a:rPr>
              <a:t> ÖZEK, </a:t>
            </a:r>
            <a:r>
              <a:rPr lang="tr-TR" sz="2000" dirty="0" err="1">
                <a:latin typeface="Arial" panose="020B0604020202020204" pitchFamily="34" charset="0"/>
                <a:cs typeface="Arial" panose="020B0604020202020204" pitchFamily="34" charset="0"/>
              </a:rPr>
              <a:t>Veyis</a:t>
            </a:r>
            <a:r>
              <a:rPr lang="tr-TR" sz="2000" dirty="0">
                <a:latin typeface="Arial" panose="020B0604020202020204" pitchFamily="34" charset="0"/>
                <a:cs typeface="Arial" panose="020B0604020202020204" pitchFamily="34" charset="0"/>
              </a:rPr>
              <a:t>; Ayşe </a:t>
            </a:r>
            <a:r>
              <a:rPr lang="tr-TR" sz="2000" dirty="0" err="1">
                <a:latin typeface="Arial" panose="020B0604020202020204" pitchFamily="34" charset="0"/>
                <a:cs typeface="Arial" panose="020B0604020202020204" pitchFamily="34" charset="0"/>
              </a:rPr>
              <a:t>Sirel</a:t>
            </a:r>
            <a:r>
              <a:rPr lang="tr-TR" sz="2000" dirty="0">
                <a:latin typeface="Arial" panose="020B0604020202020204" pitchFamily="34" charset="0"/>
                <a:cs typeface="Arial" panose="020B0604020202020204" pitchFamily="34" charset="0"/>
              </a:rPr>
              <a:t> ve </a:t>
            </a:r>
            <a:r>
              <a:rPr lang="tr-TR" sz="2000" dirty="0" err="1">
                <a:latin typeface="Arial" panose="020B0604020202020204" pitchFamily="34" charset="0"/>
                <a:cs typeface="Arial" panose="020B0604020202020204" pitchFamily="34" charset="0"/>
              </a:rPr>
              <a:t>Sennur</a:t>
            </a:r>
            <a:r>
              <a:rPr lang="tr-TR" sz="2000" dirty="0">
                <a:latin typeface="Arial" panose="020B0604020202020204" pitchFamily="34" charset="0"/>
                <a:cs typeface="Arial" panose="020B0604020202020204" pitchFamily="34" charset="0"/>
              </a:rPr>
              <a:t> Akansel. (1995), "Turizm- Araç mı, Amaç mı?", </a:t>
            </a:r>
          </a:p>
        </p:txBody>
      </p:sp>
    </p:spTree>
    <p:extLst>
      <p:ext uri="{BB962C8B-B14F-4D97-AF65-F5344CB8AC3E}">
        <p14:creationId xmlns:p14="http://schemas.microsoft.com/office/powerpoint/2010/main" val="207405401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165</TotalTime>
  <Words>941</Words>
  <Application>Microsoft Office PowerPoint</Application>
  <PresentationFormat>Özel</PresentationFormat>
  <Paragraphs>41</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Duman</vt:lpstr>
      <vt:lpstr>  REKREASYON VE SÜRDÜRÜLEBİLİRLİK    MİLLİ PARKLAR , TURİZM,REKREASYON, SÜRDÜREBİLİRLİK,ÇEVRESEL ETKİ</vt:lpstr>
      <vt:lpstr>PowerPoint Sunusu</vt:lpstr>
      <vt:lpstr>SONUÇ VE ÖNERİLER</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ADI: SENANUR SOYADI: SEFEROĞLU NO : 19230897 KONU : REKREASYON VE SÜRDÜRÜLEBİLİRLİK ANAKTAR KELİMELER : M</dc:title>
  <dc:creator>büşra  aydın</dc:creator>
  <cp:lastModifiedBy>kumsaal</cp:lastModifiedBy>
  <cp:revision>23</cp:revision>
  <dcterms:created xsi:type="dcterms:W3CDTF">2020-02-20T09:00:47Z</dcterms:created>
  <dcterms:modified xsi:type="dcterms:W3CDTF">2020-05-10T13:42:21Z</dcterms:modified>
</cp:coreProperties>
</file>