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2" r:id="rId1"/>
  </p:sldMasterIdLst>
  <p:notesMasterIdLst>
    <p:notesMasterId r:id="rId65"/>
  </p:notesMasterIdLst>
  <p:sldIdLst>
    <p:sldId id="256" r:id="rId2"/>
    <p:sldId id="834" r:id="rId3"/>
    <p:sldId id="983" r:id="rId4"/>
    <p:sldId id="984" r:id="rId5"/>
    <p:sldId id="996" r:id="rId6"/>
    <p:sldId id="995" r:id="rId7"/>
    <p:sldId id="994" r:id="rId8"/>
    <p:sldId id="993" r:id="rId9"/>
    <p:sldId id="992" r:id="rId10"/>
    <p:sldId id="990" r:id="rId11"/>
    <p:sldId id="986" r:id="rId12"/>
    <p:sldId id="987" r:id="rId13"/>
    <p:sldId id="988" r:id="rId14"/>
    <p:sldId id="989" r:id="rId15"/>
    <p:sldId id="999" r:id="rId16"/>
    <p:sldId id="997" r:id="rId17"/>
    <p:sldId id="998" r:id="rId18"/>
    <p:sldId id="1004" r:id="rId19"/>
    <p:sldId id="1000" r:id="rId20"/>
    <p:sldId id="1003" r:id="rId21"/>
    <p:sldId id="1002" r:id="rId22"/>
    <p:sldId id="1001" r:id="rId23"/>
    <p:sldId id="1014" r:id="rId24"/>
    <p:sldId id="1015" r:id="rId25"/>
    <p:sldId id="1006" r:id="rId26"/>
    <p:sldId id="1012" r:id="rId27"/>
    <p:sldId id="1011" r:id="rId28"/>
    <p:sldId id="1010" r:id="rId29"/>
    <p:sldId id="1009" r:id="rId30"/>
    <p:sldId id="1008" r:id="rId31"/>
    <p:sldId id="1007" r:id="rId32"/>
    <p:sldId id="1005" r:id="rId33"/>
    <p:sldId id="1021" r:id="rId34"/>
    <p:sldId id="1020" r:id="rId35"/>
    <p:sldId id="1016" r:id="rId36"/>
    <p:sldId id="1018" r:id="rId37"/>
    <p:sldId id="1017" r:id="rId38"/>
    <p:sldId id="1023" r:id="rId39"/>
    <p:sldId id="1019" r:id="rId40"/>
    <p:sldId id="1024" r:id="rId41"/>
    <p:sldId id="1022" r:id="rId42"/>
    <p:sldId id="1025" r:id="rId43"/>
    <p:sldId id="1026" r:id="rId44"/>
    <p:sldId id="1027" r:id="rId45"/>
    <p:sldId id="1028" r:id="rId46"/>
    <p:sldId id="1029" r:id="rId47"/>
    <p:sldId id="1031" r:id="rId48"/>
    <p:sldId id="1030" r:id="rId49"/>
    <p:sldId id="1032" r:id="rId50"/>
    <p:sldId id="1033" r:id="rId51"/>
    <p:sldId id="1035" r:id="rId52"/>
    <p:sldId id="1039" r:id="rId53"/>
    <p:sldId id="1038" r:id="rId54"/>
    <p:sldId id="1041" r:id="rId55"/>
    <p:sldId id="1040" r:id="rId56"/>
    <p:sldId id="1037" r:id="rId57"/>
    <p:sldId id="1044" r:id="rId58"/>
    <p:sldId id="1043" r:id="rId59"/>
    <p:sldId id="1042" r:id="rId60"/>
    <p:sldId id="1048" r:id="rId61"/>
    <p:sldId id="1047" r:id="rId62"/>
    <p:sldId id="1046" r:id="rId63"/>
    <p:sldId id="1045" r:id="rId6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F87422"/>
    <a:srgbClr val="BBE0F9"/>
    <a:srgbClr val="D6EEFC"/>
    <a:srgbClr val="A7DAFD"/>
    <a:srgbClr val="E3C9E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4" autoAdjust="0"/>
  </p:normalViewPr>
  <p:slideViewPr>
    <p:cSldViewPr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842B7E4-A155-6841-A065-C000B9C1CCEB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FE22EC2-316C-344C-A72C-C5D9CFD5E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73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92AD83-3E77-2943-8553-2F26E93F86C3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39909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7140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30139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31533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74843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29798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78620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10428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56438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7106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26133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81769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9155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18368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43115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97836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9019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7833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56253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082935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6264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02844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47829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530457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35551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7197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69087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27659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82758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556585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3470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4961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257471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15664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924041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4041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183018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267945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149958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242836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47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514500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48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390830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2211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114599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50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508289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51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444205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52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121413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53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5367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54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032464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55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711738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56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078830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57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229680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58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014038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59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46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526975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60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336625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61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858921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62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092478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63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8205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86498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0833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E0DF8D-E965-8947-98A1-A6811C727CA8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0912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7B84-8538-294D-8288-23878C2FC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3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CEDE-E787-514B-98CA-310ECB84D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2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0633-3725-9740-B8C6-26347313E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A3A1-D202-9C4F-91C4-859072A6E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D6C3-D48C-234E-A68A-4A41A70E6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1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02D5-6715-614C-82C5-1FFD6C9FA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8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9F07-2408-5940-B6A5-AD65EE699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004C-E822-2843-899C-ADB83107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2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B847-A899-3342-9174-0D3496412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8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0A61C-1611-F74D-AE87-51B6C129F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2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C0A7B-AACF-D04A-8376-01E646C66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3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49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F7CFBC0-21FF-4A46-8590-A59A10BD4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6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48.png"/><Relationship Id="rId10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48.png"/><Relationship Id="rId10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2276872"/>
            <a:ext cx="7848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+mj-ea"/>
                <a:cs typeface="Comic Sans MS"/>
              </a:rPr>
              <a:t>All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+mj-ea"/>
                <a:cs typeface="Comic Sans MS"/>
              </a:rPr>
              <a:t> </a:t>
            </a:r>
            <a:r>
              <a:rPr lang="tr-TR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+mj-ea"/>
                <a:cs typeface="Comic Sans MS"/>
              </a:rPr>
              <a:t>Pairs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+mj-ea"/>
                <a:cs typeface="Comic Sans MS"/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+mj-ea"/>
                <a:cs typeface="Comic Sans MS"/>
              </a:rPr>
              <a:t>Shortest Path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+mj-ea"/>
                <a:cs typeface="Comic Sans MS"/>
              </a:rPr>
              <a:t>s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ea typeface="+mj-ea"/>
              <a:cs typeface="Comic Sans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subproblem</a:t>
                </a:r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j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contains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𝑚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edges</a:t>
                </a: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err="1">
                    <a:latin typeface="Comic Sans MS"/>
                    <a:cs typeface="Comic Sans MS"/>
                  </a:rPr>
                  <a:t>c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onstruct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recurrence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relation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blipFill>
                <a:blip r:embed="rId3"/>
                <a:stretch>
                  <a:fillRect l="-445" t="-1307" b="-4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4641146" y="3380606"/>
                <a:ext cx="2880320" cy="1659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Two 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Cases</a:t>
                </a:r>
                <a:endParaRPr lang="tr-TR" u="sng" dirty="0" smtClean="0">
                  <a:latin typeface="Comic Sans MS"/>
                  <a:cs typeface="Comic Sans MS"/>
                </a:endParaRPr>
              </a:p>
              <a:p>
                <a:endParaRPr lang="tr-TR" u="sng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1)</a:t>
                </a:r>
                <a:r>
                  <a:rPr lang="tr-TR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2)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46" y="3380606"/>
                <a:ext cx="2880320" cy="1659813"/>
              </a:xfrm>
              <a:prstGeom prst="rect">
                <a:avLst/>
              </a:prstGeom>
              <a:blipFill>
                <a:blip r:embed="rId4"/>
                <a:stretch>
                  <a:fillRect l="-1691" t="-1838" b="-40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11560" y="3863181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419872" y="3847969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483768" y="4797152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erbest Form 2"/>
          <p:cNvSpPr/>
          <p:nvPr/>
        </p:nvSpPr>
        <p:spPr>
          <a:xfrm>
            <a:off x="765810" y="3749040"/>
            <a:ext cx="2654062" cy="268168"/>
          </a:xfrm>
          <a:custGeom>
            <a:avLst/>
            <a:gdLst>
              <a:gd name="connsiteX0" fmla="*/ 0 w 2686050"/>
              <a:gd name="connsiteY0" fmla="*/ 217170 h 228600"/>
              <a:gd name="connsiteX1" fmla="*/ 354330 w 2686050"/>
              <a:gd name="connsiteY1" fmla="*/ 34290 h 228600"/>
              <a:gd name="connsiteX2" fmla="*/ 457200 w 2686050"/>
              <a:gd name="connsiteY2" fmla="*/ 45720 h 228600"/>
              <a:gd name="connsiteX3" fmla="*/ 548640 w 2686050"/>
              <a:gd name="connsiteY3" fmla="*/ 68580 h 228600"/>
              <a:gd name="connsiteX4" fmla="*/ 640080 w 2686050"/>
              <a:gd name="connsiteY4" fmla="*/ 102870 h 228600"/>
              <a:gd name="connsiteX5" fmla="*/ 674370 w 2686050"/>
              <a:gd name="connsiteY5" fmla="*/ 125730 h 228600"/>
              <a:gd name="connsiteX6" fmla="*/ 857250 w 2686050"/>
              <a:gd name="connsiteY6" fmla="*/ 125730 h 228600"/>
              <a:gd name="connsiteX7" fmla="*/ 914400 w 2686050"/>
              <a:gd name="connsiteY7" fmla="*/ 114300 h 228600"/>
              <a:gd name="connsiteX8" fmla="*/ 982980 w 2686050"/>
              <a:gd name="connsiteY8" fmla="*/ 91440 h 228600"/>
              <a:gd name="connsiteX9" fmla="*/ 1017270 w 2686050"/>
              <a:gd name="connsiteY9" fmla="*/ 80010 h 228600"/>
              <a:gd name="connsiteX10" fmla="*/ 1062990 w 2686050"/>
              <a:gd name="connsiteY10" fmla="*/ 68580 h 228600"/>
              <a:gd name="connsiteX11" fmla="*/ 1097280 w 2686050"/>
              <a:gd name="connsiteY11" fmla="*/ 45720 h 228600"/>
              <a:gd name="connsiteX12" fmla="*/ 1143000 w 2686050"/>
              <a:gd name="connsiteY12" fmla="*/ 34290 h 228600"/>
              <a:gd name="connsiteX13" fmla="*/ 1177290 w 2686050"/>
              <a:gd name="connsiteY13" fmla="*/ 22860 h 228600"/>
              <a:gd name="connsiteX14" fmla="*/ 1257300 w 2686050"/>
              <a:gd name="connsiteY14" fmla="*/ 0 h 228600"/>
              <a:gd name="connsiteX15" fmla="*/ 1463040 w 2686050"/>
              <a:gd name="connsiteY15" fmla="*/ 34290 h 228600"/>
              <a:gd name="connsiteX16" fmla="*/ 1531620 w 2686050"/>
              <a:gd name="connsiteY16" fmla="*/ 80010 h 228600"/>
              <a:gd name="connsiteX17" fmla="*/ 1565910 w 2686050"/>
              <a:gd name="connsiteY17" fmla="*/ 102870 h 228600"/>
              <a:gd name="connsiteX18" fmla="*/ 1600200 w 2686050"/>
              <a:gd name="connsiteY18" fmla="*/ 137160 h 228600"/>
              <a:gd name="connsiteX19" fmla="*/ 1645920 w 2686050"/>
              <a:gd name="connsiteY19" fmla="*/ 160020 h 228600"/>
              <a:gd name="connsiteX20" fmla="*/ 1760220 w 2686050"/>
              <a:gd name="connsiteY20" fmla="*/ 194310 h 228600"/>
              <a:gd name="connsiteX21" fmla="*/ 1874520 w 2686050"/>
              <a:gd name="connsiteY21" fmla="*/ 182880 h 228600"/>
              <a:gd name="connsiteX22" fmla="*/ 1908810 w 2686050"/>
              <a:gd name="connsiteY22" fmla="*/ 160020 h 228600"/>
              <a:gd name="connsiteX23" fmla="*/ 1943100 w 2686050"/>
              <a:gd name="connsiteY23" fmla="*/ 148590 h 228600"/>
              <a:gd name="connsiteX24" fmla="*/ 1977390 w 2686050"/>
              <a:gd name="connsiteY24" fmla="*/ 125730 h 228600"/>
              <a:gd name="connsiteX25" fmla="*/ 2125980 w 2686050"/>
              <a:gd name="connsiteY25" fmla="*/ 91440 h 228600"/>
              <a:gd name="connsiteX26" fmla="*/ 2411730 w 2686050"/>
              <a:gd name="connsiteY26" fmla="*/ 114300 h 228600"/>
              <a:gd name="connsiteX27" fmla="*/ 2446020 w 2686050"/>
              <a:gd name="connsiteY27" fmla="*/ 125730 h 228600"/>
              <a:gd name="connsiteX28" fmla="*/ 2514600 w 2686050"/>
              <a:gd name="connsiteY28" fmla="*/ 171450 h 228600"/>
              <a:gd name="connsiteX29" fmla="*/ 2548890 w 2686050"/>
              <a:gd name="connsiteY29" fmla="*/ 194310 h 228600"/>
              <a:gd name="connsiteX30" fmla="*/ 2583180 w 2686050"/>
              <a:gd name="connsiteY30" fmla="*/ 205740 h 228600"/>
              <a:gd name="connsiteX31" fmla="*/ 2686050 w 2686050"/>
              <a:gd name="connsiteY3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6050" h="228600">
                <a:moveTo>
                  <a:pt x="0" y="217170"/>
                </a:moveTo>
                <a:cubicBezTo>
                  <a:pt x="118110" y="156210"/>
                  <a:pt x="229879" y="80959"/>
                  <a:pt x="354330" y="34290"/>
                </a:cubicBezTo>
                <a:cubicBezTo>
                  <a:pt x="386634" y="22176"/>
                  <a:pt x="423046" y="40841"/>
                  <a:pt x="457200" y="45720"/>
                </a:cubicBezTo>
                <a:cubicBezTo>
                  <a:pt x="484035" y="49554"/>
                  <a:pt x="522047" y="57183"/>
                  <a:pt x="548640" y="68580"/>
                </a:cubicBezTo>
                <a:cubicBezTo>
                  <a:pt x="632319" y="104442"/>
                  <a:pt x="555788" y="81797"/>
                  <a:pt x="640080" y="102870"/>
                </a:cubicBezTo>
                <a:cubicBezTo>
                  <a:pt x="651510" y="110490"/>
                  <a:pt x="661338" y="121386"/>
                  <a:pt x="674370" y="125730"/>
                </a:cubicBezTo>
                <a:cubicBezTo>
                  <a:pt x="736799" y="146540"/>
                  <a:pt x="792454" y="134369"/>
                  <a:pt x="857250" y="125730"/>
                </a:cubicBezTo>
                <a:cubicBezTo>
                  <a:pt x="876507" y="123162"/>
                  <a:pt x="895657" y="119412"/>
                  <a:pt x="914400" y="114300"/>
                </a:cubicBezTo>
                <a:cubicBezTo>
                  <a:pt x="937647" y="107960"/>
                  <a:pt x="960120" y="99060"/>
                  <a:pt x="982980" y="91440"/>
                </a:cubicBezTo>
                <a:cubicBezTo>
                  <a:pt x="994410" y="87630"/>
                  <a:pt x="1005581" y="82932"/>
                  <a:pt x="1017270" y="80010"/>
                </a:cubicBezTo>
                <a:lnTo>
                  <a:pt x="1062990" y="68580"/>
                </a:lnTo>
                <a:cubicBezTo>
                  <a:pt x="1074420" y="60960"/>
                  <a:pt x="1084654" y="51131"/>
                  <a:pt x="1097280" y="45720"/>
                </a:cubicBezTo>
                <a:cubicBezTo>
                  <a:pt x="1111719" y="39532"/>
                  <a:pt x="1127895" y="38606"/>
                  <a:pt x="1143000" y="34290"/>
                </a:cubicBezTo>
                <a:cubicBezTo>
                  <a:pt x="1154585" y="30980"/>
                  <a:pt x="1165705" y="26170"/>
                  <a:pt x="1177290" y="22860"/>
                </a:cubicBezTo>
                <a:cubicBezTo>
                  <a:pt x="1277755" y="-5844"/>
                  <a:pt x="1175084" y="27405"/>
                  <a:pt x="1257300" y="0"/>
                </a:cubicBezTo>
                <a:cubicBezTo>
                  <a:pt x="1296508" y="3267"/>
                  <a:pt x="1414995" y="2260"/>
                  <a:pt x="1463040" y="34290"/>
                </a:cubicBezTo>
                <a:lnTo>
                  <a:pt x="1531620" y="80010"/>
                </a:lnTo>
                <a:cubicBezTo>
                  <a:pt x="1543050" y="87630"/>
                  <a:pt x="1556196" y="93156"/>
                  <a:pt x="1565910" y="102870"/>
                </a:cubicBezTo>
                <a:cubicBezTo>
                  <a:pt x="1577340" y="114300"/>
                  <a:pt x="1587046" y="127765"/>
                  <a:pt x="1600200" y="137160"/>
                </a:cubicBezTo>
                <a:cubicBezTo>
                  <a:pt x="1614065" y="147064"/>
                  <a:pt x="1630100" y="153692"/>
                  <a:pt x="1645920" y="160020"/>
                </a:cubicBezTo>
                <a:cubicBezTo>
                  <a:pt x="1692299" y="178572"/>
                  <a:pt x="1715311" y="183083"/>
                  <a:pt x="1760220" y="194310"/>
                </a:cubicBezTo>
                <a:cubicBezTo>
                  <a:pt x="1798320" y="190500"/>
                  <a:pt x="1837211" y="191490"/>
                  <a:pt x="1874520" y="182880"/>
                </a:cubicBezTo>
                <a:cubicBezTo>
                  <a:pt x="1887905" y="179791"/>
                  <a:pt x="1896523" y="166163"/>
                  <a:pt x="1908810" y="160020"/>
                </a:cubicBezTo>
                <a:cubicBezTo>
                  <a:pt x="1919586" y="154632"/>
                  <a:pt x="1932324" y="153978"/>
                  <a:pt x="1943100" y="148590"/>
                </a:cubicBezTo>
                <a:cubicBezTo>
                  <a:pt x="1955387" y="142447"/>
                  <a:pt x="1964837" y="131309"/>
                  <a:pt x="1977390" y="125730"/>
                </a:cubicBezTo>
                <a:cubicBezTo>
                  <a:pt x="2036846" y="99305"/>
                  <a:pt x="2060892" y="100738"/>
                  <a:pt x="2125980" y="91440"/>
                </a:cubicBezTo>
                <a:cubicBezTo>
                  <a:pt x="2287296" y="99122"/>
                  <a:pt x="2306815" y="84324"/>
                  <a:pt x="2411730" y="114300"/>
                </a:cubicBezTo>
                <a:cubicBezTo>
                  <a:pt x="2423315" y="117610"/>
                  <a:pt x="2435488" y="119879"/>
                  <a:pt x="2446020" y="125730"/>
                </a:cubicBezTo>
                <a:cubicBezTo>
                  <a:pt x="2470037" y="139073"/>
                  <a:pt x="2491740" y="156210"/>
                  <a:pt x="2514600" y="171450"/>
                </a:cubicBezTo>
                <a:cubicBezTo>
                  <a:pt x="2526030" y="179070"/>
                  <a:pt x="2535858" y="189966"/>
                  <a:pt x="2548890" y="194310"/>
                </a:cubicBezTo>
                <a:cubicBezTo>
                  <a:pt x="2560320" y="198120"/>
                  <a:pt x="2571326" y="203585"/>
                  <a:pt x="2583180" y="205740"/>
                </a:cubicBezTo>
                <a:cubicBezTo>
                  <a:pt x="2686688" y="224560"/>
                  <a:pt x="2651721" y="194271"/>
                  <a:pt x="2686050" y="228600"/>
                </a:cubicBezTo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erbest Form 3"/>
          <p:cNvSpPr/>
          <p:nvPr/>
        </p:nvSpPr>
        <p:spPr>
          <a:xfrm>
            <a:off x="777240" y="4103370"/>
            <a:ext cx="1691640" cy="811574"/>
          </a:xfrm>
          <a:custGeom>
            <a:avLst/>
            <a:gdLst>
              <a:gd name="connsiteX0" fmla="*/ 0 w 1691640"/>
              <a:gd name="connsiteY0" fmla="*/ 0 h 811574"/>
              <a:gd name="connsiteX1" fmla="*/ 57150 w 1691640"/>
              <a:gd name="connsiteY1" fmla="*/ 57150 h 811574"/>
              <a:gd name="connsiteX2" fmla="*/ 194310 w 1691640"/>
              <a:gd name="connsiteY2" fmla="*/ 34290 h 811574"/>
              <a:gd name="connsiteX3" fmla="*/ 308610 w 1691640"/>
              <a:gd name="connsiteY3" fmla="*/ 45720 h 811574"/>
              <a:gd name="connsiteX4" fmla="*/ 342900 w 1691640"/>
              <a:gd name="connsiteY4" fmla="*/ 57150 h 811574"/>
              <a:gd name="connsiteX5" fmla="*/ 377190 w 1691640"/>
              <a:gd name="connsiteY5" fmla="*/ 91440 h 811574"/>
              <a:gd name="connsiteX6" fmla="*/ 400050 w 1691640"/>
              <a:gd name="connsiteY6" fmla="*/ 251460 h 811574"/>
              <a:gd name="connsiteX7" fmla="*/ 445770 w 1691640"/>
              <a:gd name="connsiteY7" fmla="*/ 320040 h 811574"/>
              <a:gd name="connsiteX8" fmla="*/ 480060 w 1691640"/>
              <a:gd name="connsiteY8" fmla="*/ 342900 h 811574"/>
              <a:gd name="connsiteX9" fmla="*/ 514350 w 1691640"/>
              <a:gd name="connsiteY9" fmla="*/ 377190 h 811574"/>
              <a:gd name="connsiteX10" fmla="*/ 868680 w 1691640"/>
              <a:gd name="connsiteY10" fmla="*/ 411480 h 811574"/>
              <a:gd name="connsiteX11" fmla="*/ 902970 w 1691640"/>
              <a:gd name="connsiteY11" fmla="*/ 434340 h 811574"/>
              <a:gd name="connsiteX12" fmla="*/ 937260 w 1691640"/>
              <a:gd name="connsiteY12" fmla="*/ 445770 h 811574"/>
              <a:gd name="connsiteX13" fmla="*/ 1017270 w 1691640"/>
              <a:gd name="connsiteY13" fmla="*/ 514350 h 811574"/>
              <a:gd name="connsiteX14" fmla="*/ 1051560 w 1691640"/>
              <a:gd name="connsiteY14" fmla="*/ 628650 h 811574"/>
              <a:gd name="connsiteX15" fmla="*/ 1074420 w 1691640"/>
              <a:gd name="connsiteY15" fmla="*/ 674370 h 811574"/>
              <a:gd name="connsiteX16" fmla="*/ 1154430 w 1691640"/>
              <a:gd name="connsiteY16" fmla="*/ 708660 h 811574"/>
              <a:gd name="connsiteX17" fmla="*/ 1291590 w 1691640"/>
              <a:gd name="connsiteY17" fmla="*/ 697230 h 811574"/>
              <a:gd name="connsiteX18" fmla="*/ 1360170 w 1691640"/>
              <a:gd name="connsiteY18" fmla="*/ 674370 h 811574"/>
              <a:gd name="connsiteX19" fmla="*/ 1508760 w 1691640"/>
              <a:gd name="connsiteY19" fmla="*/ 685800 h 811574"/>
              <a:gd name="connsiteX20" fmla="*/ 1577340 w 1691640"/>
              <a:gd name="connsiteY20" fmla="*/ 742950 h 811574"/>
              <a:gd name="connsiteX21" fmla="*/ 1645920 w 1691640"/>
              <a:gd name="connsiteY21" fmla="*/ 788670 h 811574"/>
              <a:gd name="connsiteX22" fmla="*/ 1691640 w 1691640"/>
              <a:gd name="connsiteY22" fmla="*/ 811530 h 8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91640" h="811574">
                <a:moveTo>
                  <a:pt x="0" y="0"/>
                </a:moveTo>
                <a:cubicBezTo>
                  <a:pt x="19050" y="19050"/>
                  <a:pt x="31246" y="49749"/>
                  <a:pt x="57150" y="57150"/>
                </a:cubicBezTo>
                <a:cubicBezTo>
                  <a:pt x="98376" y="68929"/>
                  <a:pt x="152998" y="48061"/>
                  <a:pt x="194310" y="34290"/>
                </a:cubicBezTo>
                <a:cubicBezTo>
                  <a:pt x="232410" y="38100"/>
                  <a:pt x="270765" y="39898"/>
                  <a:pt x="308610" y="45720"/>
                </a:cubicBezTo>
                <a:cubicBezTo>
                  <a:pt x="320518" y="47552"/>
                  <a:pt x="332875" y="50467"/>
                  <a:pt x="342900" y="57150"/>
                </a:cubicBezTo>
                <a:cubicBezTo>
                  <a:pt x="356350" y="66116"/>
                  <a:pt x="365760" y="80010"/>
                  <a:pt x="377190" y="91440"/>
                </a:cubicBezTo>
                <a:cubicBezTo>
                  <a:pt x="384810" y="144780"/>
                  <a:pt x="370162" y="206628"/>
                  <a:pt x="400050" y="251460"/>
                </a:cubicBezTo>
                <a:cubicBezTo>
                  <a:pt x="415290" y="274320"/>
                  <a:pt x="422910" y="304800"/>
                  <a:pt x="445770" y="320040"/>
                </a:cubicBezTo>
                <a:cubicBezTo>
                  <a:pt x="457200" y="327660"/>
                  <a:pt x="469507" y="334106"/>
                  <a:pt x="480060" y="342900"/>
                </a:cubicBezTo>
                <a:cubicBezTo>
                  <a:pt x="492478" y="353248"/>
                  <a:pt x="500220" y="369340"/>
                  <a:pt x="514350" y="377190"/>
                </a:cubicBezTo>
                <a:cubicBezTo>
                  <a:pt x="604824" y="427453"/>
                  <a:pt x="830000" y="409933"/>
                  <a:pt x="868680" y="411480"/>
                </a:cubicBezTo>
                <a:cubicBezTo>
                  <a:pt x="880110" y="419100"/>
                  <a:pt x="890683" y="428197"/>
                  <a:pt x="902970" y="434340"/>
                </a:cubicBezTo>
                <a:cubicBezTo>
                  <a:pt x="913746" y="439728"/>
                  <a:pt x="926799" y="439792"/>
                  <a:pt x="937260" y="445770"/>
                </a:cubicBezTo>
                <a:cubicBezTo>
                  <a:pt x="971473" y="465321"/>
                  <a:pt x="990246" y="487326"/>
                  <a:pt x="1017270" y="514350"/>
                </a:cubicBezTo>
                <a:cubicBezTo>
                  <a:pt x="1025474" y="547164"/>
                  <a:pt x="1037646" y="600822"/>
                  <a:pt x="1051560" y="628650"/>
                </a:cubicBezTo>
                <a:cubicBezTo>
                  <a:pt x="1059180" y="643890"/>
                  <a:pt x="1062372" y="662322"/>
                  <a:pt x="1074420" y="674370"/>
                </a:cubicBezTo>
                <a:cubicBezTo>
                  <a:pt x="1088544" y="688494"/>
                  <a:pt x="1133937" y="701829"/>
                  <a:pt x="1154430" y="708660"/>
                </a:cubicBezTo>
                <a:cubicBezTo>
                  <a:pt x="1200150" y="704850"/>
                  <a:pt x="1246336" y="704772"/>
                  <a:pt x="1291590" y="697230"/>
                </a:cubicBezTo>
                <a:cubicBezTo>
                  <a:pt x="1315359" y="693269"/>
                  <a:pt x="1360170" y="674370"/>
                  <a:pt x="1360170" y="674370"/>
                </a:cubicBezTo>
                <a:cubicBezTo>
                  <a:pt x="1409700" y="678180"/>
                  <a:pt x="1459935" y="676645"/>
                  <a:pt x="1508760" y="685800"/>
                </a:cubicBezTo>
                <a:cubicBezTo>
                  <a:pt x="1531825" y="690125"/>
                  <a:pt x="1562371" y="731308"/>
                  <a:pt x="1577340" y="742950"/>
                </a:cubicBezTo>
                <a:cubicBezTo>
                  <a:pt x="1599027" y="759818"/>
                  <a:pt x="1623060" y="773430"/>
                  <a:pt x="1645920" y="788670"/>
                </a:cubicBezTo>
                <a:cubicBezTo>
                  <a:pt x="1683380" y="813643"/>
                  <a:pt x="1666473" y="811530"/>
                  <a:pt x="1691640" y="811530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>
            <a:stCxn id="10" idx="7"/>
            <a:endCxn id="9" idx="3"/>
          </p:cNvCxnSpPr>
          <p:nvPr/>
        </p:nvCxnSpPr>
        <p:spPr>
          <a:xfrm flipV="1">
            <a:off x="2668156" y="4069843"/>
            <a:ext cx="783352" cy="76537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6"/>
          <p:cNvSpPr txBox="1"/>
          <p:nvPr/>
        </p:nvSpPr>
        <p:spPr>
          <a:xfrm>
            <a:off x="386448" y="3657605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7440" y="5012576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x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628392" y="3745932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  <a:blipFill>
                <a:blip r:embed="rId5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02012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subproblem</a:t>
                </a:r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j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contains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𝑚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edges</a:t>
                </a: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err="1">
                    <a:latin typeface="Comic Sans MS"/>
                    <a:cs typeface="Comic Sans MS"/>
                  </a:rPr>
                  <a:t>c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onstruct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recurrence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relation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blipFill>
                <a:blip r:embed="rId3"/>
                <a:stretch>
                  <a:fillRect l="-445" t="-1307" b="-4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4641146" y="3380606"/>
                <a:ext cx="2880320" cy="1659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Two 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Cases</a:t>
                </a:r>
                <a:endParaRPr lang="tr-TR" u="sng" dirty="0" smtClean="0">
                  <a:latin typeface="Comic Sans MS"/>
                  <a:cs typeface="Comic Sans MS"/>
                </a:endParaRPr>
              </a:p>
              <a:p>
                <a:endParaRPr lang="tr-TR" u="sng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1)</a:t>
                </a:r>
                <a:r>
                  <a:rPr lang="tr-TR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2)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46" y="3380606"/>
                <a:ext cx="2880320" cy="1659813"/>
              </a:xfrm>
              <a:prstGeom prst="rect">
                <a:avLst/>
              </a:prstGeom>
              <a:blipFill>
                <a:blip r:embed="rId4"/>
                <a:stretch>
                  <a:fillRect l="-1691" t="-1838" b="-40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11560" y="3863181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419872" y="3847969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483768" y="4797152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erbest Form 2"/>
          <p:cNvSpPr/>
          <p:nvPr/>
        </p:nvSpPr>
        <p:spPr>
          <a:xfrm>
            <a:off x="765810" y="3749040"/>
            <a:ext cx="2654062" cy="268168"/>
          </a:xfrm>
          <a:custGeom>
            <a:avLst/>
            <a:gdLst>
              <a:gd name="connsiteX0" fmla="*/ 0 w 2686050"/>
              <a:gd name="connsiteY0" fmla="*/ 217170 h 228600"/>
              <a:gd name="connsiteX1" fmla="*/ 354330 w 2686050"/>
              <a:gd name="connsiteY1" fmla="*/ 34290 h 228600"/>
              <a:gd name="connsiteX2" fmla="*/ 457200 w 2686050"/>
              <a:gd name="connsiteY2" fmla="*/ 45720 h 228600"/>
              <a:gd name="connsiteX3" fmla="*/ 548640 w 2686050"/>
              <a:gd name="connsiteY3" fmla="*/ 68580 h 228600"/>
              <a:gd name="connsiteX4" fmla="*/ 640080 w 2686050"/>
              <a:gd name="connsiteY4" fmla="*/ 102870 h 228600"/>
              <a:gd name="connsiteX5" fmla="*/ 674370 w 2686050"/>
              <a:gd name="connsiteY5" fmla="*/ 125730 h 228600"/>
              <a:gd name="connsiteX6" fmla="*/ 857250 w 2686050"/>
              <a:gd name="connsiteY6" fmla="*/ 125730 h 228600"/>
              <a:gd name="connsiteX7" fmla="*/ 914400 w 2686050"/>
              <a:gd name="connsiteY7" fmla="*/ 114300 h 228600"/>
              <a:gd name="connsiteX8" fmla="*/ 982980 w 2686050"/>
              <a:gd name="connsiteY8" fmla="*/ 91440 h 228600"/>
              <a:gd name="connsiteX9" fmla="*/ 1017270 w 2686050"/>
              <a:gd name="connsiteY9" fmla="*/ 80010 h 228600"/>
              <a:gd name="connsiteX10" fmla="*/ 1062990 w 2686050"/>
              <a:gd name="connsiteY10" fmla="*/ 68580 h 228600"/>
              <a:gd name="connsiteX11" fmla="*/ 1097280 w 2686050"/>
              <a:gd name="connsiteY11" fmla="*/ 45720 h 228600"/>
              <a:gd name="connsiteX12" fmla="*/ 1143000 w 2686050"/>
              <a:gd name="connsiteY12" fmla="*/ 34290 h 228600"/>
              <a:gd name="connsiteX13" fmla="*/ 1177290 w 2686050"/>
              <a:gd name="connsiteY13" fmla="*/ 22860 h 228600"/>
              <a:gd name="connsiteX14" fmla="*/ 1257300 w 2686050"/>
              <a:gd name="connsiteY14" fmla="*/ 0 h 228600"/>
              <a:gd name="connsiteX15" fmla="*/ 1463040 w 2686050"/>
              <a:gd name="connsiteY15" fmla="*/ 34290 h 228600"/>
              <a:gd name="connsiteX16" fmla="*/ 1531620 w 2686050"/>
              <a:gd name="connsiteY16" fmla="*/ 80010 h 228600"/>
              <a:gd name="connsiteX17" fmla="*/ 1565910 w 2686050"/>
              <a:gd name="connsiteY17" fmla="*/ 102870 h 228600"/>
              <a:gd name="connsiteX18" fmla="*/ 1600200 w 2686050"/>
              <a:gd name="connsiteY18" fmla="*/ 137160 h 228600"/>
              <a:gd name="connsiteX19" fmla="*/ 1645920 w 2686050"/>
              <a:gd name="connsiteY19" fmla="*/ 160020 h 228600"/>
              <a:gd name="connsiteX20" fmla="*/ 1760220 w 2686050"/>
              <a:gd name="connsiteY20" fmla="*/ 194310 h 228600"/>
              <a:gd name="connsiteX21" fmla="*/ 1874520 w 2686050"/>
              <a:gd name="connsiteY21" fmla="*/ 182880 h 228600"/>
              <a:gd name="connsiteX22" fmla="*/ 1908810 w 2686050"/>
              <a:gd name="connsiteY22" fmla="*/ 160020 h 228600"/>
              <a:gd name="connsiteX23" fmla="*/ 1943100 w 2686050"/>
              <a:gd name="connsiteY23" fmla="*/ 148590 h 228600"/>
              <a:gd name="connsiteX24" fmla="*/ 1977390 w 2686050"/>
              <a:gd name="connsiteY24" fmla="*/ 125730 h 228600"/>
              <a:gd name="connsiteX25" fmla="*/ 2125980 w 2686050"/>
              <a:gd name="connsiteY25" fmla="*/ 91440 h 228600"/>
              <a:gd name="connsiteX26" fmla="*/ 2411730 w 2686050"/>
              <a:gd name="connsiteY26" fmla="*/ 114300 h 228600"/>
              <a:gd name="connsiteX27" fmla="*/ 2446020 w 2686050"/>
              <a:gd name="connsiteY27" fmla="*/ 125730 h 228600"/>
              <a:gd name="connsiteX28" fmla="*/ 2514600 w 2686050"/>
              <a:gd name="connsiteY28" fmla="*/ 171450 h 228600"/>
              <a:gd name="connsiteX29" fmla="*/ 2548890 w 2686050"/>
              <a:gd name="connsiteY29" fmla="*/ 194310 h 228600"/>
              <a:gd name="connsiteX30" fmla="*/ 2583180 w 2686050"/>
              <a:gd name="connsiteY30" fmla="*/ 205740 h 228600"/>
              <a:gd name="connsiteX31" fmla="*/ 2686050 w 2686050"/>
              <a:gd name="connsiteY3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6050" h="228600">
                <a:moveTo>
                  <a:pt x="0" y="217170"/>
                </a:moveTo>
                <a:cubicBezTo>
                  <a:pt x="118110" y="156210"/>
                  <a:pt x="229879" y="80959"/>
                  <a:pt x="354330" y="34290"/>
                </a:cubicBezTo>
                <a:cubicBezTo>
                  <a:pt x="386634" y="22176"/>
                  <a:pt x="423046" y="40841"/>
                  <a:pt x="457200" y="45720"/>
                </a:cubicBezTo>
                <a:cubicBezTo>
                  <a:pt x="484035" y="49554"/>
                  <a:pt x="522047" y="57183"/>
                  <a:pt x="548640" y="68580"/>
                </a:cubicBezTo>
                <a:cubicBezTo>
                  <a:pt x="632319" y="104442"/>
                  <a:pt x="555788" y="81797"/>
                  <a:pt x="640080" y="102870"/>
                </a:cubicBezTo>
                <a:cubicBezTo>
                  <a:pt x="651510" y="110490"/>
                  <a:pt x="661338" y="121386"/>
                  <a:pt x="674370" y="125730"/>
                </a:cubicBezTo>
                <a:cubicBezTo>
                  <a:pt x="736799" y="146540"/>
                  <a:pt x="792454" y="134369"/>
                  <a:pt x="857250" y="125730"/>
                </a:cubicBezTo>
                <a:cubicBezTo>
                  <a:pt x="876507" y="123162"/>
                  <a:pt x="895657" y="119412"/>
                  <a:pt x="914400" y="114300"/>
                </a:cubicBezTo>
                <a:cubicBezTo>
                  <a:pt x="937647" y="107960"/>
                  <a:pt x="960120" y="99060"/>
                  <a:pt x="982980" y="91440"/>
                </a:cubicBezTo>
                <a:cubicBezTo>
                  <a:pt x="994410" y="87630"/>
                  <a:pt x="1005581" y="82932"/>
                  <a:pt x="1017270" y="80010"/>
                </a:cubicBezTo>
                <a:lnTo>
                  <a:pt x="1062990" y="68580"/>
                </a:lnTo>
                <a:cubicBezTo>
                  <a:pt x="1074420" y="60960"/>
                  <a:pt x="1084654" y="51131"/>
                  <a:pt x="1097280" y="45720"/>
                </a:cubicBezTo>
                <a:cubicBezTo>
                  <a:pt x="1111719" y="39532"/>
                  <a:pt x="1127895" y="38606"/>
                  <a:pt x="1143000" y="34290"/>
                </a:cubicBezTo>
                <a:cubicBezTo>
                  <a:pt x="1154585" y="30980"/>
                  <a:pt x="1165705" y="26170"/>
                  <a:pt x="1177290" y="22860"/>
                </a:cubicBezTo>
                <a:cubicBezTo>
                  <a:pt x="1277755" y="-5844"/>
                  <a:pt x="1175084" y="27405"/>
                  <a:pt x="1257300" y="0"/>
                </a:cubicBezTo>
                <a:cubicBezTo>
                  <a:pt x="1296508" y="3267"/>
                  <a:pt x="1414995" y="2260"/>
                  <a:pt x="1463040" y="34290"/>
                </a:cubicBezTo>
                <a:lnTo>
                  <a:pt x="1531620" y="80010"/>
                </a:lnTo>
                <a:cubicBezTo>
                  <a:pt x="1543050" y="87630"/>
                  <a:pt x="1556196" y="93156"/>
                  <a:pt x="1565910" y="102870"/>
                </a:cubicBezTo>
                <a:cubicBezTo>
                  <a:pt x="1577340" y="114300"/>
                  <a:pt x="1587046" y="127765"/>
                  <a:pt x="1600200" y="137160"/>
                </a:cubicBezTo>
                <a:cubicBezTo>
                  <a:pt x="1614065" y="147064"/>
                  <a:pt x="1630100" y="153692"/>
                  <a:pt x="1645920" y="160020"/>
                </a:cubicBezTo>
                <a:cubicBezTo>
                  <a:pt x="1692299" y="178572"/>
                  <a:pt x="1715311" y="183083"/>
                  <a:pt x="1760220" y="194310"/>
                </a:cubicBezTo>
                <a:cubicBezTo>
                  <a:pt x="1798320" y="190500"/>
                  <a:pt x="1837211" y="191490"/>
                  <a:pt x="1874520" y="182880"/>
                </a:cubicBezTo>
                <a:cubicBezTo>
                  <a:pt x="1887905" y="179791"/>
                  <a:pt x="1896523" y="166163"/>
                  <a:pt x="1908810" y="160020"/>
                </a:cubicBezTo>
                <a:cubicBezTo>
                  <a:pt x="1919586" y="154632"/>
                  <a:pt x="1932324" y="153978"/>
                  <a:pt x="1943100" y="148590"/>
                </a:cubicBezTo>
                <a:cubicBezTo>
                  <a:pt x="1955387" y="142447"/>
                  <a:pt x="1964837" y="131309"/>
                  <a:pt x="1977390" y="125730"/>
                </a:cubicBezTo>
                <a:cubicBezTo>
                  <a:pt x="2036846" y="99305"/>
                  <a:pt x="2060892" y="100738"/>
                  <a:pt x="2125980" y="91440"/>
                </a:cubicBezTo>
                <a:cubicBezTo>
                  <a:pt x="2287296" y="99122"/>
                  <a:pt x="2306815" y="84324"/>
                  <a:pt x="2411730" y="114300"/>
                </a:cubicBezTo>
                <a:cubicBezTo>
                  <a:pt x="2423315" y="117610"/>
                  <a:pt x="2435488" y="119879"/>
                  <a:pt x="2446020" y="125730"/>
                </a:cubicBezTo>
                <a:cubicBezTo>
                  <a:pt x="2470037" y="139073"/>
                  <a:pt x="2491740" y="156210"/>
                  <a:pt x="2514600" y="171450"/>
                </a:cubicBezTo>
                <a:cubicBezTo>
                  <a:pt x="2526030" y="179070"/>
                  <a:pt x="2535858" y="189966"/>
                  <a:pt x="2548890" y="194310"/>
                </a:cubicBezTo>
                <a:cubicBezTo>
                  <a:pt x="2560320" y="198120"/>
                  <a:pt x="2571326" y="203585"/>
                  <a:pt x="2583180" y="205740"/>
                </a:cubicBezTo>
                <a:cubicBezTo>
                  <a:pt x="2686688" y="224560"/>
                  <a:pt x="2651721" y="194271"/>
                  <a:pt x="2686050" y="228600"/>
                </a:cubicBezTo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erbest Form 3"/>
          <p:cNvSpPr/>
          <p:nvPr/>
        </p:nvSpPr>
        <p:spPr>
          <a:xfrm>
            <a:off x="777240" y="4103370"/>
            <a:ext cx="1691640" cy="811574"/>
          </a:xfrm>
          <a:custGeom>
            <a:avLst/>
            <a:gdLst>
              <a:gd name="connsiteX0" fmla="*/ 0 w 1691640"/>
              <a:gd name="connsiteY0" fmla="*/ 0 h 811574"/>
              <a:gd name="connsiteX1" fmla="*/ 57150 w 1691640"/>
              <a:gd name="connsiteY1" fmla="*/ 57150 h 811574"/>
              <a:gd name="connsiteX2" fmla="*/ 194310 w 1691640"/>
              <a:gd name="connsiteY2" fmla="*/ 34290 h 811574"/>
              <a:gd name="connsiteX3" fmla="*/ 308610 w 1691640"/>
              <a:gd name="connsiteY3" fmla="*/ 45720 h 811574"/>
              <a:gd name="connsiteX4" fmla="*/ 342900 w 1691640"/>
              <a:gd name="connsiteY4" fmla="*/ 57150 h 811574"/>
              <a:gd name="connsiteX5" fmla="*/ 377190 w 1691640"/>
              <a:gd name="connsiteY5" fmla="*/ 91440 h 811574"/>
              <a:gd name="connsiteX6" fmla="*/ 400050 w 1691640"/>
              <a:gd name="connsiteY6" fmla="*/ 251460 h 811574"/>
              <a:gd name="connsiteX7" fmla="*/ 445770 w 1691640"/>
              <a:gd name="connsiteY7" fmla="*/ 320040 h 811574"/>
              <a:gd name="connsiteX8" fmla="*/ 480060 w 1691640"/>
              <a:gd name="connsiteY8" fmla="*/ 342900 h 811574"/>
              <a:gd name="connsiteX9" fmla="*/ 514350 w 1691640"/>
              <a:gd name="connsiteY9" fmla="*/ 377190 h 811574"/>
              <a:gd name="connsiteX10" fmla="*/ 868680 w 1691640"/>
              <a:gd name="connsiteY10" fmla="*/ 411480 h 811574"/>
              <a:gd name="connsiteX11" fmla="*/ 902970 w 1691640"/>
              <a:gd name="connsiteY11" fmla="*/ 434340 h 811574"/>
              <a:gd name="connsiteX12" fmla="*/ 937260 w 1691640"/>
              <a:gd name="connsiteY12" fmla="*/ 445770 h 811574"/>
              <a:gd name="connsiteX13" fmla="*/ 1017270 w 1691640"/>
              <a:gd name="connsiteY13" fmla="*/ 514350 h 811574"/>
              <a:gd name="connsiteX14" fmla="*/ 1051560 w 1691640"/>
              <a:gd name="connsiteY14" fmla="*/ 628650 h 811574"/>
              <a:gd name="connsiteX15" fmla="*/ 1074420 w 1691640"/>
              <a:gd name="connsiteY15" fmla="*/ 674370 h 811574"/>
              <a:gd name="connsiteX16" fmla="*/ 1154430 w 1691640"/>
              <a:gd name="connsiteY16" fmla="*/ 708660 h 811574"/>
              <a:gd name="connsiteX17" fmla="*/ 1291590 w 1691640"/>
              <a:gd name="connsiteY17" fmla="*/ 697230 h 811574"/>
              <a:gd name="connsiteX18" fmla="*/ 1360170 w 1691640"/>
              <a:gd name="connsiteY18" fmla="*/ 674370 h 811574"/>
              <a:gd name="connsiteX19" fmla="*/ 1508760 w 1691640"/>
              <a:gd name="connsiteY19" fmla="*/ 685800 h 811574"/>
              <a:gd name="connsiteX20" fmla="*/ 1577340 w 1691640"/>
              <a:gd name="connsiteY20" fmla="*/ 742950 h 811574"/>
              <a:gd name="connsiteX21" fmla="*/ 1645920 w 1691640"/>
              <a:gd name="connsiteY21" fmla="*/ 788670 h 811574"/>
              <a:gd name="connsiteX22" fmla="*/ 1691640 w 1691640"/>
              <a:gd name="connsiteY22" fmla="*/ 811530 h 8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91640" h="811574">
                <a:moveTo>
                  <a:pt x="0" y="0"/>
                </a:moveTo>
                <a:cubicBezTo>
                  <a:pt x="19050" y="19050"/>
                  <a:pt x="31246" y="49749"/>
                  <a:pt x="57150" y="57150"/>
                </a:cubicBezTo>
                <a:cubicBezTo>
                  <a:pt x="98376" y="68929"/>
                  <a:pt x="152998" y="48061"/>
                  <a:pt x="194310" y="34290"/>
                </a:cubicBezTo>
                <a:cubicBezTo>
                  <a:pt x="232410" y="38100"/>
                  <a:pt x="270765" y="39898"/>
                  <a:pt x="308610" y="45720"/>
                </a:cubicBezTo>
                <a:cubicBezTo>
                  <a:pt x="320518" y="47552"/>
                  <a:pt x="332875" y="50467"/>
                  <a:pt x="342900" y="57150"/>
                </a:cubicBezTo>
                <a:cubicBezTo>
                  <a:pt x="356350" y="66116"/>
                  <a:pt x="365760" y="80010"/>
                  <a:pt x="377190" y="91440"/>
                </a:cubicBezTo>
                <a:cubicBezTo>
                  <a:pt x="384810" y="144780"/>
                  <a:pt x="370162" y="206628"/>
                  <a:pt x="400050" y="251460"/>
                </a:cubicBezTo>
                <a:cubicBezTo>
                  <a:pt x="415290" y="274320"/>
                  <a:pt x="422910" y="304800"/>
                  <a:pt x="445770" y="320040"/>
                </a:cubicBezTo>
                <a:cubicBezTo>
                  <a:pt x="457200" y="327660"/>
                  <a:pt x="469507" y="334106"/>
                  <a:pt x="480060" y="342900"/>
                </a:cubicBezTo>
                <a:cubicBezTo>
                  <a:pt x="492478" y="353248"/>
                  <a:pt x="500220" y="369340"/>
                  <a:pt x="514350" y="377190"/>
                </a:cubicBezTo>
                <a:cubicBezTo>
                  <a:pt x="604824" y="427453"/>
                  <a:pt x="830000" y="409933"/>
                  <a:pt x="868680" y="411480"/>
                </a:cubicBezTo>
                <a:cubicBezTo>
                  <a:pt x="880110" y="419100"/>
                  <a:pt x="890683" y="428197"/>
                  <a:pt x="902970" y="434340"/>
                </a:cubicBezTo>
                <a:cubicBezTo>
                  <a:pt x="913746" y="439728"/>
                  <a:pt x="926799" y="439792"/>
                  <a:pt x="937260" y="445770"/>
                </a:cubicBezTo>
                <a:cubicBezTo>
                  <a:pt x="971473" y="465321"/>
                  <a:pt x="990246" y="487326"/>
                  <a:pt x="1017270" y="514350"/>
                </a:cubicBezTo>
                <a:cubicBezTo>
                  <a:pt x="1025474" y="547164"/>
                  <a:pt x="1037646" y="600822"/>
                  <a:pt x="1051560" y="628650"/>
                </a:cubicBezTo>
                <a:cubicBezTo>
                  <a:pt x="1059180" y="643890"/>
                  <a:pt x="1062372" y="662322"/>
                  <a:pt x="1074420" y="674370"/>
                </a:cubicBezTo>
                <a:cubicBezTo>
                  <a:pt x="1088544" y="688494"/>
                  <a:pt x="1133937" y="701829"/>
                  <a:pt x="1154430" y="708660"/>
                </a:cubicBezTo>
                <a:cubicBezTo>
                  <a:pt x="1200150" y="704850"/>
                  <a:pt x="1246336" y="704772"/>
                  <a:pt x="1291590" y="697230"/>
                </a:cubicBezTo>
                <a:cubicBezTo>
                  <a:pt x="1315359" y="693269"/>
                  <a:pt x="1360170" y="674370"/>
                  <a:pt x="1360170" y="674370"/>
                </a:cubicBezTo>
                <a:cubicBezTo>
                  <a:pt x="1409700" y="678180"/>
                  <a:pt x="1459935" y="676645"/>
                  <a:pt x="1508760" y="685800"/>
                </a:cubicBezTo>
                <a:cubicBezTo>
                  <a:pt x="1531825" y="690125"/>
                  <a:pt x="1562371" y="731308"/>
                  <a:pt x="1577340" y="742950"/>
                </a:cubicBezTo>
                <a:cubicBezTo>
                  <a:pt x="1599027" y="759818"/>
                  <a:pt x="1623060" y="773430"/>
                  <a:pt x="1645920" y="788670"/>
                </a:cubicBezTo>
                <a:cubicBezTo>
                  <a:pt x="1683380" y="813643"/>
                  <a:pt x="1666473" y="811530"/>
                  <a:pt x="1691640" y="811530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>
            <a:stCxn id="10" idx="7"/>
            <a:endCxn id="9" idx="3"/>
          </p:cNvCxnSpPr>
          <p:nvPr/>
        </p:nvCxnSpPr>
        <p:spPr>
          <a:xfrm flipV="1">
            <a:off x="2668156" y="4069843"/>
            <a:ext cx="783352" cy="76537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6"/>
          <p:cNvSpPr txBox="1"/>
          <p:nvPr/>
        </p:nvSpPr>
        <p:spPr>
          <a:xfrm>
            <a:off x="386448" y="3657605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7440" y="5012576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x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628392" y="3745932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  <a:blipFill>
                <a:blip r:embed="rId5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ikdörtgen 14"/>
              <p:cNvSpPr/>
              <p:nvPr/>
            </p:nvSpPr>
            <p:spPr>
              <a:xfrm>
                <a:off x="1978200" y="5450380"/>
                <a:ext cx="6205160" cy="586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𝑃𝐴𝑇𝐻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bSup>
                                  <m:r>
                                    <m:rPr>
                                      <m:nor/>
                                    </m:rPr>
                                    <a:rPr lang="tr-TR" dirty="0">
                                      <a:latin typeface="Comic Sans MS"/>
                                      <a:cs typeface="Comic Sans M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𝑘𝑗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200" y="5450380"/>
                <a:ext cx="6205160" cy="5861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36544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subproblem</a:t>
                </a:r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j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contains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𝑚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edges</a:t>
                </a: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err="1">
                    <a:latin typeface="Comic Sans MS"/>
                    <a:cs typeface="Comic Sans MS"/>
                  </a:rPr>
                  <a:t>c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onstruct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recurrence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relation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blipFill>
                <a:blip r:embed="rId3"/>
                <a:stretch>
                  <a:fillRect l="-445" t="-1307" b="-4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4641146" y="3380606"/>
                <a:ext cx="2880320" cy="1659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Two 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Cases</a:t>
                </a:r>
                <a:endParaRPr lang="tr-TR" u="sng" dirty="0" smtClean="0">
                  <a:latin typeface="Comic Sans MS"/>
                  <a:cs typeface="Comic Sans MS"/>
                </a:endParaRPr>
              </a:p>
              <a:p>
                <a:endParaRPr lang="tr-TR" u="sng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1)</a:t>
                </a:r>
                <a:r>
                  <a:rPr lang="tr-TR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2)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46" y="3380606"/>
                <a:ext cx="2880320" cy="1659813"/>
              </a:xfrm>
              <a:prstGeom prst="rect">
                <a:avLst/>
              </a:prstGeom>
              <a:blipFill>
                <a:blip r:embed="rId4"/>
                <a:stretch>
                  <a:fillRect l="-1691" t="-1838" b="-40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11560" y="3863181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419872" y="3847969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483768" y="4797152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erbest Form 2"/>
          <p:cNvSpPr/>
          <p:nvPr/>
        </p:nvSpPr>
        <p:spPr>
          <a:xfrm>
            <a:off x="765810" y="3749040"/>
            <a:ext cx="2654062" cy="268168"/>
          </a:xfrm>
          <a:custGeom>
            <a:avLst/>
            <a:gdLst>
              <a:gd name="connsiteX0" fmla="*/ 0 w 2686050"/>
              <a:gd name="connsiteY0" fmla="*/ 217170 h 228600"/>
              <a:gd name="connsiteX1" fmla="*/ 354330 w 2686050"/>
              <a:gd name="connsiteY1" fmla="*/ 34290 h 228600"/>
              <a:gd name="connsiteX2" fmla="*/ 457200 w 2686050"/>
              <a:gd name="connsiteY2" fmla="*/ 45720 h 228600"/>
              <a:gd name="connsiteX3" fmla="*/ 548640 w 2686050"/>
              <a:gd name="connsiteY3" fmla="*/ 68580 h 228600"/>
              <a:gd name="connsiteX4" fmla="*/ 640080 w 2686050"/>
              <a:gd name="connsiteY4" fmla="*/ 102870 h 228600"/>
              <a:gd name="connsiteX5" fmla="*/ 674370 w 2686050"/>
              <a:gd name="connsiteY5" fmla="*/ 125730 h 228600"/>
              <a:gd name="connsiteX6" fmla="*/ 857250 w 2686050"/>
              <a:gd name="connsiteY6" fmla="*/ 125730 h 228600"/>
              <a:gd name="connsiteX7" fmla="*/ 914400 w 2686050"/>
              <a:gd name="connsiteY7" fmla="*/ 114300 h 228600"/>
              <a:gd name="connsiteX8" fmla="*/ 982980 w 2686050"/>
              <a:gd name="connsiteY8" fmla="*/ 91440 h 228600"/>
              <a:gd name="connsiteX9" fmla="*/ 1017270 w 2686050"/>
              <a:gd name="connsiteY9" fmla="*/ 80010 h 228600"/>
              <a:gd name="connsiteX10" fmla="*/ 1062990 w 2686050"/>
              <a:gd name="connsiteY10" fmla="*/ 68580 h 228600"/>
              <a:gd name="connsiteX11" fmla="*/ 1097280 w 2686050"/>
              <a:gd name="connsiteY11" fmla="*/ 45720 h 228600"/>
              <a:gd name="connsiteX12" fmla="*/ 1143000 w 2686050"/>
              <a:gd name="connsiteY12" fmla="*/ 34290 h 228600"/>
              <a:gd name="connsiteX13" fmla="*/ 1177290 w 2686050"/>
              <a:gd name="connsiteY13" fmla="*/ 22860 h 228600"/>
              <a:gd name="connsiteX14" fmla="*/ 1257300 w 2686050"/>
              <a:gd name="connsiteY14" fmla="*/ 0 h 228600"/>
              <a:gd name="connsiteX15" fmla="*/ 1463040 w 2686050"/>
              <a:gd name="connsiteY15" fmla="*/ 34290 h 228600"/>
              <a:gd name="connsiteX16" fmla="*/ 1531620 w 2686050"/>
              <a:gd name="connsiteY16" fmla="*/ 80010 h 228600"/>
              <a:gd name="connsiteX17" fmla="*/ 1565910 w 2686050"/>
              <a:gd name="connsiteY17" fmla="*/ 102870 h 228600"/>
              <a:gd name="connsiteX18" fmla="*/ 1600200 w 2686050"/>
              <a:gd name="connsiteY18" fmla="*/ 137160 h 228600"/>
              <a:gd name="connsiteX19" fmla="*/ 1645920 w 2686050"/>
              <a:gd name="connsiteY19" fmla="*/ 160020 h 228600"/>
              <a:gd name="connsiteX20" fmla="*/ 1760220 w 2686050"/>
              <a:gd name="connsiteY20" fmla="*/ 194310 h 228600"/>
              <a:gd name="connsiteX21" fmla="*/ 1874520 w 2686050"/>
              <a:gd name="connsiteY21" fmla="*/ 182880 h 228600"/>
              <a:gd name="connsiteX22" fmla="*/ 1908810 w 2686050"/>
              <a:gd name="connsiteY22" fmla="*/ 160020 h 228600"/>
              <a:gd name="connsiteX23" fmla="*/ 1943100 w 2686050"/>
              <a:gd name="connsiteY23" fmla="*/ 148590 h 228600"/>
              <a:gd name="connsiteX24" fmla="*/ 1977390 w 2686050"/>
              <a:gd name="connsiteY24" fmla="*/ 125730 h 228600"/>
              <a:gd name="connsiteX25" fmla="*/ 2125980 w 2686050"/>
              <a:gd name="connsiteY25" fmla="*/ 91440 h 228600"/>
              <a:gd name="connsiteX26" fmla="*/ 2411730 w 2686050"/>
              <a:gd name="connsiteY26" fmla="*/ 114300 h 228600"/>
              <a:gd name="connsiteX27" fmla="*/ 2446020 w 2686050"/>
              <a:gd name="connsiteY27" fmla="*/ 125730 h 228600"/>
              <a:gd name="connsiteX28" fmla="*/ 2514600 w 2686050"/>
              <a:gd name="connsiteY28" fmla="*/ 171450 h 228600"/>
              <a:gd name="connsiteX29" fmla="*/ 2548890 w 2686050"/>
              <a:gd name="connsiteY29" fmla="*/ 194310 h 228600"/>
              <a:gd name="connsiteX30" fmla="*/ 2583180 w 2686050"/>
              <a:gd name="connsiteY30" fmla="*/ 205740 h 228600"/>
              <a:gd name="connsiteX31" fmla="*/ 2686050 w 2686050"/>
              <a:gd name="connsiteY3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6050" h="228600">
                <a:moveTo>
                  <a:pt x="0" y="217170"/>
                </a:moveTo>
                <a:cubicBezTo>
                  <a:pt x="118110" y="156210"/>
                  <a:pt x="229879" y="80959"/>
                  <a:pt x="354330" y="34290"/>
                </a:cubicBezTo>
                <a:cubicBezTo>
                  <a:pt x="386634" y="22176"/>
                  <a:pt x="423046" y="40841"/>
                  <a:pt x="457200" y="45720"/>
                </a:cubicBezTo>
                <a:cubicBezTo>
                  <a:pt x="484035" y="49554"/>
                  <a:pt x="522047" y="57183"/>
                  <a:pt x="548640" y="68580"/>
                </a:cubicBezTo>
                <a:cubicBezTo>
                  <a:pt x="632319" y="104442"/>
                  <a:pt x="555788" y="81797"/>
                  <a:pt x="640080" y="102870"/>
                </a:cubicBezTo>
                <a:cubicBezTo>
                  <a:pt x="651510" y="110490"/>
                  <a:pt x="661338" y="121386"/>
                  <a:pt x="674370" y="125730"/>
                </a:cubicBezTo>
                <a:cubicBezTo>
                  <a:pt x="736799" y="146540"/>
                  <a:pt x="792454" y="134369"/>
                  <a:pt x="857250" y="125730"/>
                </a:cubicBezTo>
                <a:cubicBezTo>
                  <a:pt x="876507" y="123162"/>
                  <a:pt x="895657" y="119412"/>
                  <a:pt x="914400" y="114300"/>
                </a:cubicBezTo>
                <a:cubicBezTo>
                  <a:pt x="937647" y="107960"/>
                  <a:pt x="960120" y="99060"/>
                  <a:pt x="982980" y="91440"/>
                </a:cubicBezTo>
                <a:cubicBezTo>
                  <a:pt x="994410" y="87630"/>
                  <a:pt x="1005581" y="82932"/>
                  <a:pt x="1017270" y="80010"/>
                </a:cubicBezTo>
                <a:lnTo>
                  <a:pt x="1062990" y="68580"/>
                </a:lnTo>
                <a:cubicBezTo>
                  <a:pt x="1074420" y="60960"/>
                  <a:pt x="1084654" y="51131"/>
                  <a:pt x="1097280" y="45720"/>
                </a:cubicBezTo>
                <a:cubicBezTo>
                  <a:pt x="1111719" y="39532"/>
                  <a:pt x="1127895" y="38606"/>
                  <a:pt x="1143000" y="34290"/>
                </a:cubicBezTo>
                <a:cubicBezTo>
                  <a:pt x="1154585" y="30980"/>
                  <a:pt x="1165705" y="26170"/>
                  <a:pt x="1177290" y="22860"/>
                </a:cubicBezTo>
                <a:cubicBezTo>
                  <a:pt x="1277755" y="-5844"/>
                  <a:pt x="1175084" y="27405"/>
                  <a:pt x="1257300" y="0"/>
                </a:cubicBezTo>
                <a:cubicBezTo>
                  <a:pt x="1296508" y="3267"/>
                  <a:pt x="1414995" y="2260"/>
                  <a:pt x="1463040" y="34290"/>
                </a:cubicBezTo>
                <a:lnTo>
                  <a:pt x="1531620" y="80010"/>
                </a:lnTo>
                <a:cubicBezTo>
                  <a:pt x="1543050" y="87630"/>
                  <a:pt x="1556196" y="93156"/>
                  <a:pt x="1565910" y="102870"/>
                </a:cubicBezTo>
                <a:cubicBezTo>
                  <a:pt x="1577340" y="114300"/>
                  <a:pt x="1587046" y="127765"/>
                  <a:pt x="1600200" y="137160"/>
                </a:cubicBezTo>
                <a:cubicBezTo>
                  <a:pt x="1614065" y="147064"/>
                  <a:pt x="1630100" y="153692"/>
                  <a:pt x="1645920" y="160020"/>
                </a:cubicBezTo>
                <a:cubicBezTo>
                  <a:pt x="1692299" y="178572"/>
                  <a:pt x="1715311" y="183083"/>
                  <a:pt x="1760220" y="194310"/>
                </a:cubicBezTo>
                <a:cubicBezTo>
                  <a:pt x="1798320" y="190500"/>
                  <a:pt x="1837211" y="191490"/>
                  <a:pt x="1874520" y="182880"/>
                </a:cubicBezTo>
                <a:cubicBezTo>
                  <a:pt x="1887905" y="179791"/>
                  <a:pt x="1896523" y="166163"/>
                  <a:pt x="1908810" y="160020"/>
                </a:cubicBezTo>
                <a:cubicBezTo>
                  <a:pt x="1919586" y="154632"/>
                  <a:pt x="1932324" y="153978"/>
                  <a:pt x="1943100" y="148590"/>
                </a:cubicBezTo>
                <a:cubicBezTo>
                  <a:pt x="1955387" y="142447"/>
                  <a:pt x="1964837" y="131309"/>
                  <a:pt x="1977390" y="125730"/>
                </a:cubicBezTo>
                <a:cubicBezTo>
                  <a:pt x="2036846" y="99305"/>
                  <a:pt x="2060892" y="100738"/>
                  <a:pt x="2125980" y="91440"/>
                </a:cubicBezTo>
                <a:cubicBezTo>
                  <a:pt x="2287296" y="99122"/>
                  <a:pt x="2306815" y="84324"/>
                  <a:pt x="2411730" y="114300"/>
                </a:cubicBezTo>
                <a:cubicBezTo>
                  <a:pt x="2423315" y="117610"/>
                  <a:pt x="2435488" y="119879"/>
                  <a:pt x="2446020" y="125730"/>
                </a:cubicBezTo>
                <a:cubicBezTo>
                  <a:pt x="2470037" y="139073"/>
                  <a:pt x="2491740" y="156210"/>
                  <a:pt x="2514600" y="171450"/>
                </a:cubicBezTo>
                <a:cubicBezTo>
                  <a:pt x="2526030" y="179070"/>
                  <a:pt x="2535858" y="189966"/>
                  <a:pt x="2548890" y="194310"/>
                </a:cubicBezTo>
                <a:cubicBezTo>
                  <a:pt x="2560320" y="198120"/>
                  <a:pt x="2571326" y="203585"/>
                  <a:pt x="2583180" y="205740"/>
                </a:cubicBezTo>
                <a:cubicBezTo>
                  <a:pt x="2686688" y="224560"/>
                  <a:pt x="2651721" y="194271"/>
                  <a:pt x="2686050" y="228600"/>
                </a:cubicBezTo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erbest Form 3"/>
          <p:cNvSpPr/>
          <p:nvPr/>
        </p:nvSpPr>
        <p:spPr>
          <a:xfrm>
            <a:off x="777240" y="4103370"/>
            <a:ext cx="1691640" cy="811574"/>
          </a:xfrm>
          <a:custGeom>
            <a:avLst/>
            <a:gdLst>
              <a:gd name="connsiteX0" fmla="*/ 0 w 1691640"/>
              <a:gd name="connsiteY0" fmla="*/ 0 h 811574"/>
              <a:gd name="connsiteX1" fmla="*/ 57150 w 1691640"/>
              <a:gd name="connsiteY1" fmla="*/ 57150 h 811574"/>
              <a:gd name="connsiteX2" fmla="*/ 194310 w 1691640"/>
              <a:gd name="connsiteY2" fmla="*/ 34290 h 811574"/>
              <a:gd name="connsiteX3" fmla="*/ 308610 w 1691640"/>
              <a:gd name="connsiteY3" fmla="*/ 45720 h 811574"/>
              <a:gd name="connsiteX4" fmla="*/ 342900 w 1691640"/>
              <a:gd name="connsiteY4" fmla="*/ 57150 h 811574"/>
              <a:gd name="connsiteX5" fmla="*/ 377190 w 1691640"/>
              <a:gd name="connsiteY5" fmla="*/ 91440 h 811574"/>
              <a:gd name="connsiteX6" fmla="*/ 400050 w 1691640"/>
              <a:gd name="connsiteY6" fmla="*/ 251460 h 811574"/>
              <a:gd name="connsiteX7" fmla="*/ 445770 w 1691640"/>
              <a:gd name="connsiteY7" fmla="*/ 320040 h 811574"/>
              <a:gd name="connsiteX8" fmla="*/ 480060 w 1691640"/>
              <a:gd name="connsiteY8" fmla="*/ 342900 h 811574"/>
              <a:gd name="connsiteX9" fmla="*/ 514350 w 1691640"/>
              <a:gd name="connsiteY9" fmla="*/ 377190 h 811574"/>
              <a:gd name="connsiteX10" fmla="*/ 868680 w 1691640"/>
              <a:gd name="connsiteY10" fmla="*/ 411480 h 811574"/>
              <a:gd name="connsiteX11" fmla="*/ 902970 w 1691640"/>
              <a:gd name="connsiteY11" fmla="*/ 434340 h 811574"/>
              <a:gd name="connsiteX12" fmla="*/ 937260 w 1691640"/>
              <a:gd name="connsiteY12" fmla="*/ 445770 h 811574"/>
              <a:gd name="connsiteX13" fmla="*/ 1017270 w 1691640"/>
              <a:gd name="connsiteY13" fmla="*/ 514350 h 811574"/>
              <a:gd name="connsiteX14" fmla="*/ 1051560 w 1691640"/>
              <a:gd name="connsiteY14" fmla="*/ 628650 h 811574"/>
              <a:gd name="connsiteX15" fmla="*/ 1074420 w 1691640"/>
              <a:gd name="connsiteY15" fmla="*/ 674370 h 811574"/>
              <a:gd name="connsiteX16" fmla="*/ 1154430 w 1691640"/>
              <a:gd name="connsiteY16" fmla="*/ 708660 h 811574"/>
              <a:gd name="connsiteX17" fmla="*/ 1291590 w 1691640"/>
              <a:gd name="connsiteY17" fmla="*/ 697230 h 811574"/>
              <a:gd name="connsiteX18" fmla="*/ 1360170 w 1691640"/>
              <a:gd name="connsiteY18" fmla="*/ 674370 h 811574"/>
              <a:gd name="connsiteX19" fmla="*/ 1508760 w 1691640"/>
              <a:gd name="connsiteY19" fmla="*/ 685800 h 811574"/>
              <a:gd name="connsiteX20" fmla="*/ 1577340 w 1691640"/>
              <a:gd name="connsiteY20" fmla="*/ 742950 h 811574"/>
              <a:gd name="connsiteX21" fmla="*/ 1645920 w 1691640"/>
              <a:gd name="connsiteY21" fmla="*/ 788670 h 811574"/>
              <a:gd name="connsiteX22" fmla="*/ 1691640 w 1691640"/>
              <a:gd name="connsiteY22" fmla="*/ 811530 h 8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91640" h="811574">
                <a:moveTo>
                  <a:pt x="0" y="0"/>
                </a:moveTo>
                <a:cubicBezTo>
                  <a:pt x="19050" y="19050"/>
                  <a:pt x="31246" y="49749"/>
                  <a:pt x="57150" y="57150"/>
                </a:cubicBezTo>
                <a:cubicBezTo>
                  <a:pt x="98376" y="68929"/>
                  <a:pt x="152998" y="48061"/>
                  <a:pt x="194310" y="34290"/>
                </a:cubicBezTo>
                <a:cubicBezTo>
                  <a:pt x="232410" y="38100"/>
                  <a:pt x="270765" y="39898"/>
                  <a:pt x="308610" y="45720"/>
                </a:cubicBezTo>
                <a:cubicBezTo>
                  <a:pt x="320518" y="47552"/>
                  <a:pt x="332875" y="50467"/>
                  <a:pt x="342900" y="57150"/>
                </a:cubicBezTo>
                <a:cubicBezTo>
                  <a:pt x="356350" y="66116"/>
                  <a:pt x="365760" y="80010"/>
                  <a:pt x="377190" y="91440"/>
                </a:cubicBezTo>
                <a:cubicBezTo>
                  <a:pt x="384810" y="144780"/>
                  <a:pt x="370162" y="206628"/>
                  <a:pt x="400050" y="251460"/>
                </a:cubicBezTo>
                <a:cubicBezTo>
                  <a:pt x="415290" y="274320"/>
                  <a:pt x="422910" y="304800"/>
                  <a:pt x="445770" y="320040"/>
                </a:cubicBezTo>
                <a:cubicBezTo>
                  <a:pt x="457200" y="327660"/>
                  <a:pt x="469507" y="334106"/>
                  <a:pt x="480060" y="342900"/>
                </a:cubicBezTo>
                <a:cubicBezTo>
                  <a:pt x="492478" y="353248"/>
                  <a:pt x="500220" y="369340"/>
                  <a:pt x="514350" y="377190"/>
                </a:cubicBezTo>
                <a:cubicBezTo>
                  <a:pt x="604824" y="427453"/>
                  <a:pt x="830000" y="409933"/>
                  <a:pt x="868680" y="411480"/>
                </a:cubicBezTo>
                <a:cubicBezTo>
                  <a:pt x="880110" y="419100"/>
                  <a:pt x="890683" y="428197"/>
                  <a:pt x="902970" y="434340"/>
                </a:cubicBezTo>
                <a:cubicBezTo>
                  <a:pt x="913746" y="439728"/>
                  <a:pt x="926799" y="439792"/>
                  <a:pt x="937260" y="445770"/>
                </a:cubicBezTo>
                <a:cubicBezTo>
                  <a:pt x="971473" y="465321"/>
                  <a:pt x="990246" y="487326"/>
                  <a:pt x="1017270" y="514350"/>
                </a:cubicBezTo>
                <a:cubicBezTo>
                  <a:pt x="1025474" y="547164"/>
                  <a:pt x="1037646" y="600822"/>
                  <a:pt x="1051560" y="628650"/>
                </a:cubicBezTo>
                <a:cubicBezTo>
                  <a:pt x="1059180" y="643890"/>
                  <a:pt x="1062372" y="662322"/>
                  <a:pt x="1074420" y="674370"/>
                </a:cubicBezTo>
                <a:cubicBezTo>
                  <a:pt x="1088544" y="688494"/>
                  <a:pt x="1133937" y="701829"/>
                  <a:pt x="1154430" y="708660"/>
                </a:cubicBezTo>
                <a:cubicBezTo>
                  <a:pt x="1200150" y="704850"/>
                  <a:pt x="1246336" y="704772"/>
                  <a:pt x="1291590" y="697230"/>
                </a:cubicBezTo>
                <a:cubicBezTo>
                  <a:pt x="1315359" y="693269"/>
                  <a:pt x="1360170" y="674370"/>
                  <a:pt x="1360170" y="674370"/>
                </a:cubicBezTo>
                <a:cubicBezTo>
                  <a:pt x="1409700" y="678180"/>
                  <a:pt x="1459935" y="676645"/>
                  <a:pt x="1508760" y="685800"/>
                </a:cubicBezTo>
                <a:cubicBezTo>
                  <a:pt x="1531825" y="690125"/>
                  <a:pt x="1562371" y="731308"/>
                  <a:pt x="1577340" y="742950"/>
                </a:cubicBezTo>
                <a:cubicBezTo>
                  <a:pt x="1599027" y="759818"/>
                  <a:pt x="1623060" y="773430"/>
                  <a:pt x="1645920" y="788670"/>
                </a:cubicBezTo>
                <a:cubicBezTo>
                  <a:pt x="1683380" y="813643"/>
                  <a:pt x="1666473" y="811530"/>
                  <a:pt x="1691640" y="811530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>
            <a:stCxn id="10" idx="7"/>
            <a:endCxn id="9" idx="3"/>
          </p:cNvCxnSpPr>
          <p:nvPr/>
        </p:nvCxnSpPr>
        <p:spPr>
          <a:xfrm flipV="1">
            <a:off x="2668156" y="4069843"/>
            <a:ext cx="783352" cy="76537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6"/>
          <p:cNvSpPr txBox="1"/>
          <p:nvPr/>
        </p:nvSpPr>
        <p:spPr>
          <a:xfrm>
            <a:off x="386448" y="3657605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7440" y="5012576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x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628392" y="3745932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  <a:blipFill>
                <a:blip r:embed="rId5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ikdörtgen 14"/>
              <p:cNvSpPr/>
              <p:nvPr/>
            </p:nvSpPr>
            <p:spPr>
              <a:xfrm>
                <a:off x="1978200" y="5450380"/>
                <a:ext cx="6205160" cy="586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𝑃𝐴𝑇𝐻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bSup>
                                  <m:r>
                                    <m:rPr>
                                      <m:nor/>
                                    </m:rPr>
                                    <a:rPr lang="tr-TR" dirty="0">
                                      <a:latin typeface="Comic Sans MS"/>
                                      <a:cs typeface="Comic Sans M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𝑘𝑗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200" y="5450380"/>
                <a:ext cx="6205160" cy="5861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Yay 20"/>
          <p:cNvSpPr/>
          <p:nvPr/>
        </p:nvSpPr>
        <p:spPr>
          <a:xfrm rot="9913625">
            <a:off x="4557554" y="4874617"/>
            <a:ext cx="2090594" cy="1426524"/>
          </a:xfrm>
          <a:prstGeom prst="arc">
            <a:avLst>
              <a:gd name="adj1" fmla="val 13785700"/>
              <a:gd name="adj2" fmla="val 21404541"/>
            </a:avLst>
          </a:prstGeom>
          <a:ln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067944" y="6309320"/>
            <a:ext cx="288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latin typeface="Comic Sans MS"/>
              </a:rPr>
              <a:t>i</a:t>
            </a:r>
            <a:r>
              <a:rPr lang="tr-TR" dirty="0" err="1" smtClean="0">
                <a:latin typeface="Comic Sans MS"/>
              </a:rPr>
              <a:t>t’s</a:t>
            </a:r>
            <a:r>
              <a:rPr lang="tr-TR" dirty="0" smtClean="0">
                <a:latin typeface="Comic Sans MS"/>
              </a:rPr>
              <a:t> </a:t>
            </a:r>
            <a:r>
              <a:rPr lang="tr-TR" dirty="0" err="1" smtClean="0">
                <a:latin typeface="Comic Sans MS"/>
              </a:rPr>
              <a:t>contained</a:t>
            </a:r>
            <a:r>
              <a:rPr lang="tr-TR" dirty="0" smtClean="0">
                <a:latin typeface="Comic Sans MS"/>
              </a:rPr>
              <a:t> in </a:t>
            </a:r>
            <a:r>
              <a:rPr lang="tr-TR" dirty="0" err="1" smtClean="0">
                <a:latin typeface="Comic Sans MS"/>
              </a:rPr>
              <a:t>this</a:t>
            </a:r>
            <a:r>
              <a:rPr lang="tr-TR" dirty="0" smtClean="0">
                <a:latin typeface="Comic Sans MS"/>
              </a:rPr>
              <a:t> </a:t>
            </a:r>
            <a:r>
              <a:rPr lang="tr-TR" dirty="0" err="1" smtClean="0">
                <a:latin typeface="Comic Sans MS"/>
              </a:rPr>
              <a:t>part</a:t>
            </a:r>
            <a:endParaRPr lang="tr-TR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8650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subproblem</a:t>
                </a:r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j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contains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𝑚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edges</a:t>
                </a: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err="1">
                    <a:latin typeface="Comic Sans MS"/>
                    <a:cs typeface="Comic Sans MS"/>
                  </a:rPr>
                  <a:t>c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onstruct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recurrence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relation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blipFill>
                <a:blip r:embed="rId3"/>
                <a:stretch>
                  <a:fillRect l="-445" t="-1307" b="-4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4641146" y="3380606"/>
                <a:ext cx="2880320" cy="1659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Two 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Cases</a:t>
                </a:r>
                <a:endParaRPr lang="tr-TR" u="sng" dirty="0" smtClean="0">
                  <a:latin typeface="Comic Sans MS"/>
                  <a:cs typeface="Comic Sans MS"/>
                </a:endParaRPr>
              </a:p>
              <a:p>
                <a:endParaRPr lang="tr-TR" u="sng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1)</a:t>
                </a:r>
                <a:r>
                  <a:rPr lang="tr-TR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2)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46" y="3380606"/>
                <a:ext cx="2880320" cy="1659813"/>
              </a:xfrm>
              <a:prstGeom prst="rect">
                <a:avLst/>
              </a:prstGeom>
              <a:blipFill>
                <a:blip r:embed="rId4"/>
                <a:stretch>
                  <a:fillRect l="-1691" t="-1838" b="-40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11560" y="3863181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419872" y="3847969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483768" y="4797152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erbest Form 2"/>
          <p:cNvSpPr/>
          <p:nvPr/>
        </p:nvSpPr>
        <p:spPr>
          <a:xfrm>
            <a:off x="765810" y="3749040"/>
            <a:ext cx="2654062" cy="268168"/>
          </a:xfrm>
          <a:custGeom>
            <a:avLst/>
            <a:gdLst>
              <a:gd name="connsiteX0" fmla="*/ 0 w 2686050"/>
              <a:gd name="connsiteY0" fmla="*/ 217170 h 228600"/>
              <a:gd name="connsiteX1" fmla="*/ 354330 w 2686050"/>
              <a:gd name="connsiteY1" fmla="*/ 34290 h 228600"/>
              <a:gd name="connsiteX2" fmla="*/ 457200 w 2686050"/>
              <a:gd name="connsiteY2" fmla="*/ 45720 h 228600"/>
              <a:gd name="connsiteX3" fmla="*/ 548640 w 2686050"/>
              <a:gd name="connsiteY3" fmla="*/ 68580 h 228600"/>
              <a:gd name="connsiteX4" fmla="*/ 640080 w 2686050"/>
              <a:gd name="connsiteY4" fmla="*/ 102870 h 228600"/>
              <a:gd name="connsiteX5" fmla="*/ 674370 w 2686050"/>
              <a:gd name="connsiteY5" fmla="*/ 125730 h 228600"/>
              <a:gd name="connsiteX6" fmla="*/ 857250 w 2686050"/>
              <a:gd name="connsiteY6" fmla="*/ 125730 h 228600"/>
              <a:gd name="connsiteX7" fmla="*/ 914400 w 2686050"/>
              <a:gd name="connsiteY7" fmla="*/ 114300 h 228600"/>
              <a:gd name="connsiteX8" fmla="*/ 982980 w 2686050"/>
              <a:gd name="connsiteY8" fmla="*/ 91440 h 228600"/>
              <a:gd name="connsiteX9" fmla="*/ 1017270 w 2686050"/>
              <a:gd name="connsiteY9" fmla="*/ 80010 h 228600"/>
              <a:gd name="connsiteX10" fmla="*/ 1062990 w 2686050"/>
              <a:gd name="connsiteY10" fmla="*/ 68580 h 228600"/>
              <a:gd name="connsiteX11" fmla="*/ 1097280 w 2686050"/>
              <a:gd name="connsiteY11" fmla="*/ 45720 h 228600"/>
              <a:gd name="connsiteX12" fmla="*/ 1143000 w 2686050"/>
              <a:gd name="connsiteY12" fmla="*/ 34290 h 228600"/>
              <a:gd name="connsiteX13" fmla="*/ 1177290 w 2686050"/>
              <a:gd name="connsiteY13" fmla="*/ 22860 h 228600"/>
              <a:gd name="connsiteX14" fmla="*/ 1257300 w 2686050"/>
              <a:gd name="connsiteY14" fmla="*/ 0 h 228600"/>
              <a:gd name="connsiteX15" fmla="*/ 1463040 w 2686050"/>
              <a:gd name="connsiteY15" fmla="*/ 34290 h 228600"/>
              <a:gd name="connsiteX16" fmla="*/ 1531620 w 2686050"/>
              <a:gd name="connsiteY16" fmla="*/ 80010 h 228600"/>
              <a:gd name="connsiteX17" fmla="*/ 1565910 w 2686050"/>
              <a:gd name="connsiteY17" fmla="*/ 102870 h 228600"/>
              <a:gd name="connsiteX18" fmla="*/ 1600200 w 2686050"/>
              <a:gd name="connsiteY18" fmla="*/ 137160 h 228600"/>
              <a:gd name="connsiteX19" fmla="*/ 1645920 w 2686050"/>
              <a:gd name="connsiteY19" fmla="*/ 160020 h 228600"/>
              <a:gd name="connsiteX20" fmla="*/ 1760220 w 2686050"/>
              <a:gd name="connsiteY20" fmla="*/ 194310 h 228600"/>
              <a:gd name="connsiteX21" fmla="*/ 1874520 w 2686050"/>
              <a:gd name="connsiteY21" fmla="*/ 182880 h 228600"/>
              <a:gd name="connsiteX22" fmla="*/ 1908810 w 2686050"/>
              <a:gd name="connsiteY22" fmla="*/ 160020 h 228600"/>
              <a:gd name="connsiteX23" fmla="*/ 1943100 w 2686050"/>
              <a:gd name="connsiteY23" fmla="*/ 148590 h 228600"/>
              <a:gd name="connsiteX24" fmla="*/ 1977390 w 2686050"/>
              <a:gd name="connsiteY24" fmla="*/ 125730 h 228600"/>
              <a:gd name="connsiteX25" fmla="*/ 2125980 w 2686050"/>
              <a:gd name="connsiteY25" fmla="*/ 91440 h 228600"/>
              <a:gd name="connsiteX26" fmla="*/ 2411730 w 2686050"/>
              <a:gd name="connsiteY26" fmla="*/ 114300 h 228600"/>
              <a:gd name="connsiteX27" fmla="*/ 2446020 w 2686050"/>
              <a:gd name="connsiteY27" fmla="*/ 125730 h 228600"/>
              <a:gd name="connsiteX28" fmla="*/ 2514600 w 2686050"/>
              <a:gd name="connsiteY28" fmla="*/ 171450 h 228600"/>
              <a:gd name="connsiteX29" fmla="*/ 2548890 w 2686050"/>
              <a:gd name="connsiteY29" fmla="*/ 194310 h 228600"/>
              <a:gd name="connsiteX30" fmla="*/ 2583180 w 2686050"/>
              <a:gd name="connsiteY30" fmla="*/ 205740 h 228600"/>
              <a:gd name="connsiteX31" fmla="*/ 2686050 w 2686050"/>
              <a:gd name="connsiteY3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6050" h="228600">
                <a:moveTo>
                  <a:pt x="0" y="217170"/>
                </a:moveTo>
                <a:cubicBezTo>
                  <a:pt x="118110" y="156210"/>
                  <a:pt x="229879" y="80959"/>
                  <a:pt x="354330" y="34290"/>
                </a:cubicBezTo>
                <a:cubicBezTo>
                  <a:pt x="386634" y="22176"/>
                  <a:pt x="423046" y="40841"/>
                  <a:pt x="457200" y="45720"/>
                </a:cubicBezTo>
                <a:cubicBezTo>
                  <a:pt x="484035" y="49554"/>
                  <a:pt x="522047" y="57183"/>
                  <a:pt x="548640" y="68580"/>
                </a:cubicBezTo>
                <a:cubicBezTo>
                  <a:pt x="632319" y="104442"/>
                  <a:pt x="555788" y="81797"/>
                  <a:pt x="640080" y="102870"/>
                </a:cubicBezTo>
                <a:cubicBezTo>
                  <a:pt x="651510" y="110490"/>
                  <a:pt x="661338" y="121386"/>
                  <a:pt x="674370" y="125730"/>
                </a:cubicBezTo>
                <a:cubicBezTo>
                  <a:pt x="736799" y="146540"/>
                  <a:pt x="792454" y="134369"/>
                  <a:pt x="857250" y="125730"/>
                </a:cubicBezTo>
                <a:cubicBezTo>
                  <a:pt x="876507" y="123162"/>
                  <a:pt x="895657" y="119412"/>
                  <a:pt x="914400" y="114300"/>
                </a:cubicBezTo>
                <a:cubicBezTo>
                  <a:pt x="937647" y="107960"/>
                  <a:pt x="960120" y="99060"/>
                  <a:pt x="982980" y="91440"/>
                </a:cubicBezTo>
                <a:cubicBezTo>
                  <a:pt x="994410" y="87630"/>
                  <a:pt x="1005581" y="82932"/>
                  <a:pt x="1017270" y="80010"/>
                </a:cubicBezTo>
                <a:lnTo>
                  <a:pt x="1062990" y="68580"/>
                </a:lnTo>
                <a:cubicBezTo>
                  <a:pt x="1074420" y="60960"/>
                  <a:pt x="1084654" y="51131"/>
                  <a:pt x="1097280" y="45720"/>
                </a:cubicBezTo>
                <a:cubicBezTo>
                  <a:pt x="1111719" y="39532"/>
                  <a:pt x="1127895" y="38606"/>
                  <a:pt x="1143000" y="34290"/>
                </a:cubicBezTo>
                <a:cubicBezTo>
                  <a:pt x="1154585" y="30980"/>
                  <a:pt x="1165705" y="26170"/>
                  <a:pt x="1177290" y="22860"/>
                </a:cubicBezTo>
                <a:cubicBezTo>
                  <a:pt x="1277755" y="-5844"/>
                  <a:pt x="1175084" y="27405"/>
                  <a:pt x="1257300" y="0"/>
                </a:cubicBezTo>
                <a:cubicBezTo>
                  <a:pt x="1296508" y="3267"/>
                  <a:pt x="1414995" y="2260"/>
                  <a:pt x="1463040" y="34290"/>
                </a:cubicBezTo>
                <a:lnTo>
                  <a:pt x="1531620" y="80010"/>
                </a:lnTo>
                <a:cubicBezTo>
                  <a:pt x="1543050" y="87630"/>
                  <a:pt x="1556196" y="93156"/>
                  <a:pt x="1565910" y="102870"/>
                </a:cubicBezTo>
                <a:cubicBezTo>
                  <a:pt x="1577340" y="114300"/>
                  <a:pt x="1587046" y="127765"/>
                  <a:pt x="1600200" y="137160"/>
                </a:cubicBezTo>
                <a:cubicBezTo>
                  <a:pt x="1614065" y="147064"/>
                  <a:pt x="1630100" y="153692"/>
                  <a:pt x="1645920" y="160020"/>
                </a:cubicBezTo>
                <a:cubicBezTo>
                  <a:pt x="1692299" y="178572"/>
                  <a:pt x="1715311" y="183083"/>
                  <a:pt x="1760220" y="194310"/>
                </a:cubicBezTo>
                <a:cubicBezTo>
                  <a:pt x="1798320" y="190500"/>
                  <a:pt x="1837211" y="191490"/>
                  <a:pt x="1874520" y="182880"/>
                </a:cubicBezTo>
                <a:cubicBezTo>
                  <a:pt x="1887905" y="179791"/>
                  <a:pt x="1896523" y="166163"/>
                  <a:pt x="1908810" y="160020"/>
                </a:cubicBezTo>
                <a:cubicBezTo>
                  <a:pt x="1919586" y="154632"/>
                  <a:pt x="1932324" y="153978"/>
                  <a:pt x="1943100" y="148590"/>
                </a:cubicBezTo>
                <a:cubicBezTo>
                  <a:pt x="1955387" y="142447"/>
                  <a:pt x="1964837" y="131309"/>
                  <a:pt x="1977390" y="125730"/>
                </a:cubicBezTo>
                <a:cubicBezTo>
                  <a:pt x="2036846" y="99305"/>
                  <a:pt x="2060892" y="100738"/>
                  <a:pt x="2125980" y="91440"/>
                </a:cubicBezTo>
                <a:cubicBezTo>
                  <a:pt x="2287296" y="99122"/>
                  <a:pt x="2306815" y="84324"/>
                  <a:pt x="2411730" y="114300"/>
                </a:cubicBezTo>
                <a:cubicBezTo>
                  <a:pt x="2423315" y="117610"/>
                  <a:pt x="2435488" y="119879"/>
                  <a:pt x="2446020" y="125730"/>
                </a:cubicBezTo>
                <a:cubicBezTo>
                  <a:pt x="2470037" y="139073"/>
                  <a:pt x="2491740" y="156210"/>
                  <a:pt x="2514600" y="171450"/>
                </a:cubicBezTo>
                <a:cubicBezTo>
                  <a:pt x="2526030" y="179070"/>
                  <a:pt x="2535858" y="189966"/>
                  <a:pt x="2548890" y="194310"/>
                </a:cubicBezTo>
                <a:cubicBezTo>
                  <a:pt x="2560320" y="198120"/>
                  <a:pt x="2571326" y="203585"/>
                  <a:pt x="2583180" y="205740"/>
                </a:cubicBezTo>
                <a:cubicBezTo>
                  <a:pt x="2686688" y="224560"/>
                  <a:pt x="2651721" y="194271"/>
                  <a:pt x="2686050" y="228600"/>
                </a:cubicBezTo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erbest Form 3"/>
          <p:cNvSpPr/>
          <p:nvPr/>
        </p:nvSpPr>
        <p:spPr>
          <a:xfrm>
            <a:off x="777240" y="4103370"/>
            <a:ext cx="1691640" cy="811574"/>
          </a:xfrm>
          <a:custGeom>
            <a:avLst/>
            <a:gdLst>
              <a:gd name="connsiteX0" fmla="*/ 0 w 1691640"/>
              <a:gd name="connsiteY0" fmla="*/ 0 h 811574"/>
              <a:gd name="connsiteX1" fmla="*/ 57150 w 1691640"/>
              <a:gd name="connsiteY1" fmla="*/ 57150 h 811574"/>
              <a:gd name="connsiteX2" fmla="*/ 194310 w 1691640"/>
              <a:gd name="connsiteY2" fmla="*/ 34290 h 811574"/>
              <a:gd name="connsiteX3" fmla="*/ 308610 w 1691640"/>
              <a:gd name="connsiteY3" fmla="*/ 45720 h 811574"/>
              <a:gd name="connsiteX4" fmla="*/ 342900 w 1691640"/>
              <a:gd name="connsiteY4" fmla="*/ 57150 h 811574"/>
              <a:gd name="connsiteX5" fmla="*/ 377190 w 1691640"/>
              <a:gd name="connsiteY5" fmla="*/ 91440 h 811574"/>
              <a:gd name="connsiteX6" fmla="*/ 400050 w 1691640"/>
              <a:gd name="connsiteY6" fmla="*/ 251460 h 811574"/>
              <a:gd name="connsiteX7" fmla="*/ 445770 w 1691640"/>
              <a:gd name="connsiteY7" fmla="*/ 320040 h 811574"/>
              <a:gd name="connsiteX8" fmla="*/ 480060 w 1691640"/>
              <a:gd name="connsiteY8" fmla="*/ 342900 h 811574"/>
              <a:gd name="connsiteX9" fmla="*/ 514350 w 1691640"/>
              <a:gd name="connsiteY9" fmla="*/ 377190 h 811574"/>
              <a:gd name="connsiteX10" fmla="*/ 868680 w 1691640"/>
              <a:gd name="connsiteY10" fmla="*/ 411480 h 811574"/>
              <a:gd name="connsiteX11" fmla="*/ 902970 w 1691640"/>
              <a:gd name="connsiteY11" fmla="*/ 434340 h 811574"/>
              <a:gd name="connsiteX12" fmla="*/ 937260 w 1691640"/>
              <a:gd name="connsiteY12" fmla="*/ 445770 h 811574"/>
              <a:gd name="connsiteX13" fmla="*/ 1017270 w 1691640"/>
              <a:gd name="connsiteY13" fmla="*/ 514350 h 811574"/>
              <a:gd name="connsiteX14" fmla="*/ 1051560 w 1691640"/>
              <a:gd name="connsiteY14" fmla="*/ 628650 h 811574"/>
              <a:gd name="connsiteX15" fmla="*/ 1074420 w 1691640"/>
              <a:gd name="connsiteY15" fmla="*/ 674370 h 811574"/>
              <a:gd name="connsiteX16" fmla="*/ 1154430 w 1691640"/>
              <a:gd name="connsiteY16" fmla="*/ 708660 h 811574"/>
              <a:gd name="connsiteX17" fmla="*/ 1291590 w 1691640"/>
              <a:gd name="connsiteY17" fmla="*/ 697230 h 811574"/>
              <a:gd name="connsiteX18" fmla="*/ 1360170 w 1691640"/>
              <a:gd name="connsiteY18" fmla="*/ 674370 h 811574"/>
              <a:gd name="connsiteX19" fmla="*/ 1508760 w 1691640"/>
              <a:gd name="connsiteY19" fmla="*/ 685800 h 811574"/>
              <a:gd name="connsiteX20" fmla="*/ 1577340 w 1691640"/>
              <a:gd name="connsiteY20" fmla="*/ 742950 h 811574"/>
              <a:gd name="connsiteX21" fmla="*/ 1645920 w 1691640"/>
              <a:gd name="connsiteY21" fmla="*/ 788670 h 811574"/>
              <a:gd name="connsiteX22" fmla="*/ 1691640 w 1691640"/>
              <a:gd name="connsiteY22" fmla="*/ 811530 h 8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91640" h="811574">
                <a:moveTo>
                  <a:pt x="0" y="0"/>
                </a:moveTo>
                <a:cubicBezTo>
                  <a:pt x="19050" y="19050"/>
                  <a:pt x="31246" y="49749"/>
                  <a:pt x="57150" y="57150"/>
                </a:cubicBezTo>
                <a:cubicBezTo>
                  <a:pt x="98376" y="68929"/>
                  <a:pt x="152998" y="48061"/>
                  <a:pt x="194310" y="34290"/>
                </a:cubicBezTo>
                <a:cubicBezTo>
                  <a:pt x="232410" y="38100"/>
                  <a:pt x="270765" y="39898"/>
                  <a:pt x="308610" y="45720"/>
                </a:cubicBezTo>
                <a:cubicBezTo>
                  <a:pt x="320518" y="47552"/>
                  <a:pt x="332875" y="50467"/>
                  <a:pt x="342900" y="57150"/>
                </a:cubicBezTo>
                <a:cubicBezTo>
                  <a:pt x="356350" y="66116"/>
                  <a:pt x="365760" y="80010"/>
                  <a:pt x="377190" y="91440"/>
                </a:cubicBezTo>
                <a:cubicBezTo>
                  <a:pt x="384810" y="144780"/>
                  <a:pt x="370162" y="206628"/>
                  <a:pt x="400050" y="251460"/>
                </a:cubicBezTo>
                <a:cubicBezTo>
                  <a:pt x="415290" y="274320"/>
                  <a:pt x="422910" y="304800"/>
                  <a:pt x="445770" y="320040"/>
                </a:cubicBezTo>
                <a:cubicBezTo>
                  <a:pt x="457200" y="327660"/>
                  <a:pt x="469507" y="334106"/>
                  <a:pt x="480060" y="342900"/>
                </a:cubicBezTo>
                <a:cubicBezTo>
                  <a:pt x="492478" y="353248"/>
                  <a:pt x="500220" y="369340"/>
                  <a:pt x="514350" y="377190"/>
                </a:cubicBezTo>
                <a:cubicBezTo>
                  <a:pt x="604824" y="427453"/>
                  <a:pt x="830000" y="409933"/>
                  <a:pt x="868680" y="411480"/>
                </a:cubicBezTo>
                <a:cubicBezTo>
                  <a:pt x="880110" y="419100"/>
                  <a:pt x="890683" y="428197"/>
                  <a:pt x="902970" y="434340"/>
                </a:cubicBezTo>
                <a:cubicBezTo>
                  <a:pt x="913746" y="439728"/>
                  <a:pt x="926799" y="439792"/>
                  <a:pt x="937260" y="445770"/>
                </a:cubicBezTo>
                <a:cubicBezTo>
                  <a:pt x="971473" y="465321"/>
                  <a:pt x="990246" y="487326"/>
                  <a:pt x="1017270" y="514350"/>
                </a:cubicBezTo>
                <a:cubicBezTo>
                  <a:pt x="1025474" y="547164"/>
                  <a:pt x="1037646" y="600822"/>
                  <a:pt x="1051560" y="628650"/>
                </a:cubicBezTo>
                <a:cubicBezTo>
                  <a:pt x="1059180" y="643890"/>
                  <a:pt x="1062372" y="662322"/>
                  <a:pt x="1074420" y="674370"/>
                </a:cubicBezTo>
                <a:cubicBezTo>
                  <a:pt x="1088544" y="688494"/>
                  <a:pt x="1133937" y="701829"/>
                  <a:pt x="1154430" y="708660"/>
                </a:cubicBezTo>
                <a:cubicBezTo>
                  <a:pt x="1200150" y="704850"/>
                  <a:pt x="1246336" y="704772"/>
                  <a:pt x="1291590" y="697230"/>
                </a:cubicBezTo>
                <a:cubicBezTo>
                  <a:pt x="1315359" y="693269"/>
                  <a:pt x="1360170" y="674370"/>
                  <a:pt x="1360170" y="674370"/>
                </a:cubicBezTo>
                <a:cubicBezTo>
                  <a:pt x="1409700" y="678180"/>
                  <a:pt x="1459935" y="676645"/>
                  <a:pt x="1508760" y="685800"/>
                </a:cubicBezTo>
                <a:cubicBezTo>
                  <a:pt x="1531825" y="690125"/>
                  <a:pt x="1562371" y="731308"/>
                  <a:pt x="1577340" y="742950"/>
                </a:cubicBezTo>
                <a:cubicBezTo>
                  <a:pt x="1599027" y="759818"/>
                  <a:pt x="1623060" y="773430"/>
                  <a:pt x="1645920" y="788670"/>
                </a:cubicBezTo>
                <a:cubicBezTo>
                  <a:pt x="1683380" y="813643"/>
                  <a:pt x="1666473" y="811530"/>
                  <a:pt x="1691640" y="811530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>
            <a:stCxn id="10" idx="7"/>
            <a:endCxn id="9" idx="3"/>
          </p:cNvCxnSpPr>
          <p:nvPr/>
        </p:nvCxnSpPr>
        <p:spPr>
          <a:xfrm flipV="1">
            <a:off x="2668156" y="4069843"/>
            <a:ext cx="783352" cy="76537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6"/>
          <p:cNvSpPr txBox="1"/>
          <p:nvPr/>
        </p:nvSpPr>
        <p:spPr>
          <a:xfrm>
            <a:off x="386448" y="3657605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7440" y="5012576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x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628392" y="3745932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  <a:blipFill>
                <a:blip r:embed="rId5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ikdörtgen 14"/>
              <p:cNvSpPr/>
              <p:nvPr/>
            </p:nvSpPr>
            <p:spPr>
              <a:xfrm>
                <a:off x="2843808" y="5450380"/>
                <a:ext cx="4304833" cy="504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𝑃𝐴𝑇𝐻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tr-TR" dirty="0">
                              <a:latin typeface="Comic Sans MS"/>
                              <a:cs typeface="Comic Sans MS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450380"/>
                <a:ext cx="4304833" cy="504369"/>
              </a:xfrm>
              <a:prstGeom prst="rect">
                <a:avLst/>
              </a:prstGeom>
              <a:blipFill>
                <a:blip r:embed="rId8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506830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subproblem</a:t>
                </a:r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j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contains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𝑚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edges</a:t>
                </a: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err="1">
                    <a:latin typeface="Comic Sans MS"/>
                    <a:cs typeface="Comic Sans MS"/>
                  </a:rPr>
                  <a:t>c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onstruct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recurrence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relation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blipFill>
                <a:blip r:embed="rId3"/>
                <a:stretch>
                  <a:fillRect l="-445" t="-1307" b="-4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4641146" y="3380606"/>
                <a:ext cx="2880320" cy="1659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Two 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Cases</a:t>
                </a:r>
                <a:endParaRPr lang="tr-TR" u="sng" dirty="0" smtClean="0">
                  <a:latin typeface="Comic Sans MS"/>
                  <a:cs typeface="Comic Sans MS"/>
                </a:endParaRPr>
              </a:p>
              <a:p>
                <a:endParaRPr lang="tr-TR" u="sng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1)</a:t>
                </a:r>
                <a:r>
                  <a:rPr lang="tr-TR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2)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46" y="3380606"/>
                <a:ext cx="2880320" cy="1659813"/>
              </a:xfrm>
              <a:prstGeom prst="rect">
                <a:avLst/>
              </a:prstGeom>
              <a:blipFill>
                <a:blip r:embed="rId4"/>
                <a:stretch>
                  <a:fillRect l="-1691" t="-1838" b="-40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11560" y="3863181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419872" y="3847969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483768" y="4797152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erbest Form 2"/>
          <p:cNvSpPr/>
          <p:nvPr/>
        </p:nvSpPr>
        <p:spPr>
          <a:xfrm>
            <a:off x="765810" y="3749040"/>
            <a:ext cx="2654062" cy="268168"/>
          </a:xfrm>
          <a:custGeom>
            <a:avLst/>
            <a:gdLst>
              <a:gd name="connsiteX0" fmla="*/ 0 w 2686050"/>
              <a:gd name="connsiteY0" fmla="*/ 217170 h 228600"/>
              <a:gd name="connsiteX1" fmla="*/ 354330 w 2686050"/>
              <a:gd name="connsiteY1" fmla="*/ 34290 h 228600"/>
              <a:gd name="connsiteX2" fmla="*/ 457200 w 2686050"/>
              <a:gd name="connsiteY2" fmla="*/ 45720 h 228600"/>
              <a:gd name="connsiteX3" fmla="*/ 548640 w 2686050"/>
              <a:gd name="connsiteY3" fmla="*/ 68580 h 228600"/>
              <a:gd name="connsiteX4" fmla="*/ 640080 w 2686050"/>
              <a:gd name="connsiteY4" fmla="*/ 102870 h 228600"/>
              <a:gd name="connsiteX5" fmla="*/ 674370 w 2686050"/>
              <a:gd name="connsiteY5" fmla="*/ 125730 h 228600"/>
              <a:gd name="connsiteX6" fmla="*/ 857250 w 2686050"/>
              <a:gd name="connsiteY6" fmla="*/ 125730 h 228600"/>
              <a:gd name="connsiteX7" fmla="*/ 914400 w 2686050"/>
              <a:gd name="connsiteY7" fmla="*/ 114300 h 228600"/>
              <a:gd name="connsiteX8" fmla="*/ 982980 w 2686050"/>
              <a:gd name="connsiteY8" fmla="*/ 91440 h 228600"/>
              <a:gd name="connsiteX9" fmla="*/ 1017270 w 2686050"/>
              <a:gd name="connsiteY9" fmla="*/ 80010 h 228600"/>
              <a:gd name="connsiteX10" fmla="*/ 1062990 w 2686050"/>
              <a:gd name="connsiteY10" fmla="*/ 68580 h 228600"/>
              <a:gd name="connsiteX11" fmla="*/ 1097280 w 2686050"/>
              <a:gd name="connsiteY11" fmla="*/ 45720 h 228600"/>
              <a:gd name="connsiteX12" fmla="*/ 1143000 w 2686050"/>
              <a:gd name="connsiteY12" fmla="*/ 34290 h 228600"/>
              <a:gd name="connsiteX13" fmla="*/ 1177290 w 2686050"/>
              <a:gd name="connsiteY13" fmla="*/ 22860 h 228600"/>
              <a:gd name="connsiteX14" fmla="*/ 1257300 w 2686050"/>
              <a:gd name="connsiteY14" fmla="*/ 0 h 228600"/>
              <a:gd name="connsiteX15" fmla="*/ 1463040 w 2686050"/>
              <a:gd name="connsiteY15" fmla="*/ 34290 h 228600"/>
              <a:gd name="connsiteX16" fmla="*/ 1531620 w 2686050"/>
              <a:gd name="connsiteY16" fmla="*/ 80010 h 228600"/>
              <a:gd name="connsiteX17" fmla="*/ 1565910 w 2686050"/>
              <a:gd name="connsiteY17" fmla="*/ 102870 h 228600"/>
              <a:gd name="connsiteX18" fmla="*/ 1600200 w 2686050"/>
              <a:gd name="connsiteY18" fmla="*/ 137160 h 228600"/>
              <a:gd name="connsiteX19" fmla="*/ 1645920 w 2686050"/>
              <a:gd name="connsiteY19" fmla="*/ 160020 h 228600"/>
              <a:gd name="connsiteX20" fmla="*/ 1760220 w 2686050"/>
              <a:gd name="connsiteY20" fmla="*/ 194310 h 228600"/>
              <a:gd name="connsiteX21" fmla="*/ 1874520 w 2686050"/>
              <a:gd name="connsiteY21" fmla="*/ 182880 h 228600"/>
              <a:gd name="connsiteX22" fmla="*/ 1908810 w 2686050"/>
              <a:gd name="connsiteY22" fmla="*/ 160020 h 228600"/>
              <a:gd name="connsiteX23" fmla="*/ 1943100 w 2686050"/>
              <a:gd name="connsiteY23" fmla="*/ 148590 h 228600"/>
              <a:gd name="connsiteX24" fmla="*/ 1977390 w 2686050"/>
              <a:gd name="connsiteY24" fmla="*/ 125730 h 228600"/>
              <a:gd name="connsiteX25" fmla="*/ 2125980 w 2686050"/>
              <a:gd name="connsiteY25" fmla="*/ 91440 h 228600"/>
              <a:gd name="connsiteX26" fmla="*/ 2411730 w 2686050"/>
              <a:gd name="connsiteY26" fmla="*/ 114300 h 228600"/>
              <a:gd name="connsiteX27" fmla="*/ 2446020 w 2686050"/>
              <a:gd name="connsiteY27" fmla="*/ 125730 h 228600"/>
              <a:gd name="connsiteX28" fmla="*/ 2514600 w 2686050"/>
              <a:gd name="connsiteY28" fmla="*/ 171450 h 228600"/>
              <a:gd name="connsiteX29" fmla="*/ 2548890 w 2686050"/>
              <a:gd name="connsiteY29" fmla="*/ 194310 h 228600"/>
              <a:gd name="connsiteX30" fmla="*/ 2583180 w 2686050"/>
              <a:gd name="connsiteY30" fmla="*/ 205740 h 228600"/>
              <a:gd name="connsiteX31" fmla="*/ 2686050 w 2686050"/>
              <a:gd name="connsiteY3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6050" h="228600">
                <a:moveTo>
                  <a:pt x="0" y="217170"/>
                </a:moveTo>
                <a:cubicBezTo>
                  <a:pt x="118110" y="156210"/>
                  <a:pt x="229879" y="80959"/>
                  <a:pt x="354330" y="34290"/>
                </a:cubicBezTo>
                <a:cubicBezTo>
                  <a:pt x="386634" y="22176"/>
                  <a:pt x="423046" y="40841"/>
                  <a:pt x="457200" y="45720"/>
                </a:cubicBezTo>
                <a:cubicBezTo>
                  <a:pt x="484035" y="49554"/>
                  <a:pt x="522047" y="57183"/>
                  <a:pt x="548640" y="68580"/>
                </a:cubicBezTo>
                <a:cubicBezTo>
                  <a:pt x="632319" y="104442"/>
                  <a:pt x="555788" y="81797"/>
                  <a:pt x="640080" y="102870"/>
                </a:cubicBezTo>
                <a:cubicBezTo>
                  <a:pt x="651510" y="110490"/>
                  <a:pt x="661338" y="121386"/>
                  <a:pt x="674370" y="125730"/>
                </a:cubicBezTo>
                <a:cubicBezTo>
                  <a:pt x="736799" y="146540"/>
                  <a:pt x="792454" y="134369"/>
                  <a:pt x="857250" y="125730"/>
                </a:cubicBezTo>
                <a:cubicBezTo>
                  <a:pt x="876507" y="123162"/>
                  <a:pt x="895657" y="119412"/>
                  <a:pt x="914400" y="114300"/>
                </a:cubicBezTo>
                <a:cubicBezTo>
                  <a:pt x="937647" y="107960"/>
                  <a:pt x="960120" y="99060"/>
                  <a:pt x="982980" y="91440"/>
                </a:cubicBezTo>
                <a:cubicBezTo>
                  <a:pt x="994410" y="87630"/>
                  <a:pt x="1005581" y="82932"/>
                  <a:pt x="1017270" y="80010"/>
                </a:cubicBezTo>
                <a:lnTo>
                  <a:pt x="1062990" y="68580"/>
                </a:lnTo>
                <a:cubicBezTo>
                  <a:pt x="1074420" y="60960"/>
                  <a:pt x="1084654" y="51131"/>
                  <a:pt x="1097280" y="45720"/>
                </a:cubicBezTo>
                <a:cubicBezTo>
                  <a:pt x="1111719" y="39532"/>
                  <a:pt x="1127895" y="38606"/>
                  <a:pt x="1143000" y="34290"/>
                </a:cubicBezTo>
                <a:cubicBezTo>
                  <a:pt x="1154585" y="30980"/>
                  <a:pt x="1165705" y="26170"/>
                  <a:pt x="1177290" y="22860"/>
                </a:cubicBezTo>
                <a:cubicBezTo>
                  <a:pt x="1277755" y="-5844"/>
                  <a:pt x="1175084" y="27405"/>
                  <a:pt x="1257300" y="0"/>
                </a:cubicBezTo>
                <a:cubicBezTo>
                  <a:pt x="1296508" y="3267"/>
                  <a:pt x="1414995" y="2260"/>
                  <a:pt x="1463040" y="34290"/>
                </a:cubicBezTo>
                <a:lnTo>
                  <a:pt x="1531620" y="80010"/>
                </a:lnTo>
                <a:cubicBezTo>
                  <a:pt x="1543050" y="87630"/>
                  <a:pt x="1556196" y="93156"/>
                  <a:pt x="1565910" y="102870"/>
                </a:cubicBezTo>
                <a:cubicBezTo>
                  <a:pt x="1577340" y="114300"/>
                  <a:pt x="1587046" y="127765"/>
                  <a:pt x="1600200" y="137160"/>
                </a:cubicBezTo>
                <a:cubicBezTo>
                  <a:pt x="1614065" y="147064"/>
                  <a:pt x="1630100" y="153692"/>
                  <a:pt x="1645920" y="160020"/>
                </a:cubicBezTo>
                <a:cubicBezTo>
                  <a:pt x="1692299" y="178572"/>
                  <a:pt x="1715311" y="183083"/>
                  <a:pt x="1760220" y="194310"/>
                </a:cubicBezTo>
                <a:cubicBezTo>
                  <a:pt x="1798320" y="190500"/>
                  <a:pt x="1837211" y="191490"/>
                  <a:pt x="1874520" y="182880"/>
                </a:cubicBezTo>
                <a:cubicBezTo>
                  <a:pt x="1887905" y="179791"/>
                  <a:pt x="1896523" y="166163"/>
                  <a:pt x="1908810" y="160020"/>
                </a:cubicBezTo>
                <a:cubicBezTo>
                  <a:pt x="1919586" y="154632"/>
                  <a:pt x="1932324" y="153978"/>
                  <a:pt x="1943100" y="148590"/>
                </a:cubicBezTo>
                <a:cubicBezTo>
                  <a:pt x="1955387" y="142447"/>
                  <a:pt x="1964837" y="131309"/>
                  <a:pt x="1977390" y="125730"/>
                </a:cubicBezTo>
                <a:cubicBezTo>
                  <a:pt x="2036846" y="99305"/>
                  <a:pt x="2060892" y="100738"/>
                  <a:pt x="2125980" y="91440"/>
                </a:cubicBezTo>
                <a:cubicBezTo>
                  <a:pt x="2287296" y="99122"/>
                  <a:pt x="2306815" y="84324"/>
                  <a:pt x="2411730" y="114300"/>
                </a:cubicBezTo>
                <a:cubicBezTo>
                  <a:pt x="2423315" y="117610"/>
                  <a:pt x="2435488" y="119879"/>
                  <a:pt x="2446020" y="125730"/>
                </a:cubicBezTo>
                <a:cubicBezTo>
                  <a:pt x="2470037" y="139073"/>
                  <a:pt x="2491740" y="156210"/>
                  <a:pt x="2514600" y="171450"/>
                </a:cubicBezTo>
                <a:cubicBezTo>
                  <a:pt x="2526030" y="179070"/>
                  <a:pt x="2535858" y="189966"/>
                  <a:pt x="2548890" y="194310"/>
                </a:cubicBezTo>
                <a:cubicBezTo>
                  <a:pt x="2560320" y="198120"/>
                  <a:pt x="2571326" y="203585"/>
                  <a:pt x="2583180" y="205740"/>
                </a:cubicBezTo>
                <a:cubicBezTo>
                  <a:pt x="2686688" y="224560"/>
                  <a:pt x="2651721" y="194271"/>
                  <a:pt x="2686050" y="228600"/>
                </a:cubicBezTo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erbest Form 3"/>
          <p:cNvSpPr/>
          <p:nvPr/>
        </p:nvSpPr>
        <p:spPr>
          <a:xfrm>
            <a:off x="777240" y="4103370"/>
            <a:ext cx="1691640" cy="811574"/>
          </a:xfrm>
          <a:custGeom>
            <a:avLst/>
            <a:gdLst>
              <a:gd name="connsiteX0" fmla="*/ 0 w 1691640"/>
              <a:gd name="connsiteY0" fmla="*/ 0 h 811574"/>
              <a:gd name="connsiteX1" fmla="*/ 57150 w 1691640"/>
              <a:gd name="connsiteY1" fmla="*/ 57150 h 811574"/>
              <a:gd name="connsiteX2" fmla="*/ 194310 w 1691640"/>
              <a:gd name="connsiteY2" fmla="*/ 34290 h 811574"/>
              <a:gd name="connsiteX3" fmla="*/ 308610 w 1691640"/>
              <a:gd name="connsiteY3" fmla="*/ 45720 h 811574"/>
              <a:gd name="connsiteX4" fmla="*/ 342900 w 1691640"/>
              <a:gd name="connsiteY4" fmla="*/ 57150 h 811574"/>
              <a:gd name="connsiteX5" fmla="*/ 377190 w 1691640"/>
              <a:gd name="connsiteY5" fmla="*/ 91440 h 811574"/>
              <a:gd name="connsiteX6" fmla="*/ 400050 w 1691640"/>
              <a:gd name="connsiteY6" fmla="*/ 251460 h 811574"/>
              <a:gd name="connsiteX7" fmla="*/ 445770 w 1691640"/>
              <a:gd name="connsiteY7" fmla="*/ 320040 h 811574"/>
              <a:gd name="connsiteX8" fmla="*/ 480060 w 1691640"/>
              <a:gd name="connsiteY8" fmla="*/ 342900 h 811574"/>
              <a:gd name="connsiteX9" fmla="*/ 514350 w 1691640"/>
              <a:gd name="connsiteY9" fmla="*/ 377190 h 811574"/>
              <a:gd name="connsiteX10" fmla="*/ 868680 w 1691640"/>
              <a:gd name="connsiteY10" fmla="*/ 411480 h 811574"/>
              <a:gd name="connsiteX11" fmla="*/ 902970 w 1691640"/>
              <a:gd name="connsiteY11" fmla="*/ 434340 h 811574"/>
              <a:gd name="connsiteX12" fmla="*/ 937260 w 1691640"/>
              <a:gd name="connsiteY12" fmla="*/ 445770 h 811574"/>
              <a:gd name="connsiteX13" fmla="*/ 1017270 w 1691640"/>
              <a:gd name="connsiteY13" fmla="*/ 514350 h 811574"/>
              <a:gd name="connsiteX14" fmla="*/ 1051560 w 1691640"/>
              <a:gd name="connsiteY14" fmla="*/ 628650 h 811574"/>
              <a:gd name="connsiteX15" fmla="*/ 1074420 w 1691640"/>
              <a:gd name="connsiteY15" fmla="*/ 674370 h 811574"/>
              <a:gd name="connsiteX16" fmla="*/ 1154430 w 1691640"/>
              <a:gd name="connsiteY16" fmla="*/ 708660 h 811574"/>
              <a:gd name="connsiteX17" fmla="*/ 1291590 w 1691640"/>
              <a:gd name="connsiteY17" fmla="*/ 697230 h 811574"/>
              <a:gd name="connsiteX18" fmla="*/ 1360170 w 1691640"/>
              <a:gd name="connsiteY18" fmla="*/ 674370 h 811574"/>
              <a:gd name="connsiteX19" fmla="*/ 1508760 w 1691640"/>
              <a:gd name="connsiteY19" fmla="*/ 685800 h 811574"/>
              <a:gd name="connsiteX20" fmla="*/ 1577340 w 1691640"/>
              <a:gd name="connsiteY20" fmla="*/ 742950 h 811574"/>
              <a:gd name="connsiteX21" fmla="*/ 1645920 w 1691640"/>
              <a:gd name="connsiteY21" fmla="*/ 788670 h 811574"/>
              <a:gd name="connsiteX22" fmla="*/ 1691640 w 1691640"/>
              <a:gd name="connsiteY22" fmla="*/ 811530 h 8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91640" h="811574">
                <a:moveTo>
                  <a:pt x="0" y="0"/>
                </a:moveTo>
                <a:cubicBezTo>
                  <a:pt x="19050" y="19050"/>
                  <a:pt x="31246" y="49749"/>
                  <a:pt x="57150" y="57150"/>
                </a:cubicBezTo>
                <a:cubicBezTo>
                  <a:pt x="98376" y="68929"/>
                  <a:pt x="152998" y="48061"/>
                  <a:pt x="194310" y="34290"/>
                </a:cubicBezTo>
                <a:cubicBezTo>
                  <a:pt x="232410" y="38100"/>
                  <a:pt x="270765" y="39898"/>
                  <a:pt x="308610" y="45720"/>
                </a:cubicBezTo>
                <a:cubicBezTo>
                  <a:pt x="320518" y="47552"/>
                  <a:pt x="332875" y="50467"/>
                  <a:pt x="342900" y="57150"/>
                </a:cubicBezTo>
                <a:cubicBezTo>
                  <a:pt x="356350" y="66116"/>
                  <a:pt x="365760" y="80010"/>
                  <a:pt x="377190" y="91440"/>
                </a:cubicBezTo>
                <a:cubicBezTo>
                  <a:pt x="384810" y="144780"/>
                  <a:pt x="370162" y="206628"/>
                  <a:pt x="400050" y="251460"/>
                </a:cubicBezTo>
                <a:cubicBezTo>
                  <a:pt x="415290" y="274320"/>
                  <a:pt x="422910" y="304800"/>
                  <a:pt x="445770" y="320040"/>
                </a:cubicBezTo>
                <a:cubicBezTo>
                  <a:pt x="457200" y="327660"/>
                  <a:pt x="469507" y="334106"/>
                  <a:pt x="480060" y="342900"/>
                </a:cubicBezTo>
                <a:cubicBezTo>
                  <a:pt x="492478" y="353248"/>
                  <a:pt x="500220" y="369340"/>
                  <a:pt x="514350" y="377190"/>
                </a:cubicBezTo>
                <a:cubicBezTo>
                  <a:pt x="604824" y="427453"/>
                  <a:pt x="830000" y="409933"/>
                  <a:pt x="868680" y="411480"/>
                </a:cubicBezTo>
                <a:cubicBezTo>
                  <a:pt x="880110" y="419100"/>
                  <a:pt x="890683" y="428197"/>
                  <a:pt x="902970" y="434340"/>
                </a:cubicBezTo>
                <a:cubicBezTo>
                  <a:pt x="913746" y="439728"/>
                  <a:pt x="926799" y="439792"/>
                  <a:pt x="937260" y="445770"/>
                </a:cubicBezTo>
                <a:cubicBezTo>
                  <a:pt x="971473" y="465321"/>
                  <a:pt x="990246" y="487326"/>
                  <a:pt x="1017270" y="514350"/>
                </a:cubicBezTo>
                <a:cubicBezTo>
                  <a:pt x="1025474" y="547164"/>
                  <a:pt x="1037646" y="600822"/>
                  <a:pt x="1051560" y="628650"/>
                </a:cubicBezTo>
                <a:cubicBezTo>
                  <a:pt x="1059180" y="643890"/>
                  <a:pt x="1062372" y="662322"/>
                  <a:pt x="1074420" y="674370"/>
                </a:cubicBezTo>
                <a:cubicBezTo>
                  <a:pt x="1088544" y="688494"/>
                  <a:pt x="1133937" y="701829"/>
                  <a:pt x="1154430" y="708660"/>
                </a:cubicBezTo>
                <a:cubicBezTo>
                  <a:pt x="1200150" y="704850"/>
                  <a:pt x="1246336" y="704772"/>
                  <a:pt x="1291590" y="697230"/>
                </a:cubicBezTo>
                <a:cubicBezTo>
                  <a:pt x="1315359" y="693269"/>
                  <a:pt x="1360170" y="674370"/>
                  <a:pt x="1360170" y="674370"/>
                </a:cubicBezTo>
                <a:cubicBezTo>
                  <a:pt x="1409700" y="678180"/>
                  <a:pt x="1459935" y="676645"/>
                  <a:pt x="1508760" y="685800"/>
                </a:cubicBezTo>
                <a:cubicBezTo>
                  <a:pt x="1531825" y="690125"/>
                  <a:pt x="1562371" y="731308"/>
                  <a:pt x="1577340" y="742950"/>
                </a:cubicBezTo>
                <a:cubicBezTo>
                  <a:pt x="1599027" y="759818"/>
                  <a:pt x="1623060" y="773430"/>
                  <a:pt x="1645920" y="788670"/>
                </a:cubicBezTo>
                <a:cubicBezTo>
                  <a:pt x="1683380" y="813643"/>
                  <a:pt x="1666473" y="811530"/>
                  <a:pt x="1691640" y="811530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>
            <a:stCxn id="10" idx="7"/>
            <a:endCxn id="9" idx="3"/>
          </p:cNvCxnSpPr>
          <p:nvPr/>
        </p:nvCxnSpPr>
        <p:spPr>
          <a:xfrm flipV="1">
            <a:off x="2668156" y="4069843"/>
            <a:ext cx="783352" cy="76537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6"/>
          <p:cNvSpPr txBox="1"/>
          <p:nvPr/>
        </p:nvSpPr>
        <p:spPr>
          <a:xfrm>
            <a:off x="386448" y="3657605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7440" y="5012576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x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628392" y="3745932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  <a:blipFill>
                <a:blip r:embed="rId5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ikdörtgen 14"/>
              <p:cNvSpPr/>
              <p:nvPr/>
            </p:nvSpPr>
            <p:spPr>
              <a:xfrm>
                <a:off x="2843808" y="5450380"/>
                <a:ext cx="4304833" cy="504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𝑃𝐴𝑇𝐻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tr-TR" dirty="0">
                              <a:latin typeface="Comic Sans MS"/>
                              <a:cs typeface="Comic Sans MS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450380"/>
                <a:ext cx="4304833" cy="504369"/>
              </a:xfrm>
              <a:prstGeom prst="rect">
                <a:avLst/>
              </a:prstGeom>
              <a:blipFill>
                <a:blip r:embed="rId8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2867234" y="6057303"/>
                <a:ext cx="1528239" cy="444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234" y="6057303"/>
                <a:ext cx="1528239" cy="444930"/>
              </a:xfrm>
              <a:prstGeom prst="rect">
                <a:avLst/>
              </a:prstGeom>
              <a:blipFill>
                <a:blip r:embed="rId9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Dikdörtgen 21"/>
              <p:cNvSpPr/>
              <p:nvPr/>
            </p:nvSpPr>
            <p:spPr>
              <a:xfrm>
                <a:off x="5112516" y="6032855"/>
                <a:ext cx="1595565" cy="47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2" name="Dikdörtgen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16" y="6032855"/>
                <a:ext cx="1595565" cy="476221"/>
              </a:xfrm>
              <a:prstGeom prst="rect">
                <a:avLst/>
              </a:prstGeom>
              <a:blipFill>
                <a:blip r:embed="rId10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374861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Let’s 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blipFill>
                <a:blip r:embed="rId3"/>
                <a:stretch>
                  <a:fillRect l="-445" t="-13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03138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96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Let’s 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    since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968103"/>
              </a:xfrm>
              <a:prstGeom prst="rect">
                <a:avLst/>
              </a:prstGeom>
              <a:blipFill>
                <a:blip r:embed="rId3"/>
                <a:stretch>
                  <a:fillRect l="-445" t="-12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40673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51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Let’s 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    since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err="1">
                    <a:latin typeface="Comic Sans MS"/>
                    <a:cs typeface="Comic Sans MS"/>
                  </a:rPr>
                  <a:t>Then</a:t>
                </a:r>
                <a:r>
                  <a:rPr lang="tr-TR" dirty="0" smtClean="0">
                    <a:latin typeface="Comic Sans MS"/>
                    <a:cs typeface="Comic Sans MS"/>
                  </a:rPr>
                  <a:t>,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computing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51991"/>
              </a:xfrm>
              <a:prstGeom prst="rect">
                <a:avLst/>
              </a:prstGeom>
              <a:blipFill>
                <a:blip r:embed="rId3"/>
                <a:stretch>
                  <a:fillRect l="-445" t="-1036" b="-12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607818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51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Let’s 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    since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err="1">
                    <a:latin typeface="Comic Sans MS"/>
                    <a:cs typeface="Comic Sans MS"/>
                  </a:rPr>
                  <a:t>Then</a:t>
                </a:r>
                <a:r>
                  <a:rPr lang="tr-TR" dirty="0" smtClean="0">
                    <a:latin typeface="Comic Sans MS"/>
                    <a:cs typeface="Comic Sans MS"/>
                  </a:rPr>
                  <a:t>,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computing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51991"/>
              </a:xfrm>
              <a:prstGeom prst="rect">
                <a:avLst/>
              </a:prstGeom>
              <a:blipFill>
                <a:blip r:embed="rId3"/>
                <a:stretch>
                  <a:fillRect l="-445" t="-1036" b="-12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827598" y="3594401"/>
                <a:ext cx="7853432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 </a:t>
                </a:r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98" y="3594401"/>
                <a:ext cx="7853432" cy="10204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1119318" y="4816330"/>
                <a:ext cx="7269106" cy="47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tr-TR" dirty="0"/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tr-TR" dirty="0"/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18" y="4816330"/>
                <a:ext cx="7269106" cy="476221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8241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51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Let’s 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    since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err="1">
                    <a:latin typeface="Comic Sans MS"/>
                    <a:cs typeface="Comic Sans MS"/>
                  </a:rPr>
                  <a:t>Then</a:t>
                </a:r>
                <a:r>
                  <a:rPr lang="tr-TR" dirty="0" smtClean="0">
                    <a:latin typeface="Comic Sans MS"/>
                    <a:cs typeface="Comic Sans MS"/>
                  </a:rPr>
                  <a:t>,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computing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51991"/>
              </a:xfrm>
              <a:prstGeom prst="rect">
                <a:avLst/>
              </a:prstGeom>
              <a:blipFill>
                <a:blip r:embed="rId3"/>
                <a:stretch>
                  <a:fillRect l="-445" t="-1036" b="-12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827598" y="3594401"/>
                <a:ext cx="7853432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𝑃𝐴𝑇𝐻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 </a:t>
                </a:r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98" y="3594401"/>
                <a:ext cx="7853432" cy="10204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1119318" y="4816330"/>
                <a:ext cx="7269106" cy="47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tr-TR" dirty="0"/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tr-TR" dirty="0"/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18" y="4816330"/>
                <a:ext cx="7269106" cy="476221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1820851" y="5804951"/>
                <a:ext cx="4304833" cy="504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𝑃𝐴𝑇𝐻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tr-TR" dirty="0">
                              <a:latin typeface="Comic Sans MS"/>
                              <a:cs typeface="Comic Sans MS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51" y="5804951"/>
                <a:ext cx="4304833" cy="504369"/>
              </a:xfrm>
              <a:prstGeom prst="rect">
                <a:avLst/>
              </a:prstGeom>
              <a:blipFill>
                <a:blip r:embed="rId6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Düz Ok Bağlayıcısı 4"/>
          <p:cNvCxnSpPr/>
          <p:nvPr/>
        </p:nvCxnSpPr>
        <p:spPr>
          <a:xfrm flipH="1">
            <a:off x="3491880" y="5174268"/>
            <a:ext cx="625212" cy="767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5392054" y="5206972"/>
            <a:ext cx="12439" cy="7316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2052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11560" y="1490588"/>
            <a:ext cx="79260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g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iven a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weighted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graph G=(V,E) and a source vertex s in V, find the shortest path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from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each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vertex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to every other vertex in V</a:t>
            </a:r>
            <a:endParaRPr lang="en-US" sz="2200" dirty="0" smtClean="0">
              <a:latin typeface="Comic Sans MS"/>
              <a:cs typeface="Comic Sans MS"/>
            </a:endParaRPr>
          </a:p>
          <a:p>
            <a:pPr marL="457200" indent="-457200" algn="just">
              <a:buFont typeface="Arial"/>
              <a:buChar char="•"/>
            </a:pPr>
            <a:endParaRPr lang="en-US" sz="2200" dirty="0" smtClean="0">
              <a:latin typeface="Comic Sans MS"/>
              <a:cs typeface="Comic Sans MS"/>
            </a:endParaRPr>
          </a:p>
          <a:p>
            <a:pPr algn="just"/>
            <a:r>
              <a:rPr lang="en-US" sz="2200" dirty="0">
                <a:latin typeface="Comic Sans MS"/>
                <a:cs typeface="Comic Sans MS"/>
              </a:rPr>
              <a:t> </a:t>
            </a:r>
            <a:r>
              <a:rPr lang="en-US" sz="2200" dirty="0" smtClean="0">
                <a:latin typeface="Comic Sans MS"/>
                <a:cs typeface="Comic Sans MS"/>
              </a:rPr>
              <a:t>                                                             </a:t>
            </a:r>
            <a:r>
              <a:rPr lang="en-US" sz="2400" dirty="0" smtClean="0"/>
              <a:t>  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tr-TR" sz="2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27414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9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The idea is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extend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using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W</a:t>
                </a:r>
              </a:p>
              <a:p>
                <a:endParaRPr lang="tr-TR" i="1" dirty="0">
                  <a:latin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934808"/>
              </a:xfrm>
              <a:prstGeom prst="rect">
                <a:avLst/>
              </a:prstGeom>
              <a:blipFill>
                <a:blip r:embed="rId3"/>
                <a:stretch>
                  <a:fillRect l="-445" t="-12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4641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The idea is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extend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using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W</a:t>
                </a:r>
              </a:p>
              <a:p>
                <a:endParaRPr lang="tr-TR" i="1" dirty="0">
                  <a:latin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= 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m = 2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n-1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r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eturn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blipFill>
                <a:blip r:embed="rId3"/>
                <a:stretch>
                  <a:fillRect l="-594" t="-515" b="-30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70240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The idea is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extend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using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W</a:t>
                </a:r>
              </a:p>
              <a:p>
                <a:endParaRPr lang="tr-TR" i="1" dirty="0">
                  <a:latin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= 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m = 2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n-1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r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eturn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blipFill>
                <a:blip r:embed="rId3"/>
                <a:stretch>
                  <a:fillRect l="-594" t="-515" b="-30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843808" y="3558104"/>
                <a:ext cx="5904656" cy="238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Extend(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P,W,n</a:t>
                </a:r>
                <a:r>
                  <a:rPr lang="tr-TR" u="sng" dirty="0" smtClean="0">
                    <a:latin typeface="Comic Sans MS"/>
                    <a:cs typeface="Comic Sans MS"/>
                  </a:rPr>
                  <a:t>)</a:t>
                </a: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initialize</a:t>
                </a:r>
                <a:r>
                  <a:rPr lang="tr-TR" dirty="0" smtClean="0">
                    <a:latin typeface="Comic Sans MS"/>
                    <a:cs typeface="Comic Sans MS"/>
                  </a:rPr>
                  <a:t> P’ as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matrix</a:t>
                </a: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f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j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Comic Sans MS"/>
                          </a:rPr>
                          <m:t>𝑃𝐴𝑇𝐻</m:t>
                        </m:r>
                        <m:r>
                          <m:rPr>
                            <m:nor/>
                          </m:rPr>
                          <a:rPr lang="tr-TR" dirty="0">
                            <a:latin typeface="Comic Sans MS"/>
                            <a:cs typeface="Comic Sans MS"/>
                          </a:rPr>
                          <m:t>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k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Comic Sans MS"/>
                          </a:rPr>
                          <m:t>𝑃𝐴𝑇𝐻</m:t>
                        </m:r>
                        <m:r>
                          <m:rPr>
                            <m:nor/>
                          </m:rPr>
                          <a:rPr lang="tr-TR" dirty="0">
                            <a:latin typeface="Comic Sans MS"/>
                            <a:cs typeface="Comic Sans MS"/>
                          </a:rPr>
                          <m:t>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𝑃𝐴𝑇𝐻</m:t>
                                </m:r>
                                <m:r>
                                  <m:rPr>
                                    <m:nor/>
                                  </m:rPr>
                                  <a:rPr lang="tr-TR" dirty="0">
                                    <a:latin typeface="Comic Sans MS"/>
                                    <a:cs typeface="Comic Sans MS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𝑃𝐴𝑇𝐻</m:t>
                                </m:r>
                                <m:r>
                                  <m:rPr>
                                    <m:nor/>
                                  </m:rPr>
                                  <a:rPr lang="tr-TR" dirty="0">
                                    <a:latin typeface="Comic Sans MS"/>
                                    <a:cs typeface="Comic Sans MS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𝑤</m:t>
                                </m:r>
                                <m:r>
                                  <m:rPr>
                                    <m:nor/>
                                  </m:rPr>
                                  <a:rPr lang="tr-TR" dirty="0">
                                    <a:latin typeface="Comic Sans MS"/>
                                    <a:cs typeface="Comic Sans MS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558104"/>
                <a:ext cx="5904656" cy="2381293"/>
              </a:xfrm>
              <a:prstGeom prst="rect">
                <a:avLst/>
              </a:prstGeom>
              <a:blipFill>
                <a:blip r:embed="rId4"/>
                <a:stretch>
                  <a:fillRect l="-930" t="-1282" b="-5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Düz Ok Bağlayıcısı 2"/>
          <p:cNvCxnSpPr/>
          <p:nvPr/>
        </p:nvCxnSpPr>
        <p:spPr>
          <a:xfrm flipH="1" flipV="1">
            <a:off x="2411760" y="2996952"/>
            <a:ext cx="720080" cy="561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229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The idea is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extend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using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W</a:t>
                </a:r>
              </a:p>
              <a:p>
                <a:endParaRPr lang="tr-TR" i="1" dirty="0">
                  <a:latin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= 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m = 2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n-1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r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eturn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blipFill>
                <a:blip r:embed="rId3"/>
                <a:stretch>
                  <a:fillRect l="-594" t="-515" b="-30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843808" y="3558104"/>
                <a:ext cx="5904656" cy="238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Extend(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P,W,n</a:t>
                </a:r>
                <a:r>
                  <a:rPr lang="tr-TR" u="sng" dirty="0" smtClean="0">
                    <a:latin typeface="Comic Sans MS"/>
                    <a:cs typeface="Comic Sans MS"/>
                  </a:rPr>
                  <a:t>)</a:t>
                </a: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initialize</a:t>
                </a:r>
                <a:r>
                  <a:rPr lang="tr-TR" dirty="0" smtClean="0">
                    <a:latin typeface="Comic Sans MS"/>
                    <a:cs typeface="Comic Sans MS"/>
                  </a:rPr>
                  <a:t> P’ as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matrix</a:t>
                </a: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f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j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Comic Sans MS"/>
                          </a:rPr>
                          <m:t>𝑃𝐴𝑇𝐻</m:t>
                        </m:r>
                        <m:r>
                          <m:rPr>
                            <m:nor/>
                          </m:rPr>
                          <a:rPr lang="tr-TR" dirty="0">
                            <a:latin typeface="Comic Sans MS"/>
                            <a:cs typeface="Comic Sans MS"/>
                          </a:rPr>
                          <m:t>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k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Comic Sans MS"/>
                          </a:rPr>
                          <m:t>𝑃𝐴𝑇𝐻</m:t>
                        </m:r>
                        <m:r>
                          <m:rPr>
                            <m:nor/>
                          </m:rPr>
                          <a:rPr lang="tr-TR" dirty="0">
                            <a:latin typeface="Comic Sans MS"/>
                            <a:cs typeface="Comic Sans MS"/>
                          </a:rPr>
                          <m:t>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𝑃𝐴𝑇𝐻</m:t>
                                </m:r>
                                <m:r>
                                  <m:rPr>
                                    <m:nor/>
                                  </m:rPr>
                                  <a:rPr lang="tr-TR" dirty="0">
                                    <a:latin typeface="Comic Sans MS"/>
                                    <a:cs typeface="Comic Sans MS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𝑃𝐴𝑇𝐻</m:t>
                                </m:r>
                                <m:r>
                                  <m:rPr>
                                    <m:nor/>
                                  </m:rPr>
                                  <a:rPr lang="tr-TR" dirty="0">
                                    <a:latin typeface="Comic Sans MS"/>
                                    <a:cs typeface="Comic Sans MS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𝑤</m:t>
                                </m:r>
                                <m:r>
                                  <m:rPr>
                                    <m:nor/>
                                  </m:rPr>
                                  <a:rPr lang="tr-TR" dirty="0">
                                    <a:latin typeface="Comic Sans MS"/>
                                    <a:cs typeface="Comic Sans MS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558104"/>
                <a:ext cx="5904656" cy="2381293"/>
              </a:xfrm>
              <a:prstGeom prst="rect">
                <a:avLst/>
              </a:prstGeom>
              <a:blipFill>
                <a:blip r:embed="rId4"/>
                <a:stretch>
                  <a:fillRect l="-930" t="-1282" b="-5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Düz Ok Bağlayıcısı 2"/>
          <p:cNvCxnSpPr/>
          <p:nvPr/>
        </p:nvCxnSpPr>
        <p:spPr>
          <a:xfrm flipH="1" flipV="1">
            <a:off x="2411760" y="2996952"/>
            <a:ext cx="720080" cy="561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V="1">
            <a:off x="5796136" y="3897052"/>
            <a:ext cx="1008112" cy="1116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6588224" y="3508804"/>
                <a:ext cx="846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508804"/>
                <a:ext cx="846642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447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The idea is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extend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using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W</a:t>
                </a:r>
              </a:p>
              <a:p>
                <a:endParaRPr lang="tr-TR" i="1" dirty="0">
                  <a:latin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= 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m = 2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n-1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r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eturn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blipFill>
                <a:blip r:embed="rId3"/>
                <a:stretch>
                  <a:fillRect l="-594" t="-515" b="-30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843808" y="3558104"/>
                <a:ext cx="5904656" cy="238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Extend(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P,W,n</a:t>
                </a:r>
                <a:r>
                  <a:rPr lang="tr-TR" u="sng" dirty="0" smtClean="0">
                    <a:latin typeface="Comic Sans MS"/>
                    <a:cs typeface="Comic Sans MS"/>
                  </a:rPr>
                  <a:t>)</a:t>
                </a: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initialize</a:t>
                </a:r>
                <a:r>
                  <a:rPr lang="tr-TR" dirty="0" smtClean="0">
                    <a:latin typeface="Comic Sans MS"/>
                    <a:cs typeface="Comic Sans MS"/>
                  </a:rPr>
                  <a:t> P’ as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matrix</a:t>
                </a: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f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j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Comic Sans MS"/>
                          </a:rPr>
                          <m:t>𝑃𝐴𝑇𝐻</m:t>
                        </m:r>
                        <m:r>
                          <m:rPr>
                            <m:nor/>
                          </m:rPr>
                          <a:rPr lang="tr-TR" dirty="0">
                            <a:latin typeface="Comic Sans MS"/>
                            <a:cs typeface="Comic Sans MS"/>
                          </a:rPr>
                          <m:t>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k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Comic Sans MS"/>
                          </a:rPr>
                          <m:t>𝑃𝐴𝑇𝐻</m:t>
                        </m:r>
                        <m:r>
                          <m:rPr>
                            <m:nor/>
                          </m:rPr>
                          <a:rPr lang="tr-TR" dirty="0">
                            <a:latin typeface="Comic Sans MS"/>
                            <a:cs typeface="Comic Sans MS"/>
                          </a:rPr>
                          <m:t>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𝑃𝐴𝑇𝐻</m:t>
                                </m:r>
                                <m:r>
                                  <m:rPr>
                                    <m:nor/>
                                  </m:rPr>
                                  <a:rPr lang="tr-TR" dirty="0">
                                    <a:latin typeface="Comic Sans MS"/>
                                    <a:cs typeface="Comic Sans MS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𝑃𝐴𝑇𝐻</m:t>
                                </m:r>
                                <m:r>
                                  <m:rPr>
                                    <m:nor/>
                                  </m:rPr>
                                  <a:rPr lang="tr-TR" dirty="0">
                                    <a:latin typeface="Comic Sans MS"/>
                                    <a:cs typeface="Comic Sans MS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𝑤</m:t>
                                </m:r>
                                <m:r>
                                  <m:rPr>
                                    <m:nor/>
                                  </m:rPr>
                                  <a:rPr lang="tr-TR" dirty="0">
                                    <a:latin typeface="Comic Sans MS"/>
                                    <a:cs typeface="Comic Sans MS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558104"/>
                <a:ext cx="5904656" cy="2381293"/>
              </a:xfrm>
              <a:prstGeom prst="rect">
                <a:avLst/>
              </a:prstGeom>
              <a:blipFill>
                <a:blip r:embed="rId4"/>
                <a:stretch>
                  <a:fillRect l="-930" t="-1282" b="-5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Düz Ok Bağlayıcısı 2"/>
          <p:cNvCxnSpPr/>
          <p:nvPr/>
        </p:nvCxnSpPr>
        <p:spPr>
          <a:xfrm flipH="1" flipV="1">
            <a:off x="2411760" y="2996952"/>
            <a:ext cx="720080" cy="561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V="1">
            <a:off x="5796136" y="3897052"/>
            <a:ext cx="1008112" cy="1116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6588224" y="3508804"/>
                <a:ext cx="846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508804"/>
                <a:ext cx="846642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Düz Ok Bağlayıcısı 10"/>
          <p:cNvCxnSpPr>
            <a:endCxn id="12" idx="1"/>
          </p:cNvCxnSpPr>
          <p:nvPr/>
        </p:nvCxnSpPr>
        <p:spPr>
          <a:xfrm flipV="1">
            <a:off x="2123728" y="2125354"/>
            <a:ext cx="3041079" cy="34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5164807" y="1940688"/>
                <a:ext cx="846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807" y="1940688"/>
                <a:ext cx="846642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487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The idea is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extend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using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W</a:t>
                </a:r>
              </a:p>
              <a:p>
                <a:endParaRPr lang="tr-TR" i="1" dirty="0">
                  <a:latin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= 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m = 2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n-1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r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eturn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blipFill>
                <a:blip r:embed="rId3"/>
                <a:stretch>
                  <a:fillRect l="-594" t="-515" b="-30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309826" y="3651487"/>
                <a:ext cx="5904656" cy="238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Extend(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P,W,n</a:t>
                </a:r>
                <a:r>
                  <a:rPr lang="tr-TR" u="sng" dirty="0" smtClean="0">
                    <a:latin typeface="Comic Sans MS"/>
                    <a:cs typeface="Comic Sans MS"/>
                  </a:rPr>
                  <a:t>)</a:t>
                </a: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initialize</a:t>
                </a:r>
                <a:r>
                  <a:rPr lang="tr-TR" dirty="0" smtClean="0">
                    <a:latin typeface="Comic Sans MS"/>
                    <a:cs typeface="Comic Sans MS"/>
                  </a:rPr>
                  <a:t> P’ as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matrix</a:t>
                </a: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f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j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Comic Sans MS"/>
                          </a:rPr>
                          <m:t>𝑃𝐴𝑇𝐻</m:t>
                        </m:r>
                        <m:r>
                          <m:rPr>
                            <m:nor/>
                          </m:rPr>
                          <a:rPr lang="tr-TR" dirty="0">
                            <a:latin typeface="Comic Sans MS"/>
                            <a:cs typeface="Comic Sans MS"/>
                          </a:rPr>
                          <m:t>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k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Comic Sans MS"/>
                          </a:rPr>
                          <m:t>𝑃𝐴𝑇𝐻</m:t>
                        </m:r>
                        <m:r>
                          <m:rPr>
                            <m:nor/>
                          </m:rPr>
                          <a:rPr lang="tr-TR" dirty="0">
                            <a:latin typeface="Comic Sans MS"/>
                            <a:cs typeface="Comic Sans MS"/>
                          </a:rPr>
                          <m:t>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𝑃𝐴𝑇𝐻</m:t>
                                </m:r>
                                <m:r>
                                  <m:rPr>
                                    <m:nor/>
                                  </m:rPr>
                                  <a:rPr lang="tr-TR" dirty="0">
                                    <a:latin typeface="Comic Sans MS"/>
                                    <a:cs typeface="Comic Sans MS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𝑃𝐴𝑇𝐻</m:t>
                                </m:r>
                                <m:r>
                                  <m:rPr>
                                    <m:nor/>
                                  </m:rPr>
                                  <a:rPr lang="tr-TR" dirty="0">
                                    <a:latin typeface="Comic Sans MS"/>
                                    <a:cs typeface="Comic Sans MS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𝑤</m:t>
                                </m:r>
                                <m:r>
                                  <m:rPr>
                                    <m:nor/>
                                  </m:rPr>
                                  <a:rPr lang="tr-TR" dirty="0">
                                    <a:latin typeface="Comic Sans MS"/>
                                    <a:cs typeface="Comic Sans MS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26" y="3651487"/>
                <a:ext cx="5904656" cy="2381293"/>
              </a:xfrm>
              <a:prstGeom prst="rect">
                <a:avLst/>
              </a:prstGeom>
              <a:blipFill>
                <a:blip r:embed="rId4"/>
                <a:stretch>
                  <a:fillRect l="-930" t="-1279" b="-2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A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B</a:t>
            </a: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C</a:t>
            </a: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D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714621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The idea is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extend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using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W</a:t>
                </a:r>
              </a:p>
              <a:p>
                <a:endParaRPr lang="tr-TR" i="1" dirty="0">
                  <a:latin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= 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m = 2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n-1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r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eturn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blipFill>
                <a:blip r:embed="rId3"/>
                <a:stretch>
                  <a:fillRect l="-594" t="-515" b="-30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A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B</a:t>
            </a: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C</a:t>
            </a: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D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𝐸𝑥𝑡𝑒𝑛𝑑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        </a:t>
                </a:r>
                <a:endParaRPr lang="tr-TR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347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The idea is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extend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using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W</a:t>
                </a:r>
              </a:p>
              <a:p>
                <a:endParaRPr lang="tr-TR" i="1" dirty="0">
                  <a:latin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= 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m = 2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n-1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r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eturn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blipFill>
                <a:blip r:embed="rId3"/>
                <a:stretch>
                  <a:fillRect l="-594" t="-515" b="-30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A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B</a:t>
            </a: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C</a:t>
            </a: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D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𝐸𝑥𝑡𝑒𝑛𝑑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6537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The idea is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extend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using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W</a:t>
                </a:r>
              </a:p>
              <a:p>
                <a:endParaRPr lang="tr-TR" i="1" dirty="0">
                  <a:latin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= 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m = 2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n-1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r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eturn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blipFill>
                <a:blip r:embed="rId3"/>
                <a:stretch>
                  <a:fillRect l="-594" t="-515" b="-30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A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B</a:t>
            </a: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C</a:t>
            </a: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D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Dikdörtgen 23"/>
              <p:cNvSpPr/>
              <p:nvPr/>
            </p:nvSpPr>
            <p:spPr>
              <a:xfrm>
                <a:off x="482944" y="5043247"/>
                <a:ext cx="882742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4" name="Dikdörtge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882742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o 2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o 2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𝐸𝑥𝑡𝑒𝑛𝑑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Çift Köşeli Ayraç 2"/>
          <p:cNvSpPr/>
          <p:nvPr/>
        </p:nvSpPr>
        <p:spPr>
          <a:xfrm>
            <a:off x="1331640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o 3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915816" y="464709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o 3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915816" y="464709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1587" t="-1852" r="-107937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1587" t="-101852" r="-7937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01587" t="-205660" r="-207937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1587" t="-205660" r="-7937" b="-1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300000" r="-30793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Çift Köşeli Ayraç 37"/>
          <p:cNvSpPr/>
          <p:nvPr/>
        </p:nvSpPr>
        <p:spPr>
          <a:xfrm>
            <a:off x="2971198" y="462345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Düz Ok Bağlayıcısı 16"/>
          <p:cNvCxnSpPr>
            <a:endCxn id="25" idx="0"/>
          </p:cNvCxnSpPr>
          <p:nvPr/>
        </p:nvCxnSpPr>
        <p:spPr>
          <a:xfrm>
            <a:off x="1619672" y="4350795"/>
            <a:ext cx="433255" cy="2864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Düz Ok Bağlayıcısı 40"/>
          <p:cNvCxnSpPr>
            <a:endCxn id="37" idx="0"/>
          </p:cNvCxnSpPr>
          <p:nvPr/>
        </p:nvCxnSpPr>
        <p:spPr>
          <a:xfrm>
            <a:off x="2083603" y="4311715"/>
            <a:ext cx="1598947" cy="335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084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The idea is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extend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using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W</a:t>
                </a:r>
              </a:p>
              <a:p>
                <a:endParaRPr lang="tr-TR" i="1" dirty="0">
                  <a:latin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= 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m = 2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n-1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r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eturn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blipFill>
                <a:blip r:embed="rId3"/>
                <a:stretch>
                  <a:fillRect l="-594" t="-515" b="-30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A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B</a:t>
            </a: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C</a:t>
            </a: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D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Dikdörtgen 23"/>
              <p:cNvSpPr/>
              <p:nvPr/>
            </p:nvSpPr>
            <p:spPr>
              <a:xfrm>
                <a:off x="482944" y="5043247"/>
                <a:ext cx="882742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4" name="Dikdörtge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882742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o 2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o 2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6" name="Tablo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22216"/>
              </p:ext>
            </p:extLst>
          </p:nvPr>
        </p:nvGraphicFramePr>
        <p:xfrm>
          <a:off x="4703029" y="4649584"/>
          <a:ext cx="1533468" cy="130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67">
                  <a:extLst>
                    <a:ext uri="{9D8B030D-6E8A-4147-A177-3AD203B41FA5}">
                      <a16:colId xmlns:a16="http://schemas.microsoft.com/office/drawing/2014/main" val="730510782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811912200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3610700517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1248550750"/>
                    </a:ext>
                  </a:extLst>
                </a:gridCol>
              </a:tblGrid>
              <a:tr h="326668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855096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42026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89492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7770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𝐸𝑥𝑡𝑒𝑛𝑑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Çift Köşeli Ayraç 2"/>
          <p:cNvSpPr/>
          <p:nvPr/>
        </p:nvSpPr>
        <p:spPr>
          <a:xfrm>
            <a:off x="1323327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o 3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915816" y="464709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o 3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915816" y="464709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1587" t="-1852" r="-107937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1587" t="-101852" r="-7937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01587" t="-205660" r="-207937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1587" t="-205660" r="-7937" b="-1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300000" r="-30793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Çift Köşeli Ayraç 37"/>
          <p:cNvSpPr/>
          <p:nvPr/>
        </p:nvSpPr>
        <p:spPr>
          <a:xfrm>
            <a:off x="2971198" y="462345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4388819" y="5082514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19" y="5082514"/>
                <a:ext cx="4219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Çift Köşeli Ayraç 38"/>
          <p:cNvSpPr/>
          <p:nvPr/>
        </p:nvSpPr>
        <p:spPr>
          <a:xfrm>
            <a:off x="4758001" y="4625031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4399343" y="6306284"/>
                <a:ext cx="25489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dirty="0" smtClean="0">
                    <a:latin typeface="Comic Sans MS" panose="030F0702030302020204" pitchFamily="66" charset="0"/>
                  </a:rPr>
                  <a:t>min{0+0</a:t>
                </a:r>
                <a14:m>
                  <m:oMath xmlns:m="http://schemas.openxmlformats.org/officeDocument/2006/math">
                    <m:r>
                      <a:rPr lang="tr-TR" sz="16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16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3+</a:t>
                </a:r>
                <a14:m>
                  <m:oMath xmlns:m="http://schemas.openxmlformats.org/officeDocument/2006/math">
                    <m:r>
                      <a:rPr lang="tr-TR" sz="16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tr-TR" sz="16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,</a:t>
                </a:r>
                <a:r>
                  <a:rPr lang="tr-TR" sz="16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6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tr-TR" sz="16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+1,-4+</a:t>
                </a:r>
                <a:r>
                  <a:rPr lang="tr-TR" sz="1600" dirty="0">
                    <a:solidFill>
                      <a:schemeClr val="tx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6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tr-TR" sz="16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}</a:t>
                </a:r>
                <a:endParaRPr lang="tr-TR" sz="16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cs typeface="Comic Sans MS"/>
                </a:endParaRPr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343" y="6306284"/>
                <a:ext cx="2548921" cy="338554"/>
              </a:xfrm>
              <a:prstGeom prst="rect">
                <a:avLst/>
              </a:prstGeom>
              <a:blipFill>
                <a:blip r:embed="rId9"/>
                <a:stretch>
                  <a:fillRect l="-1435" t="-3571" b="-232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Düz Ok Bağlayıcısı 14"/>
          <p:cNvCxnSpPr>
            <a:stCxn id="6" idx="0"/>
          </p:cNvCxnSpPr>
          <p:nvPr/>
        </p:nvCxnSpPr>
        <p:spPr>
          <a:xfrm flipH="1" flipV="1">
            <a:off x="4932040" y="4966602"/>
            <a:ext cx="741764" cy="1339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erbest Form 17"/>
          <p:cNvSpPr/>
          <p:nvPr/>
        </p:nvSpPr>
        <p:spPr>
          <a:xfrm>
            <a:off x="1179311" y="4606067"/>
            <a:ext cx="1699768" cy="360535"/>
          </a:xfrm>
          <a:custGeom>
            <a:avLst/>
            <a:gdLst>
              <a:gd name="connsiteX0" fmla="*/ 748146 w 1587731"/>
              <a:gd name="connsiteY0" fmla="*/ 349135 h 351001"/>
              <a:gd name="connsiteX1" fmla="*/ 315884 w 1587731"/>
              <a:gd name="connsiteY1" fmla="*/ 332510 h 351001"/>
              <a:gd name="connsiteX2" fmla="*/ 290946 w 1587731"/>
              <a:gd name="connsiteY2" fmla="*/ 324197 h 351001"/>
              <a:gd name="connsiteX3" fmla="*/ 216131 w 1587731"/>
              <a:gd name="connsiteY3" fmla="*/ 315884 h 351001"/>
              <a:gd name="connsiteX4" fmla="*/ 141316 w 1587731"/>
              <a:gd name="connsiteY4" fmla="*/ 299259 h 351001"/>
              <a:gd name="connsiteX5" fmla="*/ 58189 w 1587731"/>
              <a:gd name="connsiteY5" fmla="*/ 266008 h 351001"/>
              <a:gd name="connsiteX6" fmla="*/ 8313 w 1587731"/>
              <a:gd name="connsiteY6" fmla="*/ 232757 h 351001"/>
              <a:gd name="connsiteX7" fmla="*/ 0 w 1587731"/>
              <a:gd name="connsiteY7" fmla="*/ 207819 h 351001"/>
              <a:gd name="connsiteX8" fmla="*/ 8313 w 1587731"/>
              <a:gd name="connsiteY8" fmla="*/ 141317 h 351001"/>
              <a:gd name="connsiteX9" fmla="*/ 24938 w 1587731"/>
              <a:gd name="connsiteY9" fmla="*/ 124691 h 351001"/>
              <a:gd name="connsiteX10" fmla="*/ 83127 w 1587731"/>
              <a:gd name="connsiteY10" fmla="*/ 99753 h 351001"/>
              <a:gd name="connsiteX11" fmla="*/ 108066 w 1587731"/>
              <a:gd name="connsiteY11" fmla="*/ 83128 h 351001"/>
              <a:gd name="connsiteX12" fmla="*/ 207818 w 1587731"/>
              <a:gd name="connsiteY12" fmla="*/ 66502 h 351001"/>
              <a:gd name="connsiteX13" fmla="*/ 257695 w 1587731"/>
              <a:gd name="connsiteY13" fmla="*/ 58190 h 351001"/>
              <a:gd name="connsiteX14" fmla="*/ 324196 w 1587731"/>
              <a:gd name="connsiteY14" fmla="*/ 41564 h 351001"/>
              <a:gd name="connsiteX15" fmla="*/ 357447 w 1587731"/>
              <a:gd name="connsiteY15" fmla="*/ 33251 h 351001"/>
              <a:gd name="connsiteX16" fmla="*/ 382386 w 1587731"/>
              <a:gd name="connsiteY16" fmla="*/ 24939 h 351001"/>
              <a:gd name="connsiteX17" fmla="*/ 523702 w 1587731"/>
              <a:gd name="connsiteY17" fmla="*/ 16626 h 351001"/>
              <a:gd name="connsiteX18" fmla="*/ 698269 w 1587731"/>
              <a:gd name="connsiteY18" fmla="*/ 8313 h 351001"/>
              <a:gd name="connsiteX19" fmla="*/ 897775 w 1587731"/>
              <a:gd name="connsiteY19" fmla="*/ 0 h 351001"/>
              <a:gd name="connsiteX20" fmla="*/ 1396538 w 1587731"/>
              <a:gd name="connsiteY20" fmla="*/ 8313 h 351001"/>
              <a:gd name="connsiteX21" fmla="*/ 1454727 w 1587731"/>
              <a:gd name="connsiteY21" fmla="*/ 24939 h 351001"/>
              <a:gd name="connsiteX22" fmla="*/ 1479666 w 1587731"/>
              <a:gd name="connsiteY22" fmla="*/ 41564 h 351001"/>
              <a:gd name="connsiteX23" fmla="*/ 1546167 w 1587731"/>
              <a:gd name="connsiteY23" fmla="*/ 66502 h 351001"/>
              <a:gd name="connsiteX24" fmla="*/ 1579418 w 1587731"/>
              <a:gd name="connsiteY24" fmla="*/ 108066 h 351001"/>
              <a:gd name="connsiteX25" fmla="*/ 1587731 w 1587731"/>
              <a:gd name="connsiteY25" fmla="*/ 133004 h 351001"/>
              <a:gd name="connsiteX26" fmla="*/ 1579418 w 1587731"/>
              <a:gd name="connsiteY26" fmla="*/ 207819 h 351001"/>
              <a:gd name="connsiteX27" fmla="*/ 1554480 w 1587731"/>
              <a:gd name="connsiteY27" fmla="*/ 224444 h 351001"/>
              <a:gd name="connsiteX28" fmla="*/ 1504604 w 1587731"/>
              <a:gd name="connsiteY28" fmla="*/ 241070 h 351001"/>
              <a:gd name="connsiteX29" fmla="*/ 1479666 w 1587731"/>
              <a:gd name="connsiteY29" fmla="*/ 249382 h 351001"/>
              <a:gd name="connsiteX30" fmla="*/ 1421476 w 1587731"/>
              <a:gd name="connsiteY30" fmla="*/ 266008 h 351001"/>
              <a:gd name="connsiteX31" fmla="*/ 1354975 w 1587731"/>
              <a:gd name="connsiteY31" fmla="*/ 274320 h 351001"/>
              <a:gd name="connsiteX32" fmla="*/ 1305098 w 1587731"/>
              <a:gd name="connsiteY32" fmla="*/ 282633 h 351001"/>
              <a:gd name="connsiteX33" fmla="*/ 1155469 w 1587731"/>
              <a:gd name="connsiteY33" fmla="*/ 299259 h 351001"/>
              <a:gd name="connsiteX34" fmla="*/ 864524 w 1587731"/>
              <a:gd name="connsiteY34" fmla="*/ 307571 h 351001"/>
              <a:gd name="connsiteX35" fmla="*/ 806335 w 1587731"/>
              <a:gd name="connsiteY35" fmla="*/ 324197 h 351001"/>
              <a:gd name="connsiteX36" fmla="*/ 748146 w 1587731"/>
              <a:gd name="connsiteY36" fmla="*/ 349135 h 3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87731" h="351001">
                <a:moveTo>
                  <a:pt x="748146" y="349135"/>
                </a:moveTo>
                <a:cubicBezTo>
                  <a:pt x="666404" y="350520"/>
                  <a:pt x="859415" y="357215"/>
                  <a:pt x="315884" y="332510"/>
                </a:cubicBezTo>
                <a:cubicBezTo>
                  <a:pt x="307131" y="332112"/>
                  <a:pt x="299589" y="325638"/>
                  <a:pt x="290946" y="324197"/>
                </a:cubicBezTo>
                <a:cubicBezTo>
                  <a:pt x="266196" y="320072"/>
                  <a:pt x="240971" y="319433"/>
                  <a:pt x="216131" y="315884"/>
                </a:cubicBezTo>
                <a:cubicBezTo>
                  <a:pt x="201040" y="313728"/>
                  <a:pt x="157810" y="304207"/>
                  <a:pt x="141316" y="299259"/>
                </a:cubicBezTo>
                <a:cubicBezTo>
                  <a:pt x="109602" y="289745"/>
                  <a:pt x="85960" y="282670"/>
                  <a:pt x="58189" y="266008"/>
                </a:cubicBezTo>
                <a:cubicBezTo>
                  <a:pt x="41055" y="255728"/>
                  <a:pt x="8313" y="232757"/>
                  <a:pt x="8313" y="232757"/>
                </a:cubicBezTo>
                <a:cubicBezTo>
                  <a:pt x="5542" y="224444"/>
                  <a:pt x="0" y="216581"/>
                  <a:pt x="0" y="207819"/>
                </a:cubicBezTo>
                <a:cubicBezTo>
                  <a:pt x="0" y="185479"/>
                  <a:pt x="1894" y="162715"/>
                  <a:pt x="8313" y="141317"/>
                </a:cubicBezTo>
                <a:cubicBezTo>
                  <a:pt x="10565" y="133810"/>
                  <a:pt x="18417" y="129038"/>
                  <a:pt x="24938" y="124691"/>
                </a:cubicBezTo>
                <a:cubicBezTo>
                  <a:pt x="76817" y="90104"/>
                  <a:pt x="38803" y="121915"/>
                  <a:pt x="83127" y="99753"/>
                </a:cubicBezTo>
                <a:cubicBezTo>
                  <a:pt x="92063" y="95285"/>
                  <a:pt x="99130" y="87596"/>
                  <a:pt x="108066" y="83128"/>
                </a:cubicBezTo>
                <a:cubicBezTo>
                  <a:pt x="136422" y="68950"/>
                  <a:pt x="182670" y="69855"/>
                  <a:pt x="207818" y="66502"/>
                </a:cubicBezTo>
                <a:cubicBezTo>
                  <a:pt x="224525" y="64274"/>
                  <a:pt x="241214" y="61722"/>
                  <a:pt x="257695" y="58190"/>
                </a:cubicBezTo>
                <a:cubicBezTo>
                  <a:pt x="280037" y="53402"/>
                  <a:pt x="302029" y="47106"/>
                  <a:pt x="324196" y="41564"/>
                </a:cubicBezTo>
                <a:cubicBezTo>
                  <a:pt x="335280" y="38793"/>
                  <a:pt x="346608" y="36863"/>
                  <a:pt x="357447" y="33251"/>
                </a:cubicBezTo>
                <a:cubicBezTo>
                  <a:pt x="365760" y="30480"/>
                  <a:pt x="373667" y="25811"/>
                  <a:pt x="382386" y="24939"/>
                </a:cubicBezTo>
                <a:cubicBezTo>
                  <a:pt x="429339" y="20244"/>
                  <a:pt x="476580" y="19106"/>
                  <a:pt x="523702" y="16626"/>
                </a:cubicBezTo>
                <a:lnTo>
                  <a:pt x="698269" y="8313"/>
                </a:lnTo>
                <a:lnTo>
                  <a:pt x="897775" y="0"/>
                </a:lnTo>
                <a:lnTo>
                  <a:pt x="1396538" y="8313"/>
                </a:lnTo>
                <a:cubicBezTo>
                  <a:pt x="1402221" y="8491"/>
                  <a:pt x="1446614" y="20883"/>
                  <a:pt x="1454727" y="24939"/>
                </a:cubicBezTo>
                <a:cubicBezTo>
                  <a:pt x="1463663" y="29407"/>
                  <a:pt x="1470483" y="37628"/>
                  <a:pt x="1479666" y="41564"/>
                </a:cubicBezTo>
                <a:cubicBezTo>
                  <a:pt x="1638126" y="109475"/>
                  <a:pt x="1379925" y="-16616"/>
                  <a:pt x="1546167" y="66502"/>
                </a:cubicBezTo>
                <a:cubicBezTo>
                  <a:pt x="1561631" y="81966"/>
                  <a:pt x="1568931" y="87092"/>
                  <a:pt x="1579418" y="108066"/>
                </a:cubicBezTo>
                <a:cubicBezTo>
                  <a:pt x="1583337" y="115903"/>
                  <a:pt x="1584960" y="124691"/>
                  <a:pt x="1587731" y="133004"/>
                </a:cubicBezTo>
                <a:cubicBezTo>
                  <a:pt x="1584960" y="157942"/>
                  <a:pt x="1587993" y="184238"/>
                  <a:pt x="1579418" y="207819"/>
                </a:cubicBezTo>
                <a:cubicBezTo>
                  <a:pt x="1576004" y="217208"/>
                  <a:pt x="1563609" y="220386"/>
                  <a:pt x="1554480" y="224444"/>
                </a:cubicBezTo>
                <a:cubicBezTo>
                  <a:pt x="1538466" y="231562"/>
                  <a:pt x="1521229" y="235528"/>
                  <a:pt x="1504604" y="241070"/>
                </a:cubicBezTo>
                <a:lnTo>
                  <a:pt x="1479666" y="249382"/>
                </a:lnTo>
                <a:cubicBezTo>
                  <a:pt x="1459900" y="255970"/>
                  <a:pt x="1442352" y="262529"/>
                  <a:pt x="1421476" y="266008"/>
                </a:cubicBezTo>
                <a:cubicBezTo>
                  <a:pt x="1399440" y="269681"/>
                  <a:pt x="1377090" y="271161"/>
                  <a:pt x="1354975" y="274320"/>
                </a:cubicBezTo>
                <a:cubicBezTo>
                  <a:pt x="1338289" y="276704"/>
                  <a:pt x="1321823" y="280542"/>
                  <a:pt x="1305098" y="282633"/>
                </a:cubicBezTo>
                <a:cubicBezTo>
                  <a:pt x="1255302" y="288858"/>
                  <a:pt x="1205632" y="297826"/>
                  <a:pt x="1155469" y="299259"/>
                </a:cubicBezTo>
                <a:lnTo>
                  <a:pt x="864524" y="307571"/>
                </a:lnTo>
                <a:cubicBezTo>
                  <a:pt x="836753" y="316828"/>
                  <a:pt x="837649" y="317238"/>
                  <a:pt x="806335" y="324197"/>
                </a:cubicBezTo>
                <a:cubicBezTo>
                  <a:pt x="766482" y="333053"/>
                  <a:pt x="829888" y="347750"/>
                  <a:pt x="748146" y="34913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Serbest Form 39"/>
          <p:cNvSpPr/>
          <p:nvPr/>
        </p:nvSpPr>
        <p:spPr>
          <a:xfrm rot="5400000">
            <a:off x="2359308" y="5103231"/>
            <a:ext cx="1473551" cy="360535"/>
          </a:xfrm>
          <a:custGeom>
            <a:avLst/>
            <a:gdLst>
              <a:gd name="connsiteX0" fmla="*/ 748146 w 1587731"/>
              <a:gd name="connsiteY0" fmla="*/ 349135 h 351001"/>
              <a:gd name="connsiteX1" fmla="*/ 315884 w 1587731"/>
              <a:gd name="connsiteY1" fmla="*/ 332510 h 351001"/>
              <a:gd name="connsiteX2" fmla="*/ 290946 w 1587731"/>
              <a:gd name="connsiteY2" fmla="*/ 324197 h 351001"/>
              <a:gd name="connsiteX3" fmla="*/ 216131 w 1587731"/>
              <a:gd name="connsiteY3" fmla="*/ 315884 h 351001"/>
              <a:gd name="connsiteX4" fmla="*/ 141316 w 1587731"/>
              <a:gd name="connsiteY4" fmla="*/ 299259 h 351001"/>
              <a:gd name="connsiteX5" fmla="*/ 58189 w 1587731"/>
              <a:gd name="connsiteY5" fmla="*/ 266008 h 351001"/>
              <a:gd name="connsiteX6" fmla="*/ 8313 w 1587731"/>
              <a:gd name="connsiteY6" fmla="*/ 232757 h 351001"/>
              <a:gd name="connsiteX7" fmla="*/ 0 w 1587731"/>
              <a:gd name="connsiteY7" fmla="*/ 207819 h 351001"/>
              <a:gd name="connsiteX8" fmla="*/ 8313 w 1587731"/>
              <a:gd name="connsiteY8" fmla="*/ 141317 h 351001"/>
              <a:gd name="connsiteX9" fmla="*/ 24938 w 1587731"/>
              <a:gd name="connsiteY9" fmla="*/ 124691 h 351001"/>
              <a:gd name="connsiteX10" fmla="*/ 83127 w 1587731"/>
              <a:gd name="connsiteY10" fmla="*/ 99753 h 351001"/>
              <a:gd name="connsiteX11" fmla="*/ 108066 w 1587731"/>
              <a:gd name="connsiteY11" fmla="*/ 83128 h 351001"/>
              <a:gd name="connsiteX12" fmla="*/ 207818 w 1587731"/>
              <a:gd name="connsiteY12" fmla="*/ 66502 h 351001"/>
              <a:gd name="connsiteX13" fmla="*/ 257695 w 1587731"/>
              <a:gd name="connsiteY13" fmla="*/ 58190 h 351001"/>
              <a:gd name="connsiteX14" fmla="*/ 324196 w 1587731"/>
              <a:gd name="connsiteY14" fmla="*/ 41564 h 351001"/>
              <a:gd name="connsiteX15" fmla="*/ 357447 w 1587731"/>
              <a:gd name="connsiteY15" fmla="*/ 33251 h 351001"/>
              <a:gd name="connsiteX16" fmla="*/ 382386 w 1587731"/>
              <a:gd name="connsiteY16" fmla="*/ 24939 h 351001"/>
              <a:gd name="connsiteX17" fmla="*/ 523702 w 1587731"/>
              <a:gd name="connsiteY17" fmla="*/ 16626 h 351001"/>
              <a:gd name="connsiteX18" fmla="*/ 698269 w 1587731"/>
              <a:gd name="connsiteY18" fmla="*/ 8313 h 351001"/>
              <a:gd name="connsiteX19" fmla="*/ 897775 w 1587731"/>
              <a:gd name="connsiteY19" fmla="*/ 0 h 351001"/>
              <a:gd name="connsiteX20" fmla="*/ 1396538 w 1587731"/>
              <a:gd name="connsiteY20" fmla="*/ 8313 h 351001"/>
              <a:gd name="connsiteX21" fmla="*/ 1454727 w 1587731"/>
              <a:gd name="connsiteY21" fmla="*/ 24939 h 351001"/>
              <a:gd name="connsiteX22" fmla="*/ 1479666 w 1587731"/>
              <a:gd name="connsiteY22" fmla="*/ 41564 h 351001"/>
              <a:gd name="connsiteX23" fmla="*/ 1546167 w 1587731"/>
              <a:gd name="connsiteY23" fmla="*/ 66502 h 351001"/>
              <a:gd name="connsiteX24" fmla="*/ 1579418 w 1587731"/>
              <a:gd name="connsiteY24" fmla="*/ 108066 h 351001"/>
              <a:gd name="connsiteX25" fmla="*/ 1587731 w 1587731"/>
              <a:gd name="connsiteY25" fmla="*/ 133004 h 351001"/>
              <a:gd name="connsiteX26" fmla="*/ 1579418 w 1587731"/>
              <a:gd name="connsiteY26" fmla="*/ 207819 h 351001"/>
              <a:gd name="connsiteX27" fmla="*/ 1554480 w 1587731"/>
              <a:gd name="connsiteY27" fmla="*/ 224444 h 351001"/>
              <a:gd name="connsiteX28" fmla="*/ 1504604 w 1587731"/>
              <a:gd name="connsiteY28" fmla="*/ 241070 h 351001"/>
              <a:gd name="connsiteX29" fmla="*/ 1479666 w 1587731"/>
              <a:gd name="connsiteY29" fmla="*/ 249382 h 351001"/>
              <a:gd name="connsiteX30" fmla="*/ 1421476 w 1587731"/>
              <a:gd name="connsiteY30" fmla="*/ 266008 h 351001"/>
              <a:gd name="connsiteX31" fmla="*/ 1354975 w 1587731"/>
              <a:gd name="connsiteY31" fmla="*/ 274320 h 351001"/>
              <a:gd name="connsiteX32" fmla="*/ 1305098 w 1587731"/>
              <a:gd name="connsiteY32" fmla="*/ 282633 h 351001"/>
              <a:gd name="connsiteX33" fmla="*/ 1155469 w 1587731"/>
              <a:gd name="connsiteY33" fmla="*/ 299259 h 351001"/>
              <a:gd name="connsiteX34" fmla="*/ 864524 w 1587731"/>
              <a:gd name="connsiteY34" fmla="*/ 307571 h 351001"/>
              <a:gd name="connsiteX35" fmla="*/ 806335 w 1587731"/>
              <a:gd name="connsiteY35" fmla="*/ 324197 h 351001"/>
              <a:gd name="connsiteX36" fmla="*/ 748146 w 1587731"/>
              <a:gd name="connsiteY36" fmla="*/ 349135 h 3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87731" h="351001">
                <a:moveTo>
                  <a:pt x="748146" y="349135"/>
                </a:moveTo>
                <a:cubicBezTo>
                  <a:pt x="666404" y="350520"/>
                  <a:pt x="859415" y="357215"/>
                  <a:pt x="315884" y="332510"/>
                </a:cubicBezTo>
                <a:cubicBezTo>
                  <a:pt x="307131" y="332112"/>
                  <a:pt x="299589" y="325638"/>
                  <a:pt x="290946" y="324197"/>
                </a:cubicBezTo>
                <a:cubicBezTo>
                  <a:pt x="266196" y="320072"/>
                  <a:pt x="240971" y="319433"/>
                  <a:pt x="216131" y="315884"/>
                </a:cubicBezTo>
                <a:cubicBezTo>
                  <a:pt x="201040" y="313728"/>
                  <a:pt x="157810" y="304207"/>
                  <a:pt x="141316" y="299259"/>
                </a:cubicBezTo>
                <a:cubicBezTo>
                  <a:pt x="109602" y="289745"/>
                  <a:pt x="85960" y="282670"/>
                  <a:pt x="58189" y="266008"/>
                </a:cubicBezTo>
                <a:cubicBezTo>
                  <a:pt x="41055" y="255728"/>
                  <a:pt x="8313" y="232757"/>
                  <a:pt x="8313" y="232757"/>
                </a:cubicBezTo>
                <a:cubicBezTo>
                  <a:pt x="5542" y="224444"/>
                  <a:pt x="0" y="216581"/>
                  <a:pt x="0" y="207819"/>
                </a:cubicBezTo>
                <a:cubicBezTo>
                  <a:pt x="0" y="185479"/>
                  <a:pt x="1894" y="162715"/>
                  <a:pt x="8313" y="141317"/>
                </a:cubicBezTo>
                <a:cubicBezTo>
                  <a:pt x="10565" y="133810"/>
                  <a:pt x="18417" y="129038"/>
                  <a:pt x="24938" y="124691"/>
                </a:cubicBezTo>
                <a:cubicBezTo>
                  <a:pt x="76817" y="90104"/>
                  <a:pt x="38803" y="121915"/>
                  <a:pt x="83127" y="99753"/>
                </a:cubicBezTo>
                <a:cubicBezTo>
                  <a:pt x="92063" y="95285"/>
                  <a:pt x="99130" y="87596"/>
                  <a:pt x="108066" y="83128"/>
                </a:cubicBezTo>
                <a:cubicBezTo>
                  <a:pt x="136422" y="68950"/>
                  <a:pt x="182670" y="69855"/>
                  <a:pt x="207818" y="66502"/>
                </a:cubicBezTo>
                <a:cubicBezTo>
                  <a:pt x="224525" y="64274"/>
                  <a:pt x="241214" y="61722"/>
                  <a:pt x="257695" y="58190"/>
                </a:cubicBezTo>
                <a:cubicBezTo>
                  <a:pt x="280037" y="53402"/>
                  <a:pt x="302029" y="47106"/>
                  <a:pt x="324196" y="41564"/>
                </a:cubicBezTo>
                <a:cubicBezTo>
                  <a:pt x="335280" y="38793"/>
                  <a:pt x="346608" y="36863"/>
                  <a:pt x="357447" y="33251"/>
                </a:cubicBezTo>
                <a:cubicBezTo>
                  <a:pt x="365760" y="30480"/>
                  <a:pt x="373667" y="25811"/>
                  <a:pt x="382386" y="24939"/>
                </a:cubicBezTo>
                <a:cubicBezTo>
                  <a:pt x="429339" y="20244"/>
                  <a:pt x="476580" y="19106"/>
                  <a:pt x="523702" y="16626"/>
                </a:cubicBezTo>
                <a:lnTo>
                  <a:pt x="698269" y="8313"/>
                </a:lnTo>
                <a:lnTo>
                  <a:pt x="897775" y="0"/>
                </a:lnTo>
                <a:lnTo>
                  <a:pt x="1396538" y="8313"/>
                </a:lnTo>
                <a:cubicBezTo>
                  <a:pt x="1402221" y="8491"/>
                  <a:pt x="1446614" y="20883"/>
                  <a:pt x="1454727" y="24939"/>
                </a:cubicBezTo>
                <a:cubicBezTo>
                  <a:pt x="1463663" y="29407"/>
                  <a:pt x="1470483" y="37628"/>
                  <a:pt x="1479666" y="41564"/>
                </a:cubicBezTo>
                <a:cubicBezTo>
                  <a:pt x="1638126" y="109475"/>
                  <a:pt x="1379925" y="-16616"/>
                  <a:pt x="1546167" y="66502"/>
                </a:cubicBezTo>
                <a:cubicBezTo>
                  <a:pt x="1561631" y="81966"/>
                  <a:pt x="1568931" y="87092"/>
                  <a:pt x="1579418" y="108066"/>
                </a:cubicBezTo>
                <a:cubicBezTo>
                  <a:pt x="1583337" y="115903"/>
                  <a:pt x="1584960" y="124691"/>
                  <a:pt x="1587731" y="133004"/>
                </a:cubicBezTo>
                <a:cubicBezTo>
                  <a:pt x="1584960" y="157942"/>
                  <a:pt x="1587993" y="184238"/>
                  <a:pt x="1579418" y="207819"/>
                </a:cubicBezTo>
                <a:cubicBezTo>
                  <a:pt x="1576004" y="217208"/>
                  <a:pt x="1563609" y="220386"/>
                  <a:pt x="1554480" y="224444"/>
                </a:cubicBezTo>
                <a:cubicBezTo>
                  <a:pt x="1538466" y="231562"/>
                  <a:pt x="1521229" y="235528"/>
                  <a:pt x="1504604" y="241070"/>
                </a:cubicBezTo>
                <a:lnTo>
                  <a:pt x="1479666" y="249382"/>
                </a:lnTo>
                <a:cubicBezTo>
                  <a:pt x="1459900" y="255970"/>
                  <a:pt x="1442352" y="262529"/>
                  <a:pt x="1421476" y="266008"/>
                </a:cubicBezTo>
                <a:cubicBezTo>
                  <a:pt x="1399440" y="269681"/>
                  <a:pt x="1377090" y="271161"/>
                  <a:pt x="1354975" y="274320"/>
                </a:cubicBezTo>
                <a:cubicBezTo>
                  <a:pt x="1338289" y="276704"/>
                  <a:pt x="1321823" y="280542"/>
                  <a:pt x="1305098" y="282633"/>
                </a:cubicBezTo>
                <a:cubicBezTo>
                  <a:pt x="1255302" y="288858"/>
                  <a:pt x="1205632" y="297826"/>
                  <a:pt x="1155469" y="299259"/>
                </a:cubicBezTo>
                <a:lnTo>
                  <a:pt x="864524" y="307571"/>
                </a:lnTo>
                <a:cubicBezTo>
                  <a:pt x="836753" y="316828"/>
                  <a:pt x="837649" y="317238"/>
                  <a:pt x="806335" y="324197"/>
                </a:cubicBezTo>
                <a:cubicBezTo>
                  <a:pt x="766482" y="333053"/>
                  <a:pt x="829888" y="347750"/>
                  <a:pt x="748146" y="34913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988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11560" y="1490588"/>
            <a:ext cx="79260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g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iven a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weighted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graph G=(V,E) and a source vertex s in V, find the shortest path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from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each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vertex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to every other vertex in V</a:t>
            </a:r>
            <a:endParaRPr lang="tr-TR" sz="2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Arial"/>
              <a:buChar char="•"/>
            </a:pPr>
            <a:endParaRPr lang="tr-TR" sz="2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Arial"/>
              <a:buChar char="•"/>
            </a:pPr>
            <a:endParaRPr lang="tr-TR" sz="2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If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it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does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not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contain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negative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weight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edge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,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run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Dijkstra’s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Algorithm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on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each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vertex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</a:p>
          <a:p>
            <a:pPr algn="just"/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                                 </a:t>
            </a:r>
            <a:endParaRPr lang="tr-TR" sz="2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algn="just"/>
            <a:endParaRPr lang="tr-TR" sz="2200" dirty="0" smtClean="0">
              <a:latin typeface="Comic Sans MS"/>
              <a:cs typeface="Comic Sans M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 err="1" smtClean="0">
                <a:latin typeface="Comic Sans MS"/>
                <a:cs typeface="Comic Sans MS"/>
              </a:rPr>
              <a:t>If</a:t>
            </a:r>
            <a:r>
              <a:rPr lang="tr-TR" sz="2200" dirty="0" smtClean="0">
                <a:latin typeface="Comic Sans MS"/>
                <a:cs typeface="Comic Sans MS"/>
              </a:rPr>
              <a:t> it </a:t>
            </a:r>
            <a:r>
              <a:rPr lang="tr-TR" sz="2200" dirty="0" err="1" smtClean="0">
                <a:latin typeface="Comic Sans MS"/>
                <a:cs typeface="Comic Sans MS"/>
              </a:rPr>
              <a:t>contains</a:t>
            </a:r>
            <a:r>
              <a:rPr lang="tr-TR" sz="2200" dirty="0" smtClean="0">
                <a:latin typeface="Comic Sans MS"/>
                <a:cs typeface="Comic Sans MS"/>
              </a:rPr>
              <a:t> </a:t>
            </a:r>
            <a:r>
              <a:rPr lang="tr-TR" sz="2200" dirty="0" err="1" smtClean="0">
                <a:latin typeface="Comic Sans MS"/>
                <a:cs typeface="Comic Sans MS"/>
              </a:rPr>
              <a:t>negative</a:t>
            </a:r>
            <a:r>
              <a:rPr lang="tr-TR" sz="2200" dirty="0" smtClean="0">
                <a:latin typeface="Comic Sans MS"/>
                <a:cs typeface="Comic Sans MS"/>
              </a:rPr>
              <a:t> </a:t>
            </a:r>
            <a:r>
              <a:rPr lang="tr-TR" sz="2200" dirty="0" err="1" smtClean="0">
                <a:latin typeface="Comic Sans MS"/>
                <a:cs typeface="Comic Sans MS"/>
              </a:rPr>
              <a:t>weight</a:t>
            </a:r>
            <a:r>
              <a:rPr lang="tr-TR" sz="2200" dirty="0" smtClean="0">
                <a:latin typeface="Comic Sans MS"/>
                <a:cs typeface="Comic Sans MS"/>
              </a:rPr>
              <a:t> </a:t>
            </a:r>
            <a:r>
              <a:rPr lang="tr-TR" sz="2200" dirty="0" err="1" smtClean="0">
                <a:latin typeface="Comic Sans MS"/>
                <a:cs typeface="Comic Sans MS"/>
              </a:rPr>
              <a:t>edge</a:t>
            </a:r>
            <a:r>
              <a:rPr lang="tr-TR" sz="2200" dirty="0" smtClean="0">
                <a:latin typeface="Comic Sans MS"/>
                <a:cs typeface="Comic Sans MS"/>
              </a:rPr>
              <a:t>, </a:t>
            </a:r>
            <a:r>
              <a:rPr lang="tr-TR" sz="2200" dirty="0" err="1" smtClean="0">
                <a:latin typeface="Comic Sans MS"/>
                <a:cs typeface="Comic Sans MS"/>
              </a:rPr>
              <a:t>run</a:t>
            </a:r>
            <a:r>
              <a:rPr lang="tr-TR" sz="2200" dirty="0" smtClean="0">
                <a:latin typeface="Comic Sans MS"/>
                <a:cs typeface="Comic Sans MS"/>
              </a:rPr>
              <a:t> </a:t>
            </a:r>
            <a:r>
              <a:rPr lang="tr-TR" sz="2200" dirty="0" err="1" smtClean="0">
                <a:latin typeface="Comic Sans MS"/>
                <a:cs typeface="Comic Sans MS"/>
              </a:rPr>
              <a:t>Bellman</a:t>
            </a:r>
            <a:r>
              <a:rPr lang="tr-TR" sz="2200" dirty="0" smtClean="0">
                <a:latin typeface="Comic Sans MS"/>
                <a:cs typeface="Comic Sans MS"/>
              </a:rPr>
              <a:t>-Ford on </a:t>
            </a:r>
            <a:r>
              <a:rPr lang="tr-TR" sz="2200" dirty="0" err="1" smtClean="0">
                <a:latin typeface="Comic Sans MS"/>
                <a:cs typeface="Comic Sans MS"/>
              </a:rPr>
              <a:t>each</a:t>
            </a:r>
            <a:r>
              <a:rPr lang="tr-TR" sz="2200" dirty="0" smtClean="0">
                <a:latin typeface="Comic Sans MS"/>
                <a:cs typeface="Comic Sans MS"/>
              </a:rPr>
              <a:t> </a:t>
            </a:r>
            <a:r>
              <a:rPr lang="tr-TR" sz="2200" dirty="0" err="1" smtClean="0">
                <a:latin typeface="Comic Sans MS"/>
                <a:cs typeface="Comic Sans MS"/>
              </a:rPr>
              <a:t>vertex</a:t>
            </a:r>
            <a:endParaRPr lang="en-US" sz="2200" dirty="0" smtClean="0">
              <a:latin typeface="Comic Sans MS"/>
              <a:cs typeface="Comic Sans MS"/>
            </a:endParaRPr>
          </a:p>
          <a:p>
            <a:pPr marL="457200" indent="-457200" algn="just">
              <a:buFont typeface="Arial"/>
              <a:buChar char="•"/>
            </a:pPr>
            <a:endParaRPr lang="en-US" sz="2200" dirty="0" smtClean="0">
              <a:latin typeface="Comic Sans MS"/>
              <a:cs typeface="Comic Sans MS"/>
            </a:endParaRPr>
          </a:p>
          <a:p>
            <a:pPr algn="just"/>
            <a:r>
              <a:rPr lang="en-US" sz="2200" dirty="0">
                <a:latin typeface="Comic Sans MS"/>
                <a:cs typeface="Comic Sans MS"/>
              </a:rPr>
              <a:t> </a:t>
            </a:r>
            <a:r>
              <a:rPr lang="en-US" sz="2200" dirty="0" smtClean="0">
                <a:latin typeface="Comic Sans MS"/>
                <a:cs typeface="Comic Sans MS"/>
              </a:rPr>
              <a:t>                                                             </a:t>
            </a:r>
            <a:r>
              <a:rPr lang="en-US" sz="2400" dirty="0" smtClean="0"/>
              <a:t>  </a:t>
            </a:r>
          </a:p>
          <a:p>
            <a:pPr marL="342900" indent="-342900" algn="just">
              <a:buFont typeface="Arial"/>
              <a:buChar char="•"/>
            </a:pPr>
            <a:endParaRPr lang="en-US" sz="2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tr-TR" sz="2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691089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The idea is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extend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using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W</a:t>
                </a:r>
              </a:p>
              <a:p>
                <a:endParaRPr lang="tr-TR" i="1" dirty="0">
                  <a:latin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= 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m = 2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n-1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r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eturn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blipFill>
                <a:blip r:embed="rId3"/>
                <a:stretch>
                  <a:fillRect l="-594" t="-515" b="-30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A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B</a:t>
            </a: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C</a:t>
            </a: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D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Dikdörtgen 23"/>
              <p:cNvSpPr/>
              <p:nvPr/>
            </p:nvSpPr>
            <p:spPr>
              <a:xfrm>
                <a:off x="482944" y="5043247"/>
                <a:ext cx="882742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4" name="Dikdörtge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882742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o 2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o 2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6" name="Tablo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04288"/>
              </p:ext>
            </p:extLst>
          </p:nvPr>
        </p:nvGraphicFramePr>
        <p:xfrm>
          <a:off x="4703029" y="4649584"/>
          <a:ext cx="1533468" cy="130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67">
                  <a:extLst>
                    <a:ext uri="{9D8B030D-6E8A-4147-A177-3AD203B41FA5}">
                      <a16:colId xmlns:a16="http://schemas.microsoft.com/office/drawing/2014/main" val="730510782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811912200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3610700517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1248550750"/>
                    </a:ext>
                  </a:extLst>
                </a:gridCol>
              </a:tblGrid>
              <a:tr h="326668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855096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42026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89492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7770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𝐸𝑥𝑡𝑒𝑛𝑑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Çift Köşeli Ayraç 2"/>
          <p:cNvSpPr/>
          <p:nvPr/>
        </p:nvSpPr>
        <p:spPr>
          <a:xfrm>
            <a:off x="1323327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o 3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915816" y="464709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o 3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915816" y="464709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1587" t="-1852" r="-107937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1587" t="-101852" r="-7937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01587" t="-205660" r="-207937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1587" t="-205660" r="-7937" b="-1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300000" r="-30793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Çift Köşeli Ayraç 37"/>
          <p:cNvSpPr/>
          <p:nvPr/>
        </p:nvSpPr>
        <p:spPr>
          <a:xfrm>
            <a:off x="2971198" y="462345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4388819" y="5082514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19" y="5082514"/>
                <a:ext cx="4219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Çift Köşeli Ayraç 38"/>
          <p:cNvSpPr/>
          <p:nvPr/>
        </p:nvSpPr>
        <p:spPr>
          <a:xfrm>
            <a:off x="4758001" y="4625031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4399343" y="6306284"/>
                <a:ext cx="2476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dirty="0" smtClean="0">
                    <a:latin typeface="Comic Sans MS" panose="030F0702030302020204" pitchFamily="66" charset="0"/>
                  </a:rPr>
                  <a:t>min{0+3</a:t>
                </a:r>
                <a14:m>
                  <m:oMath xmlns:m="http://schemas.openxmlformats.org/officeDocument/2006/math">
                    <m:r>
                      <a:rPr lang="tr-TR" sz="16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16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3+0,</a:t>
                </a:r>
                <a:r>
                  <a:rPr lang="tr-TR" sz="1600" dirty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6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tr-TR" sz="16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+</a:t>
                </a:r>
                <a14:m>
                  <m:oMath xmlns:m="http://schemas.openxmlformats.org/officeDocument/2006/math">
                    <m:r>
                      <a:rPr lang="tr-TR" sz="16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tr-TR" sz="16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,-4+5}</a:t>
                </a:r>
                <a:endParaRPr lang="tr-TR" sz="16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cs typeface="Comic Sans MS"/>
                </a:endParaRPr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343" y="6306284"/>
                <a:ext cx="2476913" cy="338554"/>
              </a:xfrm>
              <a:prstGeom prst="rect">
                <a:avLst/>
              </a:prstGeom>
              <a:blipFill>
                <a:blip r:embed="rId9"/>
                <a:stretch>
                  <a:fillRect l="-1478" t="-3571" b="-232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Düz Ok Bağlayıcısı 14"/>
          <p:cNvCxnSpPr>
            <a:stCxn id="6" idx="0"/>
          </p:cNvCxnSpPr>
          <p:nvPr/>
        </p:nvCxnSpPr>
        <p:spPr>
          <a:xfrm flipH="1" flipV="1">
            <a:off x="5292080" y="4966602"/>
            <a:ext cx="345720" cy="1339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erbest Form 17"/>
          <p:cNvSpPr/>
          <p:nvPr/>
        </p:nvSpPr>
        <p:spPr>
          <a:xfrm>
            <a:off x="1179311" y="4606067"/>
            <a:ext cx="1699768" cy="360535"/>
          </a:xfrm>
          <a:custGeom>
            <a:avLst/>
            <a:gdLst>
              <a:gd name="connsiteX0" fmla="*/ 748146 w 1587731"/>
              <a:gd name="connsiteY0" fmla="*/ 349135 h 351001"/>
              <a:gd name="connsiteX1" fmla="*/ 315884 w 1587731"/>
              <a:gd name="connsiteY1" fmla="*/ 332510 h 351001"/>
              <a:gd name="connsiteX2" fmla="*/ 290946 w 1587731"/>
              <a:gd name="connsiteY2" fmla="*/ 324197 h 351001"/>
              <a:gd name="connsiteX3" fmla="*/ 216131 w 1587731"/>
              <a:gd name="connsiteY3" fmla="*/ 315884 h 351001"/>
              <a:gd name="connsiteX4" fmla="*/ 141316 w 1587731"/>
              <a:gd name="connsiteY4" fmla="*/ 299259 h 351001"/>
              <a:gd name="connsiteX5" fmla="*/ 58189 w 1587731"/>
              <a:gd name="connsiteY5" fmla="*/ 266008 h 351001"/>
              <a:gd name="connsiteX6" fmla="*/ 8313 w 1587731"/>
              <a:gd name="connsiteY6" fmla="*/ 232757 h 351001"/>
              <a:gd name="connsiteX7" fmla="*/ 0 w 1587731"/>
              <a:gd name="connsiteY7" fmla="*/ 207819 h 351001"/>
              <a:gd name="connsiteX8" fmla="*/ 8313 w 1587731"/>
              <a:gd name="connsiteY8" fmla="*/ 141317 h 351001"/>
              <a:gd name="connsiteX9" fmla="*/ 24938 w 1587731"/>
              <a:gd name="connsiteY9" fmla="*/ 124691 h 351001"/>
              <a:gd name="connsiteX10" fmla="*/ 83127 w 1587731"/>
              <a:gd name="connsiteY10" fmla="*/ 99753 h 351001"/>
              <a:gd name="connsiteX11" fmla="*/ 108066 w 1587731"/>
              <a:gd name="connsiteY11" fmla="*/ 83128 h 351001"/>
              <a:gd name="connsiteX12" fmla="*/ 207818 w 1587731"/>
              <a:gd name="connsiteY12" fmla="*/ 66502 h 351001"/>
              <a:gd name="connsiteX13" fmla="*/ 257695 w 1587731"/>
              <a:gd name="connsiteY13" fmla="*/ 58190 h 351001"/>
              <a:gd name="connsiteX14" fmla="*/ 324196 w 1587731"/>
              <a:gd name="connsiteY14" fmla="*/ 41564 h 351001"/>
              <a:gd name="connsiteX15" fmla="*/ 357447 w 1587731"/>
              <a:gd name="connsiteY15" fmla="*/ 33251 h 351001"/>
              <a:gd name="connsiteX16" fmla="*/ 382386 w 1587731"/>
              <a:gd name="connsiteY16" fmla="*/ 24939 h 351001"/>
              <a:gd name="connsiteX17" fmla="*/ 523702 w 1587731"/>
              <a:gd name="connsiteY17" fmla="*/ 16626 h 351001"/>
              <a:gd name="connsiteX18" fmla="*/ 698269 w 1587731"/>
              <a:gd name="connsiteY18" fmla="*/ 8313 h 351001"/>
              <a:gd name="connsiteX19" fmla="*/ 897775 w 1587731"/>
              <a:gd name="connsiteY19" fmla="*/ 0 h 351001"/>
              <a:gd name="connsiteX20" fmla="*/ 1396538 w 1587731"/>
              <a:gd name="connsiteY20" fmla="*/ 8313 h 351001"/>
              <a:gd name="connsiteX21" fmla="*/ 1454727 w 1587731"/>
              <a:gd name="connsiteY21" fmla="*/ 24939 h 351001"/>
              <a:gd name="connsiteX22" fmla="*/ 1479666 w 1587731"/>
              <a:gd name="connsiteY22" fmla="*/ 41564 h 351001"/>
              <a:gd name="connsiteX23" fmla="*/ 1546167 w 1587731"/>
              <a:gd name="connsiteY23" fmla="*/ 66502 h 351001"/>
              <a:gd name="connsiteX24" fmla="*/ 1579418 w 1587731"/>
              <a:gd name="connsiteY24" fmla="*/ 108066 h 351001"/>
              <a:gd name="connsiteX25" fmla="*/ 1587731 w 1587731"/>
              <a:gd name="connsiteY25" fmla="*/ 133004 h 351001"/>
              <a:gd name="connsiteX26" fmla="*/ 1579418 w 1587731"/>
              <a:gd name="connsiteY26" fmla="*/ 207819 h 351001"/>
              <a:gd name="connsiteX27" fmla="*/ 1554480 w 1587731"/>
              <a:gd name="connsiteY27" fmla="*/ 224444 h 351001"/>
              <a:gd name="connsiteX28" fmla="*/ 1504604 w 1587731"/>
              <a:gd name="connsiteY28" fmla="*/ 241070 h 351001"/>
              <a:gd name="connsiteX29" fmla="*/ 1479666 w 1587731"/>
              <a:gd name="connsiteY29" fmla="*/ 249382 h 351001"/>
              <a:gd name="connsiteX30" fmla="*/ 1421476 w 1587731"/>
              <a:gd name="connsiteY30" fmla="*/ 266008 h 351001"/>
              <a:gd name="connsiteX31" fmla="*/ 1354975 w 1587731"/>
              <a:gd name="connsiteY31" fmla="*/ 274320 h 351001"/>
              <a:gd name="connsiteX32" fmla="*/ 1305098 w 1587731"/>
              <a:gd name="connsiteY32" fmla="*/ 282633 h 351001"/>
              <a:gd name="connsiteX33" fmla="*/ 1155469 w 1587731"/>
              <a:gd name="connsiteY33" fmla="*/ 299259 h 351001"/>
              <a:gd name="connsiteX34" fmla="*/ 864524 w 1587731"/>
              <a:gd name="connsiteY34" fmla="*/ 307571 h 351001"/>
              <a:gd name="connsiteX35" fmla="*/ 806335 w 1587731"/>
              <a:gd name="connsiteY35" fmla="*/ 324197 h 351001"/>
              <a:gd name="connsiteX36" fmla="*/ 748146 w 1587731"/>
              <a:gd name="connsiteY36" fmla="*/ 349135 h 3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87731" h="351001">
                <a:moveTo>
                  <a:pt x="748146" y="349135"/>
                </a:moveTo>
                <a:cubicBezTo>
                  <a:pt x="666404" y="350520"/>
                  <a:pt x="859415" y="357215"/>
                  <a:pt x="315884" y="332510"/>
                </a:cubicBezTo>
                <a:cubicBezTo>
                  <a:pt x="307131" y="332112"/>
                  <a:pt x="299589" y="325638"/>
                  <a:pt x="290946" y="324197"/>
                </a:cubicBezTo>
                <a:cubicBezTo>
                  <a:pt x="266196" y="320072"/>
                  <a:pt x="240971" y="319433"/>
                  <a:pt x="216131" y="315884"/>
                </a:cubicBezTo>
                <a:cubicBezTo>
                  <a:pt x="201040" y="313728"/>
                  <a:pt x="157810" y="304207"/>
                  <a:pt x="141316" y="299259"/>
                </a:cubicBezTo>
                <a:cubicBezTo>
                  <a:pt x="109602" y="289745"/>
                  <a:pt x="85960" y="282670"/>
                  <a:pt x="58189" y="266008"/>
                </a:cubicBezTo>
                <a:cubicBezTo>
                  <a:pt x="41055" y="255728"/>
                  <a:pt x="8313" y="232757"/>
                  <a:pt x="8313" y="232757"/>
                </a:cubicBezTo>
                <a:cubicBezTo>
                  <a:pt x="5542" y="224444"/>
                  <a:pt x="0" y="216581"/>
                  <a:pt x="0" y="207819"/>
                </a:cubicBezTo>
                <a:cubicBezTo>
                  <a:pt x="0" y="185479"/>
                  <a:pt x="1894" y="162715"/>
                  <a:pt x="8313" y="141317"/>
                </a:cubicBezTo>
                <a:cubicBezTo>
                  <a:pt x="10565" y="133810"/>
                  <a:pt x="18417" y="129038"/>
                  <a:pt x="24938" y="124691"/>
                </a:cubicBezTo>
                <a:cubicBezTo>
                  <a:pt x="76817" y="90104"/>
                  <a:pt x="38803" y="121915"/>
                  <a:pt x="83127" y="99753"/>
                </a:cubicBezTo>
                <a:cubicBezTo>
                  <a:pt x="92063" y="95285"/>
                  <a:pt x="99130" y="87596"/>
                  <a:pt x="108066" y="83128"/>
                </a:cubicBezTo>
                <a:cubicBezTo>
                  <a:pt x="136422" y="68950"/>
                  <a:pt x="182670" y="69855"/>
                  <a:pt x="207818" y="66502"/>
                </a:cubicBezTo>
                <a:cubicBezTo>
                  <a:pt x="224525" y="64274"/>
                  <a:pt x="241214" y="61722"/>
                  <a:pt x="257695" y="58190"/>
                </a:cubicBezTo>
                <a:cubicBezTo>
                  <a:pt x="280037" y="53402"/>
                  <a:pt x="302029" y="47106"/>
                  <a:pt x="324196" y="41564"/>
                </a:cubicBezTo>
                <a:cubicBezTo>
                  <a:pt x="335280" y="38793"/>
                  <a:pt x="346608" y="36863"/>
                  <a:pt x="357447" y="33251"/>
                </a:cubicBezTo>
                <a:cubicBezTo>
                  <a:pt x="365760" y="30480"/>
                  <a:pt x="373667" y="25811"/>
                  <a:pt x="382386" y="24939"/>
                </a:cubicBezTo>
                <a:cubicBezTo>
                  <a:pt x="429339" y="20244"/>
                  <a:pt x="476580" y="19106"/>
                  <a:pt x="523702" y="16626"/>
                </a:cubicBezTo>
                <a:lnTo>
                  <a:pt x="698269" y="8313"/>
                </a:lnTo>
                <a:lnTo>
                  <a:pt x="897775" y="0"/>
                </a:lnTo>
                <a:lnTo>
                  <a:pt x="1396538" y="8313"/>
                </a:lnTo>
                <a:cubicBezTo>
                  <a:pt x="1402221" y="8491"/>
                  <a:pt x="1446614" y="20883"/>
                  <a:pt x="1454727" y="24939"/>
                </a:cubicBezTo>
                <a:cubicBezTo>
                  <a:pt x="1463663" y="29407"/>
                  <a:pt x="1470483" y="37628"/>
                  <a:pt x="1479666" y="41564"/>
                </a:cubicBezTo>
                <a:cubicBezTo>
                  <a:pt x="1638126" y="109475"/>
                  <a:pt x="1379925" y="-16616"/>
                  <a:pt x="1546167" y="66502"/>
                </a:cubicBezTo>
                <a:cubicBezTo>
                  <a:pt x="1561631" y="81966"/>
                  <a:pt x="1568931" y="87092"/>
                  <a:pt x="1579418" y="108066"/>
                </a:cubicBezTo>
                <a:cubicBezTo>
                  <a:pt x="1583337" y="115903"/>
                  <a:pt x="1584960" y="124691"/>
                  <a:pt x="1587731" y="133004"/>
                </a:cubicBezTo>
                <a:cubicBezTo>
                  <a:pt x="1584960" y="157942"/>
                  <a:pt x="1587993" y="184238"/>
                  <a:pt x="1579418" y="207819"/>
                </a:cubicBezTo>
                <a:cubicBezTo>
                  <a:pt x="1576004" y="217208"/>
                  <a:pt x="1563609" y="220386"/>
                  <a:pt x="1554480" y="224444"/>
                </a:cubicBezTo>
                <a:cubicBezTo>
                  <a:pt x="1538466" y="231562"/>
                  <a:pt x="1521229" y="235528"/>
                  <a:pt x="1504604" y="241070"/>
                </a:cubicBezTo>
                <a:lnTo>
                  <a:pt x="1479666" y="249382"/>
                </a:lnTo>
                <a:cubicBezTo>
                  <a:pt x="1459900" y="255970"/>
                  <a:pt x="1442352" y="262529"/>
                  <a:pt x="1421476" y="266008"/>
                </a:cubicBezTo>
                <a:cubicBezTo>
                  <a:pt x="1399440" y="269681"/>
                  <a:pt x="1377090" y="271161"/>
                  <a:pt x="1354975" y="274320"/>
                </a:cubicBezTo>
                <a:cubicBezTo>
                  <a:pt x="1338289" y="276704"/>
                  <a:pt x="1321823" y="280542"/>
                  <a:pt x="1305098" y="282633"/>
                </a:cubicBezTo>
                <a:cubicBezTo>
                  <a:pt x="1255302" y="288858"/>
                  <a:pt x="1205632" y="297826"/>
                  <a:pt x="1155469" y="299259"/>
                </a:cubicBezTo>
                <a:lnTo>
                  <a:pt x="864524" y="307571"/>
                </a:lnTo>
                <a:cubicBezTo>
                  <a:pt x="836753" y="316828"/>
                  <a:pt x="837649" y="317238"/>
                  <a:pt x="806335" y="324197"/>
                </a:cubicBezTo>
                <a:cubicBezTo>
                  <a:pt x="766482" y="333053"/>
                  <a:pt x="829888" y="347750"/>
                  <a:pt x="748146" y="34913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Serbest Form 39"/>
          <p:cNvSpPr/>
          <p:nvPr/>
        </p:nvSpPr>
        <p:spPr>
          <a:xfrm rot="5400000">
            <a:off x="2735974" y="5103231"/>
            <a:ext cx="1473551" cy="360535"/>
          </a:xfrm>
          <a:custGeom>
            <a:avLst/>
            <a:gdLst>
              <a:gd name="connsiteX0" fmla="*/ 748146 w 1587731"/>
              <a:gd name="connsiteY0" fmla="*/ 349135 h 351001"/>
              <a:gd name="connsiteX1" fmla="*/ 315884 w 1587731"/>
              <a:gd name="connsiteY1" fmla="*/ 332510 h 351001"/>
              <a:gd name="connsiteX2" fmla="*/ 290946 w 1587731"/>
              <a:gd name="connsiteY2" fmla="*/ 324197 h 351001"/>
              <a:gd name="connsiteX3" fmla="*/ 216131 w 1587731"/>
              <a:gd name="connsiteY3" fmla="*/ 315884 h 351001"/>
              <a:gd name="connsiteX4" fmla="*/ 141316 w 1587731"/>
              <a:gd name="connsiteY4" fmla="*/ 299259 h 351001"/>
              <a:gd name="connsiteX5" fmla="*/ 58189 w 1587731"/>
              <a:gd name="connsiteY5" fmla="*/ 266008 h 351001"/>
              <a:gd name="connsiteX6" fmla="*/ 8313 w 1587731"/>
              <a:gd name="connsiteY6" fmla="*/ 232757 h 351001"/>
              <a:gd name="connsiteX7" fmla="*/ 0 w 1587731"/>
              <a:gd name="connsiteY7" fmla="*/ 207819 h 351001"/>
              <a:gd name="connsiteX8" fmla="*/ 8313 w 1587731"/>
              <a:gd name="connsiteY8" fmla="*/ 141317 h 351001"/>
              <a:gd name="connsiteX9" fmla="*/ 24938 w 1587731"/>
              <a:gd name="connsiteY9" fmla="*/ 124691 h 351001"/>
              <a:gd name="connsiteX10" fmla="*/ 83127 w 1587731"/>
              <a:gd name="connsiteY10" fmla="*/ 99753 h 351001"/>
              <a:gd name="connsiteX11" fmla="*/ 108066 w 1587731"/>
              <a:gd name="connsiteY11" fmla="*/ 83128 h 351001"/>
              <a:gd name="connsiteX12" fmla="*/ 207818 w 1587731"/>
              <a:gd name="connsiteY12" fmla="*/ 66502 h 351001"/>
              <a:gd name="connsiteX13" fmla="*/ 257695 w 1587731"/>
              <a:gd name="connsiteY13" fmla="*/ 58190 h 351001"/>
              <a:gd name="connsiteX14" fmla="*/ 324196 w 1587731"/>
              <a:gd name="connsiteY14" fmla="*/ 41564 h 351001"/>
              <a:gd name="connsiteX15" fmla="*/ 357447 w 1587731"/>
              <a:gd name="connsiteY15" fmla="*/ 33251 h 351001"/>
              <a:gd name="connsiteX16" fmla="*/ 382386 w 1587731"/>
              <a:gd name="connsiteY16" fmla="*/ 24939 h 351001"/>
              <a:gd name="connsiteX17" fmla="*/ 523702 w 1587731"/>
              <a:gd name="connsiteY17" fmla="*/ 16626 h 351001"/>
              <a:gd name="connsiteX18" fmla="*/ 698269 w 1587731"/>
              <a:gd name="connsiteY18" fmla="*/ 8313 h 351001"/>
              <a:gd name="connsiteX19" fmla="*/ 897775 w 1587731"/>
              <a:gd name="connsiteY19" fmla="*/ 0 h 351001"/>
              <a:gd name="connsiteX20" fmla="*/ 1396538 w 1587731"/>
              <a:gd name="connsiteY20" fmla="*/ 8313 h 351001"/>
              <a:gd name="connsiteX21" fmla="*/ 1454727 w 1587731"/>
              <a:gd name="connsiteY21" fmla="*/ 24939 h 351001"/>
              <a:gd name="connsiteX22" fmla="*/ 1479666 w 1587731"/>
              <a:gd name="connsiteY22" fmla="*/ 41564 h 351001"/>
              <a:gd name="connsiteX23" fmla="*/ 1546167 w 1587731"/>
              <a:gd name="connsiteY23" fmla="*/ 66502 h 351001"/>
              <a:gd name="connsiteX24" fmla="*/ 1579418 w 1587731"/>
              <a:gd name="connsiteY24" fmla="*/ 108066 h 351001"/>
              <a:gd name="connsiteX25" fmla="*/ 1587731 w 1587731"/>
              <a:gd name="connsiteY25" fmla="*/ 133004 h 351001"/>
              <a:gd name="connsiteX26" fmla="*/ 1579418 w 1587731"/>
              <a:gd name="connsiteY26" fmla="*/ 207819 h 351001"/>
              <a:gd name="connsiteX27" fmla="*/ 1554480 w 1587731"/>
              <a:gd name="connsiteY27" fmla="*/ 224444 h 351001"/>
              <a:gd name="connsiteX28" fmla="*/ 1504604 w 1587731"/>
              <a:gd name="connsiteY28" fmla="*/ 241070 h 351001"/>
              <a:gd name="connsiteX29" fmla="*/ 1479666 w 1587731"/>
              <a:gd name="connsiteY29" fmla="*/ 249382 h 351001"/>
              <a:gd name="connsiteX30" fmla="*/ 1421476 w 1587731"/>
              <a:gd name="connsiteY30" fmla="*/ 266008 h 351001"/>
              <a:gd name="connsiteX31" fmla="*/ 1354975 w 1587731"/>
              <a:gd name="connsiteY31" fmla="*/ 274320 h 351001"/>
              <a:gd name="connsiteX32" fmla="*/ 1305098 w 1587731"/>
              <a:gd name="connsiteY32" fmla="*/ 282633 h 351001"/>
              <a:gd name="connsiteX33" fmla="*/ 1155469 w 1587731"/>
              <a:gd name="connsiteY33" fmla="*/ 299259 h 351001"/>
              <a:gd name="connsiteX34" fmla="*/ 864524 w 1587731"/>
              <a:gd name="connsiteY34" fmla="*/ 307571 h 351001"/>
              <a:gd name="connsiteX35" fmla="*/ 806335 w 1587731"/>
              <a:gd name="connsiteY35" fmla="*/ 324197 h 351001"/>
              <a:gd name="connsiteX36" fmla="*/ 748146 w 1587731"/>
              <a:gd name="connsiteY36" fmla="*/ 349135 h 3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87731" h="351001">
                <a:moveTo>
                  <a:pt x="748146" y="349135"/>
                </a:moveTo>
                <a:cubicBezTo>
                  <a:pt x="666404" y="350520"/>
                  <a:pt x="859415" y="357215"/>
                  <a:pt x="315884" y="332510"/>
                </a:cubicBezTo>
                <a:cubicBezTo>
                  <a:pt x="307131" y="332112"/>
                  <a:pt x="299589" y="325638"/>
                  <a:pt x="290946" y="324197"/>
                </a:cubicBezTo>
                <a:cubicBezTo>
                  <a:pt x="266196" y="320072"/>
                  <a:pt x="240971" y="319433"/>
                  <a:pt x="216131" y="315884"/>
                </a:cubicBezTo>
                <a:cubicBezTo>
                  <a:pt x="201040" y="313728"/>
                  <a:pt x="157810" y="304207"/>
                  <a:pt x="141316" y="299259"/>
                </a:cubicBezTo>
                <a:cubicBezTo>
                  <a:pt x="109602" y="289745"/>
                  <a:pt x="85960" y="282670"/>
                  <a:pt x="58189" y="266008"/>
                </a:cubicBezTo>
                <a:cubicBezTo>
                  <a:pt x="41055" y="255728"/>
                  <a:pt x="8313" y="232757"/>
                  <a:pt x="8313" y="232757"/>
                </a:cubicBezTo>
                <a:cubicBezTo>
                  <a:pt x="5542" y="224444"/>
                  <a:pt x="0" y="216581"/>
                  <a:pt x="0" y="207819"/>
                </a:cubicBezTo>
                <a:cubicBezTo>
                  <a:pt x="0" y="185479"/>
                  <a:pt x="1894" y="162715"/>
                  <a:pt x="8313" y="141317"/>
                </a:cubicBezTo>
                <a:cubicBezTo>
                  <a:pt x="10565" y="133810"/>
                  <a:pt x="18417" y="129038"/>
                  <a:pt x="24938" y="124691"/>
                </a:cubicBezTo>
                <a:cubicBezTo>
                  <a:pt x="76817" y="90104"/>
                  <a:pt x="38803" y="121915"/>
                  <a:pt x="83127" y="99753"/>
                </a:cubicBezTo>
                <a:cubicBezTo>
                  <a:pt x="92063" y="95285"/>
                  <a:pt x="99130" y="87596"/>
                  <a:pt x="108066" y="83128"/>
                </a:cubicBezTo>
                <a:cubicBezTo>
                  <a:pt x="136422" y="68950"/>
                  <a:pt x="182670" y="69855"/>
                  <a:pt x="207818" y="66502"/>
                </a:cubicBezTo>
                <a:cubicBezTo>
                  <a:pt x="224525" y="64274"/>
                  <a:pt x="241214" y="61722"/>
                  <a:pt x="257695" y="58190"/>
                </a:cubicBezTo>
                <a:cubicBezTo>
                  <a:pt x="280037" y="53402"/>
                  <a:pt x="302029" y="47106"/>
                  <a:pt x="324196" y="41564"/>
                </a:cubicBezTo>
                <a:cubicBezTo>
                  <a:pt x="335280" y="38793"/>
                  <a:pt x="346608" y="36863"/>
                  <a:pt x="357447" y="33251"/>
                </a:cubicBezTo>
                <a:cubicBezTo>
                  <a:pt x="365760" y="30480"/>
                  <a:pt x="373667" y="25811"/>
                  <a:pt x="382386" y="24939"/>
                </a:cubicBezTo>
                <a:cubicBezTo>
                  <a:pt x="429339" y="20244"/>
                  <a:pt x="476580" y="19106"/>
                  <a:pt x="523702" y="16626"/>
                </a:cubicBezTo>
                <a:lnTo>
                  <a:pt x="698269" y="8313"/>
                </a:lnTo>
                <a:lnTo>
                  <a:pt x="897775" y="0"/>
                </a:lnTo>
                <a:lnTo>
                  <a:pt x="1396538" y="8313"/>
                </a:lnTo>
                <a:cubicBezTo>
                  <a:pt x="1402221" y="8491"/>
                  <a:pt x="1446614" y="20883"/>
                  <a:pt x="1454727" y="24939"/>
                </a:cubicBezTo>
                <a:cubicBezTo>
                  <a:pt x="1463663" y="29407"/>
                  <a:pt x="1470483" y="37628"/>
                  <a:pt x="1479666" y="41564"/>
                </a:cubicBezTo>
                <a:cubicBezTo>
                  <a:pt x="1638126" y="109475"/>
                  <a:pt x="1379925" y="-16616"/>
                  <a:pt x="1546167" y="66502"/>
                </a:cubicBezTo>
                <a:cubicBezTo>
                  <a:pt x="1561631" y="81966"/>
                  <a:pt x="1568931" y="87092"/>
                  <a:pt x="1579418" y="108066"/>
                </a:cubicBezTo>
                <a:cubicBezTo>
                  <a:pt x="1583337" y="115903"/>
                  <a:pt x="1584960" y="124691"/>
                  <a:pt x="1587731" y="133004"/>
                </a:cubicBezTo>
                <a:cubicBezTo>
                  <a:pt x="1584960" y="157942"/>
                  <a:pt x="1587993" y="184238"/>
                  <a:pt x="1579418" y="207819"/>
                </a:cubicBezTo>
                <a:cubicBezTo>
                  <a:pt x="1576004" y="217208"/>
                  <a:pt x="1563609" y="220386"/>
                  <a:pt x="1554480" y="224444"/>
                </a:cubicBezTo>
                <a:cubicBezTo>
                  <a:pt x="1538466" y="231562"/>
                  <a:pt x="1521229" y="235528"/>
                  <a:pt x="1504604" y="241070"/>
                </a:cubicBezTo>
                <a:lnTo>
                  <a:pt x="1479666" y="249382"/>
                </a:lnTo>
                <a:cubicBezTo>
                  <a:pt x="1459900" y="255970"/>
                  <a:pt x="1442352" y="262529"/>
                  <a:pt x="1421476" y="266008"/>
                </a:cubicBezTo>
                <a:cubicBezTo>
                  <a:pt x="1399440" y="269681"/>
                  <a:pt x="1377090" y="271161"/>
                  <a:pt x="1354975" y="274320"/>
                </a:cubicBezTo>
                <a:cubicBezTo>
                  <a:pt x="1338289" y="276704"/>
                  <a:pt x="1321823" y="280542"/>
                  <a:pt x="1305098" y="282633"/>
                </a:cubicBezTo>
                <a:cubicBezTo>
                  <a:pt x="1255302" y="288858"/>
                  <a:pt x="1205632" y="297826"/>
                  <a:pt x="1155469" y="299259"/>
                </a:cubicBezTo>
                <a:lnTo>
                  <a:pt x="864524" y="307571"/>
                </a:lnTo>
                <a:cubicBezTo>
                  <a:pt x="836753" y="316828"/>
                  <a:pt x="837649" y="317238"/>
                  <a:pt x="806335" y="324197"/>
                </a:cubicBezTo>
                <a:cubicBezTo>
                  <a:pt x="766482" y="333053"/>
                  <a:pt x="829888" y="347750"/>
                  <a:pt x="748146" y="34913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407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The idea is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extend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using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W</a:t>
                </a:r>
              </a:p>
              <a:p>
                <a:endParaRPr lang="tr-TR" i="1" dirty="0">
                  <a:latin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= 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m = 2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n-1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r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eturn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blipFill>
                <a:blip r:embed="rId3"/>
                <a:stretch>
                  <a:fillRect l="-594" t="-515" b="-30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A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B</a:t>
            </a: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C</a:t>
            </a: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D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Dikdörtgen 23"/>
              <p:cNvSpPr/>
              <p:nvPr/>
            </p:nvSpPr>
            <p:spPr>
              <a:xfrm>
                <a:off x="482944" y="5043247"/>
                <a:ext cx="882742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4" name="Dikdörtge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882742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o 2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o 2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6" name="Tablo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1035"/>
              </p:ext>
            </p:extLst>
          </p:nvPr>
        </p:nvGraphicFramePr>
        <p:xfrm>
          <a:off x="4703029" y="4649584"/>
          <a:ext cx="1533468" cy="130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67">
                  <a:extLst>
                    <a:ext uri="{9D8B030D-6E8A-4147-A177-3AD203B41FA5}">
                      <a16:colId xmlns:a16="http://schemas.microsoft.com/office/drawing/2014/main" val="730510782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811912200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3610700517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1248550750"/>
                    </a:ext>
                  </a:extLst>
                </a:gridCol>
              </a:tblGrid>
              <a:tr h="326668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855096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42026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89492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7770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𝐸𝑥𝑡𝑒𝑛𝑑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Çift Köşeli Ayraç 2"/>
          <p:cNvSpPr/>
          <p:nvPr/>
        </p:nvSpPr>
        <p:spPr>
          <a:xfrm>
            <a:off x="1323327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o 3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915816" y="464709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o 3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915816" y="464709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1587" t="-1852" r="-107937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1587" t="-101852" r="-7937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01587" t="-205660" r="-207937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1587" t="-205660" r="-7937" b="-1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300000" r="-30793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Çift Köşeli Ayraç 37"/>
          <p:cNvSpPr/>
          <p:nvPr/>
        </p:nvSpPr>
        <p:spPr>
          <a:xfrm>
            <a:off x="2971198" y="462345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4388819" y="5082514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19" y="5082514"/>
                <a:ext cx="4219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Çift Köşeli Ayraç 38"/>
          <p:cNvSpPr/>
          <p:nvPr/>
        </p:nvSpPr>
        <p:spPr>
          <a:xfrm>
            <a:off x="4758001" y="4625031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4399343" y="6306284"/>
                <a:ext cx="2476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dirty="0" smtClean="0">
                    <a:latin typeface="Comic Sans MS" panose="030F0702030302020204" pitchFamily="66" charset="0"/>
                  </a:rPr>
                  <a:t>min{0+</a:t>
                </a:r>
                <a14:m>
                  <m:oMath xmlns:m="http://schemas.openxmlformats.org/officeDocument/2006/math">
                    <m:r>
                      <a:rPr lang="tr-TR" sz="16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tr-TR" sz="16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16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3-2,</a:t>
                </a:r>
                <a:r>
                  <a:rPr lang="tr-TR" sz="1600" dirty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6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tr-TR" sz="16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+0,-4+3}</a:t>
                </a:r>
                <a:endParaRPr lang="tr-TR" sz="16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cs typeface="Comic Sans MS"/>
                </a:endParaRPr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343" y="6306284"/>
                <a:ext cx="2476913" cy="338554"/>
              </a:xfrm>
              <a:prstGeom prst="rect">
                <a:avLst/>
              </a:prstGeom>
              <a:blipFill>
                <a:blip r:embed="rId9"/>
                <a:stretch>
                  <a:fillRect l="-1478" t="-3571" b="-232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Düz Ok Bağlayıcısı 14"/>
          <p:cNvCxnSpPr>
            <a:stCxn id="6" idx="0"/>
          </p:cNvCxnSpPr>
          <p:nvPr/>
        </p:nvCxnSpPr>
        <p:spPr>
          <a:xfrm flipV="1">
            <a:off x="5637800" y="4949160"/>
            <a:ext cx="14321" cy="1357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erbest Form 17"/>
          <p:cNvSpPr/>
          <p:nvPr/>
        </p:nvSpPr>
        <p:spPr>
          <a:xfrm>
            <a:off x="1179311" y="4606067"/>
            <a:ext cx="1699768" cy="360535"/>
          </a:xfrm>
          <a:custGeom>
            <a:avLst/>
            <a:gdLst>
              <a:gd name="connsiteX0" fmla="*/ 748146 w 1587731"/>
              <a:gd name="connsiteY0" fmla="*/ 349135 h 351001"/>
              <a:gd name="connsiteX1" fmla="*/ 315884 w 1587731"/>
              <a:gd name="connsiteY1" fmla="*/ 332510 h 351001"/>
              <a:gd name="connsiteX2" fmla="*/ 290946 w 1587731"/>
              <a:gd name="connsiteY2" fmla="*/ 324197 h 351001"/>
              <a:gd name="connsiteX3" fmla="*/ 216131 w 1587731"/>
              <a:gd name="connsiteY3" fmla="*/ 315884 h 351001"/>
              <a:gd name="connsiteX4" fmla="*/ 141316 w 1587731"/>
              <a:gd name="connsiteY4" fmla="*/ 299259 h 351001"/>
              <a:gd name="connsiteX5" fmla="*/ 58189 w 1587731"/>
              <a:gd name="connsiteY5" fmla="*/ 266008 h 351001"/>
              <a:gd name="connsiteX6" fmla="*/ 8313 w 1587731"/>
              <a:gd name="connsiteY6" fmla="*/ 232757 h 351001"/>
              <a:gd name="connsiteX7" fmla="*/ 0 w 1587731"/>
              <a:gd name="connsiteY7" fmla="*/ 207819 h 351001"/>
              <a:gd name="connsiteX8" fmla="*/ 8313 w 1587731"/>
              <a:gd name="connsiteY8" fmla="*/ 141317 h 351001"/>
              <a:gd name="connsiteX9" fmla="*/ 24938 w 1587731"/>
              <a:gd name="connsiteY9" fmla="*/ 124691 h 351001"/>
              <a:gd name="connsiteX10" fmla="*/ 83127 w 1587731"/>
              <a:gd name="connsiteY10" fmla="*/ 99753 h 351001"/>
              <a:gd name="connsiteX11" fmla="*/ 108066 w 1587731"/>
              <a:gd name="connsiteY11" fmla="*/ 83128 h 351001"/>
              <a:gd name="connsiteX12" fmla="*/ 207818 w 1587731"/>
              <a:gd name="connsiteY12" fmla="*/ 66502 h 351001"/>
              <a:gd name="connsiteX13" fmla="*/ 257695 w 1587731"/>
              <a:gd name="connsiteY13" fmla="*/ 58190 h 351001"/>
              <a:gd name="connsiteX14" fmla="*/ 324196 w 1587731"/>
              <a:gd name="connsiteY14" fmla="*/ 41564 h 351001"/>
              <a:gd name="connsiteX15" fmla="*/ 357447 w 1587731"/>
              <a:gd name="connsiteY15" fmla="*/ 33251 h 351001"/>
              <a:gd name="connsiteX16" fmla="*/ 382386 w 1587731"/>
              <a:gd name="connsiteY16" fmla="*/ 24939 h 351001"/>
              <a:gd name="connsiteX17" fmla="*/ 523702 w 1587731"/>
              <a:gd name="connsiteY17" fmla="*/ 16626 h 351001"/>
              <a:gd name="connsiteX18" fmla="*/ 698269 w 1587731"/>
              <a:gd name="connsiteY18" fmla="*/ 8313 h 351001"/>
              <a:gd name="connsiteX19" fmla="*/ 897775 w 1587731"/>
              <a:gd name="connsiteY19" fmla="*/ 0 h 351001"/>
              <a:gd name="connsiteX20" fmla="*/ 1396538 w 1587731"/>
              <a:gd name="connsiteY20" fmla="*/ 8313 h 351001"/>
              <a:gd name="connsiteX21" fmla="*/ 1454727 w 1587731"/>
              <a:gd name="connsiteY21" fmla="*/ 24939 h 351001"/>
              <a:gd name="connsiteX22" fmla="*/ 1479666 w 1587731"/>
              <a:gd name="connsiteY22" fmla="*/ 41564 h 351001"/>
              <a:gd name="connsiteX23" fmla="*/ 1546167 w 1587731"/>
              <a:gd name="connsiteY23" fmla="*/ 66502 h 351001"/>
              <a:gd name="connsiteX24" fmla="*/ 1579418 w 1587731"/>
              <a:gd name="connsiteY24" fmla="*/ 108066 h 351001"/>
              <a:gd name="connsiteX25" fmla="*/ 1587731 w 1587731"/>
              <a:gd name="connsiteY25" fmla="*/ 133004 h 351001"/>
              <a:gd name="connsiteX26" fmla="*/ 1579418 w 1587731"/>
              <a:gd name="connsiteY26" fmla="*/ 207819 h 351001"/>
              <a:gd name="connsiteX27" fmla="*/ 1554480 w 1587731"/>
              <a:gd name="connsiteY27" fmla="*/ 224444 h 351001"/>
              <a:gd name="connsiteX28" fmla="*/ 1504604 w 1587731"/>
              <a:gd name="connsiteY28" fmla="*/ 241070 h 351001"/>
              <a:gd name="connsiteX29" fmla="*/ 1479666 w 1587731"/>
              <a:gd name="connsiteY29" fmla="*/ 249382 h 351001"/>
              <a:gd name="connsiteX30" fmla="*/ 1421476 w 1587731"/>
              <a:gd name="connsiteY30" fmla="*/ 266008 h 351001"/>
              <a:gd name="connsiteX31" fmla="*/ 1354975 w 1587731"/>
              <a:gd name="connsiteY31" fmla="*/ 274320 h 351001"/>
              <a:gd name="connsiteX32" fmla="*/ 1305098 w 1587731"/>
              <a:gd name="connsiteY32" fmla="*/ 282633 h 351001"/>
              <a:gd name="connsiteX33" fmla="*/ 1155469 w 1587731"/>
              <a:gd name="connsiteY33" fmla="*/ 299259 h 351001"/>
              <a:gd name="connsiteX34" fmla="*/ 864524 w 1587731"/>
              <a:gd name="connsiteY34" fmla="*/ 307571 h 351001"/>
              <a:gd name="connsiteX35" fmla="*/ 806335 w 1587731"/>
              <a:gd name="connsiteY35" fmla="*/ 324197 h 351001"/>
              <a:gd name="connsiteX36" fmla="*/ 748146 w 1587731"/>
              <a:gd name="connsiteY36" fmla="*/ 349135 h 3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87731" h="351001">
                <a:moveTo>
                  <a:pt x="748146" y="349135"/>
                </a:moveTo>
                <a:cubicBezTo>
                  <a:pt x="666404" y="350520"/>
                  <a:pt x="859415" y="357215"/>
                  <a:pt x="315884" y="332510"/>
                </a:cubicBezTo>
                <a:cubicBezTo>
                  <a:pt x="307131" y="332112"/>
                  <a:pt x="299589" y="325638"/>
                  <a:pt x="290946" y="324197"/>
                </a:cubicBezTo>
                <a:cubicBezTo>
                  <a:pt x="266196" y="320072"/>
                  <a:pt x="240971" y="319433"/>
                  <a:pt x="216131" y="315884"/>
                </a:cubicBezTo>
                <a:cubicBezTo>
                  <a:pt x="201040" y="313728"/>
                  <a:pt x="157810" y="304207"/>
                  <a:pt x="141316" y="299259"/>
                </a:cubicBezTo>
                <a:cubicBezTo>
                  <a:pt x="109602" y="289745"/>
                  <a:pt x="85960" y="282670"/>
                  <a:pt x="58189" y="266008"/>
                </a:cubicBezTo>
                <a:cubicBezTo>
                  <a:pt x="41055" y="255728"/>
                  <a:pt x="8313" y="232757"/>
                  <a:pt x="8313" y="232757"/>
                </a:cubicBezTo>
                <a:cubicBezTo>
                  <a:pt x="5542" y="224444"/>
                  <a:pt x="0" y="216581"/>
                  <a:pt x="0" y="207819"/>
                </a:cubicBezTo>
                <a:cubicBezTo>
                  <a:pt x="0" y="185479"/>
                  <a:pt x="1894" y="162715"/>
                  <a:pt x="8313" y="141317"/>
                </a:cubicBezTo>
                <a:cubicBezTo>
                  <a:pt x="10565" y="133810"/>
                  <a:pt x="18417" y="129038"/>
                  <a:pt x="24938" y="124691"/>
                </a:cubicBezTo>
                <a:cubicBezTo>
                  <a:pt x="76817" y="90104"/>
                  <a:pt x="38803" y="121915"/>
                  <a:pt x="83127" y="99753"/>
                </a:cubicBezTo>
                <a:cubicBezTo>
                  <a:pt x="92063" y="95285"/>
                  <a:pt x="99130" y="87596"/>
                  <a:pt x="108066" y="83128"/>
                </a:cubicBezTo>
                <a:cubicBezTo>
                  <a:pt x="136422" y="68950"/>
                  <a:pt x="182670" y="69855"/>
                  <a:pt x="207818" y="66502"/>
                </a:cubicBezTo>
                <a:cubicBezTo>
                  <a:pt x="224525" y="64274"/>
                  <a:pt x="241214" y="61722"/>
                  <a:pt x="257695" y="58190"/>
                </a:cubicBezTo>
                <a:cubicBezTo>
                  <a:pt x="280037" y="53402"/>
                  <a:pt x="302029" y="47106"/>
                  <a:pt x="324196" y="41564"/>
                </a:cubicBezTo>
                <a:cubicBezTo>
                  <a:pt x="335280" y="38793"/>
                  <a:pt x="346608" y="36863"/>
                  <a:pt x="357447" y="33251"/>
                </a:cubicBezTo>
                <a:cubicBezTo>
                  <a:pt x="365760" y="30480"/>
                  <a:pt x="373667" y="25811"/>
                  <a:pt x="382386" y="24939"/>
                </a:cubicBezTo>
                <a:cubicBezTo>
                  <a:pt x="429339" y="20244"/>
                  <a:pt x="476580" y="19106"/>
                  <a:pt x="523702" y="16626"/>
                </a:cubicBezTo>
                <a:lnTo>
                  <a:pt x="698269" y="8313"/>
                </a:lnTo>
                <a:lnTo>
                  <a:pt x="897775" y="0"/>
                </a:lnTo>
                <a:lnTo>
                  <a:pt x="1396538" y="8313"/>
                </a:lnTo>
                <a:cubicBezTo>
                  <a:pt x="1402221" y="8491"/>
                  <a:pt x="1446614" y="20883"/>
                  <a:pt x="1454727" y="24939"/>
                </a:cubicBezTo>
                <a:cubicBezTo>
                  <a:pt x="1463663" y="29407"/>
                  <a:pt x="1470483" y="37628"/>
                  <a:pt x="1479666" y="41564"/>
                </a:cubicBezTo>
                <a:cubicBezTo>
                  <a:pt x="1638126" y="109475"/>
                  <a:pt x="1379925" y="-16616"/>
                  <a:pt x="1546167" y="66502"/>
                </a:cubicBezTo>
                <a:cubicBezTo>
                  <a:pt x="1561631" y="81966"/>
                  <a:pt x="1568931" y="87092"/>
                  <a:pt x="1579418" y="108066"/>
                </a:cubicBezTo>
                <a:cubicBezTo>
                  <a:pt x="1583337" y="115903"/>
                  <a:pt x="1584960" y="124691"/>
                  <a:pt x="1587731" y="133004"/>
                </a:cubicBezTo>
                <a:cubicBezTo>
                  <a:pt x="1584960" y="157942"/>
                  <a:pt x="1587993" y="184238"/>
                  <a:pt x="1579418" y="207819"/>
                </a:cubicBezTo>
                <a:cubicBezTo>
                  <a:pt x="1576004" y="217208"/>
                  <a:pt x="1563609" y="220386"/>
                  <a:pt x="1554480" y="224444"/>
                </a:cubicBezTo>
                <a:cubicBezTo>
                  <a:pt x="1538466" y="231562"/>
                  <a:pt x="1521229" y="235528"/>
                  <a:pt x="1504604" y="241070"/>
                </a:cubicBezTo>
                <a:lnTo>
                  <a:pt x="1479666" y="249382"/>
                </a:lnTo>
                <a:cubicBezTo>
                  <a:pt x="1459900" y="255970"/>
                  <a:pt x="1442352" y="262529"/>
                  <a:pt x="1421476" y="266008"/>
                </a:cubicBezTo>
                <a:cubicBezTo>
                  <a:pt x="1399440" y="269681"/>
                  <a:pt x="1377090" y="271161"/>
                  <a:pt x="1354975" y="274320"/>
                </a:cubicBezTo>
                <a:cubicBezTo>
                  <a:pt x="1338289" y="276704"/>
                  <a:pt x="1321823" y="280542"/>
                  <a:pt x="1305098" y="282633"/>
                </a:cubicBezTo>
                <a:cubicBezTo>
                  <a:pt x="1255302" y="288858"/>
                  <a:pt x="1205632" y="297826"/>
                  <a:pt x="1155469" y="299259"/>
                </a:cubicBezTo>
                <a:lnTo>
                  <a:pt x="864524" y="307571"/>
                </a:lnTo>
                <a:cubicBezTo>
                  <a:pt x="836753" y="316828"/>
                  <a:pt x="837649" y="317238"/>
                  <a:pt x="806335" y="324197"/>
                </a:cubicBezTo>
                <a:cubicBezTo>
                  <a:pt x="766482" y="333053"/>
                  <a:pt x="829888" y="347750"/>
                  <a:pt x="748146" y="34913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Serbest Form 39"/>
          <p:cNvSpPr/>
          <p:nvPr/>
        </p:nvSpPr>
        <p:spPr>
          <a:xfrm rot="5400000">
            <a:off x="3127768" y="5103231"/>
            <a:ext cx="1473551" cy="360535"/>
          </a:xfrm>
          <a:custGeom>
            <a:avLst/>
            <a:gdLst>
              <a:gd name="connsiteX0" fmla="*/ 748146 w 1587731"/>
              <a:gd name="connsiteY0" fmla="*/ 349135 h 351001"/>
              <a:gd name="connsiteX1" fmla="*/ 315884 w 1587731"/>
              <a:gd name="connsiteY1" fmla="*/ 332510 h 351001"/>
              <a:gd name="connsiteX2" fmla="*/ 290946 w 1587731"/>
              <a:gd name="connsiteY2" fmla="*/ 324197 h 351001"/>
              <a:gd name="connsiteX3" fmla="*/ 216131 w 1587731"/>
              <a:gd name="connsiteY3" fmla="*/ 315884 h 351001"/>
              <a:gd name="connsiteX4" fmla="*/ 141316 w 1587731"/>
              <a:gd name="connsiteY4" fmla="*/ 299259 h 351001"/>
              <a:gd name="connsiteX5" fmla="*/ 58189 w 1587731"/>
              <a:gd name="connsiteY5" fmla="*/ 266008 h 351001"/>
              <a:gd name="connsiteX6" fmla="*/ 8313 w 1587731"/>
              <a:gd name="connsiteY6" fmla="*/ 232757 h 351001"/>
              <a:gd name="connsiteX7" fmla="*/ 0 w 1587731"/>
              <a:gd name="connsiteY7" fmla="*/ 207819 h 351001"/>
              <a:gd name="connsiteX8" fmla="*/ 8313 w 1587731"/>
              <a:gd name="connsiteY8" fmla="*/ 141317 h 351001"/>
              <a:gd name="connsiteX9" fmla="*/ 24938 w 1587731"/>
              <a:gd name="connsiteY9" fmla="*/ 124691 h 351001"/>
              <a:gd name="connsiteX10" fmla="*/ 83127 w 1587731"/>
              <a:gd name="connsiteY10" fmla="*/ 99753 h 351001"/>
              <a:gd name="connsiteX11" fmla="*/ 108066 w 1587731"/>
              <a:gd name="connsiteY11" fmla="*/ 83128 h 351001"/>
              <a:gd name="connsiteX12" fmla="*/ 207818 w 1587731"/>
              <a:gd name="connsiteY12" fmla="*/ 66502 h 351001"/>
              <a:gd name="connsiteX13" fmla="*/ 257695 w 1587731"/>
              <a:gd name="connsiteY13" fmla="*/ 58190 h 351001"/>
              <a:gd name="connsiteX14" fmla="*/ 324196 w 1587731"/>
              <a:gd name="connsiteY14" fmla="*/ 41564 h 351001"/>
              <a:gd name="connsiteX15" fmla="*/ 357447 w 1587731"/>
              <a:gd name="connsiteY15" fmla="*/ 33251 h 351001"/>
              <a:gd name="connsiteX16" fmla="*/ 382386 w 1587731"/>
              <a:gd name="connsiteY16" fmla="*/ 24939 h 351001"/>
              <a:gd name="connsiteX17" fmla="*/ 523702 w 1587731"/>
              <a:gd name="connsiteY17" fmla="*/ 16626 h 351001"/>
              <a:gd name="connsiteX18" fmla="*/ 698269 w 1587731"/>
              <a:gd name="connsiteY18" fmla="*/ 8313 h 351001"/>
              <a:gd name="connsiteX19" fmla="*/ 897775 w 1587731"/>
              <a:gd name="connsiteY19" fmla="*/ 0 h 351001"/>
              <a:gd name="connsiteX20" fmla="*/ 1396538 w 1587731"/>
              <a:gd name="connsiteY20" fmla="*/ 8313 h 351001"/>
              <a:gd name="connsiteX21" fmla="*/ 1454727 w 1587731"/>
              <a:gd name="connsiteY21" fmla="*/ 24939 h 351001"/>
              <a:gd name="connsiteX22" fmla="*/ 1479666 w 1587731"/>
              <a:gd name="connsiteY22" fmla="*/ 41564 h 351001"/>
              <a:gd name="connsiteX23" fmla="*/ 1546167 w 1587731"/>
              <a:gd name="connsiteY23" fmla="*/ 66502 h 351001"/>
              <a:gd name="connsiteX24" fmla="*/ 1579418 w 1587731"/>
              <a:gd name="connsiteY24" fmla="*/ 108066 h 351001"/>
              <a:gd name="connsiteX25" fmla="*/ 1587731 w 1587731"/>
              <a:gd name="connsiteY25" fmla="*/ 133004 h 351001"/>
              <a:gd name="connsiteX26" fmla="*/ 1579418 w 1587731"/>
              <a:gd name="connsiteY26" fmla="*/ 207819 h 351001"/>
              <a:gd name="connsiteX27" fmla="*/ 1554480 w 1587731"/>
              <a:gd name="connsiteY27" fmla="*/ 224444 h 351001"/>
              <a:gd name="connsiteX28" fmla="*/ 1504604 w 1587731"/>
              <a:gd name="connsiteY28" fmla="*/ 241070 h 351001"/>
              <a:gd name="connsiteX29" fmla="*/ 1479666 w 1587731"/>
              <a:gd name="connsiteY29" fmla="*/ 249382 h 351001"/>
              <a:gd name="connsiteX30" fmla="*/ 1421476 w 1587731"/>
              <a:gd name="connsiteY30" fmla="*/ 266008 h 351001"/>
              <a:gd name="connsiteX31" fmla="*/ 1354975 w 1587731"/>
              <a:gd name="connsiteY31" fmla="*/ 274320 h 351001"/>
              <a:gd name="connsiteX32" fmla="*/ 1305098 w 1587731"/>
              <a:gd name="connsiteY32" fmla="*/ 282633 h 351001"/>
              <a:gd name="connsiteX33" fmla="*/ 1155469 w 1587731"/>
              <a:gd name="connsiteY33" fmla="*/ 299259 h 351001"/>
              <a:gd name="connsiteX34" fmla="*/ 864524 w 1587731"/>
              <a:gd name="connsiteY34" fmla="*/ 307571 h 351001"/>
              <a:gd name="connsiteX35" fmla="*/ 806335 w 1587731"/>
              <a:gd name="connsiteY35" fmla="*/ 324197 h 351001"/>
              <a:gd name="connsiteX36" fmla="*/ 748146 w 1587731"/>
              <a:gd name="connsiteY36" fmla="*/ 349135 h 3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87731" h="351001">
                <a:moveTo>
                  <a:pt x="748146" y="349135"/>
                </a:moveTo>
                <a:cubicBezTo>
                  <a:pt x="666404" y="350520"/>
                  <a:pt x="859415" y="357215"/>
                  <a:pt x="315884" y="332510"/>
                </a:cubicBezTo>
                <a:cubicBezTo>
                  <a:pt x="307131" y="332112"/>
                  <a:pt x="299589" y="325638"/>
                  <a:pt x="290946" y="324197"/>
                </a:cubicBezTo>
                <a:cubicBezTo>
                  <a:pt x="266196" y="320072"/>
                  <a:pt x="240971" y="319433"/>
                  <a:pt x="216131" y="315884"/>
                </a:cubicBezTo>
                <a:cubicBezTo>
                  <a:pt x="201040" y="313728"/>
                  <a:pt x="157810" y="304207"/>
                  <a:pt x="141316" y="299259"/>
                </a:cubicBezTo>
                <a:cubicBezTo>
                  <a:pt x="109602" y="289745"/>
                  <a:pt x="85960" y="282670"/>
                  <a:pt x="58189" y="266008"/>
                </a:cubicBezTo>
                <a:cubicBezTo>
                  <a:pt x="41055" y="255728"/>
                  <a:pt x="8313" y="232757"/>
                  <a:pt x="8313" y="232757"/>
                </a:cubicBezTo>
                <a:cubicBezTo>
                  <a:pt x="5542" y="224444"/>
                  <a:pt x="0" y="216581"/>
                  <a:pt x="0" y="207819"/>
                </a:cubicBezTo>
                <a:cubicBezTo>
                  <a:pt x="0" y="185479"/>
                  <a:pt x="1894" y="162715"/>
                  <a:pt x="8313" y="141317"/>
                </a:cubicBezTo>
                <a:cubicBezTo>
                  <a:pt x="10565" y="133810"/>
                  <a:pt x="18417" y="129038"/>
                  <a:pt x="24938" y="124691"/>
                </a:cubicBezTo>
                <a:cubicBezTo>
                  <a:pt x="76817" y="90104"/>
                  <a:pt x="38803" y="121915"/>
                  <a:pt x="83127" y="99753"/>
                </a:cubicBezTo>
                <a:cubicBezTo>
                  <a:pt x="92063" y="95285"/>
                  <a:pt x="99130" y="87596"/>
                  <a:pt x="108066" y="83128"/>
                </a:cubicBezTo>
                <a:cubicBezTo>
                  <a:pt x="136422" y="68950"/>
                  <a:pt x="182670" y="69855"/>
                  <a:pt x="207818" y="66502"/>
                </a:cubicBezTo>
                <a:cubicBezTo>
                  <a:pt x="224525" y="64274"/>
                  <a:pt x="241214" y="61722"/>
                  <a:pt x="257695" y="58190"/>
                </a:cubicBezTo>
                <a:cubicBezTo>
                  <a:pt x="280037" y="53402"/>
                  <a:pt x="302029" y="47106"/>
                  <a:pt x="324196" y="41564"/>
                </a:cubicBezTo>
                <a:cubicBezTo>
                  <a:pt x="335280" y="38793"/>
                  <a:pt x="346608" y="36863"/>
                  <a:pt x="357447" y="33251"/>
                </a:cubicBezTo>
                <a:cubicBezTo>
                  <a:pt x="365760" y="30480"/>
                  <a:pt x="373667" y="25811"/>
                  <a:pt x="382386" y="24939"/>
                </a:cubicBezTo>
                <a:cubicBezTo>
                  <a:pt x="429339" y="20244"/>
                  <a:pt x="476580" y="19106"/>
                  <a:pt x="523702" y="16626"/>
                </a:cubicBezTo>
                <a:lnTo>
                  <a:pt x="698269" y="8313"/>
                </a:lnTo>
                <a:lnTo>
                  <a:pt x="897775" y="0"/>
                </a:lnTo>
                <a:lnTo>
                  <a:pt x="1396538" y="8313"/>
                </a:lnTo>
                <a:cubicBezTo>
                  <a:pt x="1402221" y="8491"/>
                  <a:pt x="1446614" y="20883"/>
                  <a:pt x="1454727" y="24939"/>
                </a:cubicBezTo>
                <a:cubicBezTo>
                  <a:pt x="1463663" y="29407"/>
                  <a:pt x="1470483" y="37628"/>
                  <a:pt x="1479666" y="41564"/>
                </a:cubicBezTo>
                <a:cubicBezTo>
                  <a:pt x="1638126" y="109475"/>
                  <a:pt x="1379925" y="-16616"/>
                  <a:pt x="1546167" y="66502"/>
                </a:cubicBezTo>
                <a:cubicBezTo>
                  <a:pt x="1561631" y="81966"/>
                  <a:pt x="1568931" y="87092"/>
                  <a:pt x="1579418" y="108066"/>
                </a:cubicBezTo>
                <a:cubicBezTo>
                  <a:pt x="1583337" y="115903"/>
                  <a:pt x="1584960" y="124691"/>
                  <a:pt x="1587731" y="133004"/>
                </a:cubicBezTo>
                <a:cubicBezTo>
                  <a:pt x="1584960" y="157942"/>
                  <a:pt x="1587993" y="184238"/>
                  <a:pt x="1579418" y="207819"/>
                </a:cubicBezTo>
                <a:cubicBezTo>
                  <a:pt x="1576004" y="217208"/>
                  <a:pt x="1563609" y="220386"/>
                  <a:pt x="1554480" y="224444"/>
                </a:cubicBezTo>
                <a:cubicBezTo>
                  <a:pt x="1538466" y="231562"/>
                  <a:pt x="1521229" y="235528"/>
                  <a:pt x="1504604" y="241070"/>
                </a:cubicBezTo>
                <a:lnTo>
                  <a:pt x="1479666" y="249382"/>
                </a:lnTo>
                <a:cubicBezTo>
                  <a:pt x="1459900" y="255970"/>
                  <a:pt x="1442352" y="262529"/>
                  <a:pt x="1421476" y="266008"/>
                </a:cubicBezTo>
                <a:cubicBezTo>
                  <a:pt x="1399440" y="269681"/>
                  <a:pt x="1377090" y="271161"/>
                  <a:pt x="1354975" y="274320"/>
                </a:cubicBezTo>
                <a:cubicBezTo>
                  <a:pt x="1338289" y="276704"/>
                  <a:pt x="1321823" y="280542"/>
                  <a:pt x="1305098" y="282633"/>
                </a:cubicBezTo>
                <a:cubicBezTo>
                  <a:pt x="1255302" y="288858"/>
                  <a:pt x="1205632" y="297826"/>
                  <a:pt x="1155469" y="299259"/>
                </a:cubicBezTo>
                <a:lnTo>
                  <a:pt x="864524" y="307571"/>
                </a:lnTo>
                <a:cubicBezTo>
                  <a:pt x="836753" y="316828"/>
                  <a:pt x="837649" y="317238"/>
                  <a:pt x="806335" y="324197"/>
                </a:cubicBezTo>
                <a:cubicBezTo>
                  <a:pt x="766482" y="333053"/>
                  <a:pt x="829888" y="347750"/>
                  <a:pt x="748146" y="34913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28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The idea is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extend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using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W</a:t>
                </a:r>
              </a:p>
              <a:p>
                <a:endParaRPr lang="tr-TR" i="1" dirty="0">
                  <a:latin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= 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m = 2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n-1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𝐸𝑥𝑡𝑒𝑛𝑑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r>
                  <a:rPr lang="tr-TR" dirty="0" err="1">
                    <a:latin typeface="Comic Sans MS"/>
                    <a:cs typeface="Comic Sans MS"/>
                  </a:rPr>
                  <a:t>r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eturn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61352"/>
              </a:xfrm>
              <a:prstGeom prst="rect">
                <a:avLst/>
              </a:prstGeom>
              <a:blipFill>
                <a:blip r:embed="rId3"/>
                <a:stretch>
                  <a:fillRect l="-594" t="-515" b="-30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A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B</a:t>
            </a: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C</a:t>
            </a: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D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Dikdörtgen 23"/>
              <p:cNvSpPr/>
              <p:nvPr/>
            </p:nvSpPr>
            <p:spPr>
              <a:xfrm>
                <a:off x="482944" y="5043247"/>
                <a:ext cx="882742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4" name="Dikdörtge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882742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o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309797"/>
                  </p:ext>
                </p:extLst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o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309797"/>
                  </p:ext>
                </p:extLst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o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979210"/>
                  </p:ext>
                </p:extLst>
              </p:nvPr>
            </p:nvGraphicFramePr>
            <p:xfrm>
              <a:off x="4703029" y="4649584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omic Sans M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o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979210"/>
                  </p:ext>
                </p:extLst>
              </p:nvPr>
            </p:nvGraphicFramePr>
            <p:xfrm>
              <a:off x="4703029" y="4649584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6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6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6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6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6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𝐸𝑥𝑡𝑒𝑛𝑑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06" y="3645024"/>
                <a:ext cx="2914772" cy="705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Çift Köşeli Ayraç 2"/>
          <p:cNvSpPr/>
          <p:nvPr/>
        </p:nvSpPr>
        <p:spPr>
          <a:xfrm>
            <a:off x="1323327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o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901351"/>
                  </p:ext>
                </p:extLst>
              </p:nvPr>
            </p:nvGraphicFramePr>
            <p:xfrm>
              <a:off x="2915816" y="464709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o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901351"/>
                  </p:ext>
                </p:extLst>
              </p:nvPr>
            </p:nvGraphicFramePr>
            <p:xfrm>
              <a:off x="2915816" y="464709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8"/>
                          <a:stretch>
                            <a:fillRect l="-201587" t="-1852" r="-107937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8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8"/>
                          <a:stretch>
                            <a:fillRect l="-301587" t="-101852" r="-7937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8"/>
                          <a:stretch>
                            <a:fillRect l="-101587" t="-205660" r="-207937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8"/>
                          <a:stretch>
                            <a:fillRect l="-301587" t="-205660" r="-7937" b="-1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8"/>
                          <a:stretch>
                            <a:fillRect l="-1587" t="-300000" r="-30793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Çift Köşeli Ayraç 37"/>
          <p:cNvSpPr/>
          <p:nvPr/>
        </p:nvSpPr>
        <p:spPr>
          <a:xfrm>
            <a:off x="2971198" y="462345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4388819" y="5082514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19" y="5082514"/>
                <a:ext cx="4219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Çift Köşeli Ayraç 38"/>
          <p:cNvSpPr/>
          <p:nvPr/>
        </p:nvSpPr>
        <p:spPr>
          <a:xfrm>
            <a:off x="4758001" y="4625031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097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323528" y="1196752"/>
            <a:ext cx="820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omic Sans MS"/>
                <a:cs typeface="Comic Sans MS"/>
              </a:rPr>
              <a:t>For a </a:t>
            </a:r>
            <a:r>
              <a:rPr lang="tr-TR" sz="2200" dirty="0" err="1" smtClean="0">
                <a:latin typeface="Comic Sans MS"/>
                <a:cs typeface="Comic Sans MS"/>
              </a:rPr>
              <a:t>given</a:t>
            </a:r>
            <a:r>
              <a:rPr lang="tr-TR" sz="2200" dirty="0" smtClean="0">
                <a:latin typeface="Comic Sans MS"/>
                <a:cs typeface="Comic Sans MS"/>
              </a:rPr>
              <a:t> </a:t>
            </a:r>
            <a:r>
              <a:rPr lang="tr-TR" sz="2200" dirty="0" err="1" smtClean="0">
                <a:latin typeface="Comic Sans MS"/>
                <a:cs typeface="Comic Sans MS"/>
              </a:rPr>
              <a:t>graph</a:t>
            </a:r>
            <a:r>
              <a:rPr lang="tr-TR" sz="2200" dirty="0" smtClean="0">
                <a:latin typeface="Comic Sans MS"/>
                <a:cs typeface="Comic Sans MS"/>
              </a:rPr>
              <a:t> G </a:t>
            </a:r>
            <a:r>
              <a:rPr lang="tr-TR" sz="2200" dirty="0" err="1" smtClean="0">
                <a:latin typeface="Comic Sans MS"/>
                <a:cs typeface="Comic Sans MS"/>
              </a:rPr>
              <a:t>with</a:t>
            </a:r>
            <a:r>
              <a:rPr lang="tr-TR" sz="2200" dirty="0" smtClean="0">
                <a:latin typeface="Comic Sans MS"/>
                <a:cs typeface="Comic Sans MS"/>
              </a:rPr>
              <a:t> n </a:t>
            </a:r>
            <a:r>
              <a:rPr lang="tr-TR" sz="2200" dirty="0" err="1" smtClean="0">
                <a:latin typeface="Comic Sans MS"/>
                <a:cs typeface="Comic Sans MS"/>
              </a:rPr>
              <a:t>vertices</a:t>
            </a:r>
            <a:r>
              <a:rPr lang="tr-TR" sz="2200" dirty="0" smtClean="0">
                <a:latin typeface="Comic Sans MS"/>
                <a:cs typeface="Comic Sans MS"/>
              </a:rPr>
              <a:t>, </a:t>
            </a:r>
            <a:r>
              <a:rPr lang="tr-TR" sz="2200" dirty="0" err="1" smtClean="0">
                <a:latin typeface="Comic Sans MS"/>
                <a:cs typeface="Comic Sans MS"/>
              </a:rPr>
              <a:t>all</a:t>
            </a:r>
            <a:r>
              <a:rPr lang="tr-TR" sz="2200" dirty="0" smtClean="0">
                <a:latin typeface="Comic Sans MS"/>
                <a:cs typeface="Comic Sans MS"/>
              </a:rPr>
              <a:t> </a:t>
            </a:r>
            <a:r>
              <a:rPr lang="tr-TR" sz="2200" dirty="0" err="1" smtClean="0">
                <a:latin typeface="Comic Sans MS"/>
                <a:cs typeface="Comic Sans MS"/>
              </a:rPr>
              <a:t>vertices</a:t>
            </a:r>
            <a:r>
              <a:rPr lang="tr-TR" sz="2200" dirty="0" smtClean="0">
                <a:latin typeface="Comic Sans MS"/>
                <a:cs typeface="Comic Sans MS"/>
              </a:rPr>
              <a:t> </a:t>
            </a:r>
            <a:r>
              <a:rPr lang="tr-TR" sz="2200" dirty="0" err="1" smtClean="0">
                <a:latin typeface="Comic Sans MS"/>
                <a:cs typeface="Comic Sans MS"/>
              </a:rPr>
              <a:t>are</a:t>
            </a:r>
            <a:r>
              <a:rPr lang="tr-TR" sz="2200" dirty="0" smtClean="0">
                <a:latin typeface="Comic Sans MS"/>
                <a:cs typeface="Comic Sans MS"/>
              </a:rPr>
              <a:t> </a:t>
            </a:r>
            <a:r>
              <a:rPr lang="tr-TR" sz="2200" dirty="0" err="1" smtClean="0">
                <a:latin typeface="Comic Sans MS"/>
                <a:cs typeface="Comic Sans MS"/>
              </a:rPr>
              <a:t>labaled</a:t>
            </a:r>
            <a:r>
              <a:rPr lang="tr-TR" sz="2200" dirty="0" smtClean="0">
                <a:latin typeface="Comic Sans MS"/>
                <a:cs typeface="Comic Sans MS"/>
              </a:rPr>
              <a:t> as {1, 2, 3,…, n}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200" dirty="0">
              <a:latin typeface="Comic Sans MS"/>
              <a:cs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200" dirty="0">
              <a:latin typeface="Comic Sans MS"/>
              <a:cs typeface="Comic Sans MS"/>
            </a:endParaRPr>
          </a:p>
          <a:p>
            <a:endParaRPr lang="tr-TR" i="1" dirty="0">
              <a:latin typeface="Comic Sans MS"/>
            </a:endParaRPr>
          </a:p>
          <a:p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47587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smtClean="0">
                    <a:latin typeface="Comic Sans MS"/>
                    <a:cs typeface="Comic Sans MS"/>
                  </a:rPr>
                  <a:t>For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given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graph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G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with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n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,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labaled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as {1, 2, 3,…, n}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200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tr-TR" sz="2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tr-T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… ,</m:t>
                        </m:r>
                        <m:r>
                          <m:rPr>
                            <m:nor/>
                          </m:rPr>
                          <a:rPr lang="tr-TR" sz="2200" dirty="0"/>
                          <m:t>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200" dirty="0" smtClean="0">
                    <a:latin typeface="Comic Sans MS"/>
                    <a:cs typeface="Comic Sans MS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… ,</m:t>
                        </m:r>
                        <m:r>
                          <m:rPr>
                            <m:nor/>
                          </m:rPr>
                          <a:rPr lang="tr-TR" sz="2200" dirty="0"/>
                          <m:t>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called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endParaRPr lang="tr-TR" sz="22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200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latin typeface="Comic Sans MS"/>
                    <a:cs typeface="Comic Sans MS"/>
                  </a:rPr>
                  <a:t>Among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paths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u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v,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consider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only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ones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in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which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subset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{1, 2, … , k}</a:t>
                </a:r>
              </a:p>
              <a:p>
                <a:endParaRPr lang="tr-TR" i="1" dirty="0">
                  <a:latin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3693319"/>
              </a:xfrm>
              <a:prstGeom prst="rect">
                <a:avLst/>
              </a:prstGeom>
              <a:blipFill>
                <a:blip r:embed="rId3"/>
                <a:stretch>
                  <a:fillRect l="-817" t="-1155" r="-2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129955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smtClean="0">
                    <a:latin typeface="Comic Sans MS"/>
                    <a:cs typeface="Comic Sans MS"/>
                  </a:rPr>
                  <a:t>For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given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graph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G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with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n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,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labaled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as {1, 2, 3,…, n}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200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tr-TR" sz="2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tr-T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… ,</m:t>
                        </m:r>
                        <m:r>
                          <m:rPr>
                            <m:nor/>
                          </m:rPr>
                          <a:rPr lang="tr-TR" sz="2200" dirty="0"/>
                          <m:t>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200" dirty="0" smtClean="0">
                    <a:latin typeface="Comic Sans MS"/>
                    <a:cs typeface="Comic Sans MS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… ,</m:t>
                        </m:r>
                        <m:r>
                          <m:rPr>
                            <m:nor/>
                          </m:rPr>
                          <a:rPr lang="tr-TR" sz="2200" dirty="0"/>
                          <m:t>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called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endParaRPr lang="tr-TR" sz="22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200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latin typeface="Comic Sans MS"/>
                    <a:cs typeface="Comic Sans MS"/>
                  </a:rPr>
                  <a:t>Among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paths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u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v,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consider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only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ones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in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which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subset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{1, 2, … , k}</a:t>
                </a:r>
              </a:p>
              <a:p>
                <a:endParaRPr lang="tr-TR" i="1" dirty="0">
                  <a:latin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3693319"/>
              </a:xfrm>
              <a:prstGeom prst="rect">
                <a:avLst/>
              </a:prstGeom>
              <a:blipFill>
                <a:blip r:embed="rId3"/>
                <a:stretch>
                  <a:fillRect l="-817" t="-1155" r="-2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1932132" y="440522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3491880" y="4408619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3491880" y="5812185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1932131" y="5812185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12" name="Düz Ok Bağlayıcısı 11"/>
          <p:cNvCxnSpPr>
            <a:stCxn id="7" idx="17"/>
            <a:endCxn id="9" idx="9"/>
          </p:cNvCxnSpPr>
          <p:nvPr/>
        </p:nvCxnSpPr>
        <p:spPr>
          <a:xfrm>
            <a:off x="2400455" y="4801672"/>
            <a:ext cx="1102316" cy="3398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stCxn id="7" idx="13"/>
            <a:endCxn id="11" idx="2"/>
          </p:cNvCxnSpPr>
          <p:nvPr/>
        </p:nvCxnSpPr>
        <p:spPr>
          <a:xfrm flipH="1">
            <a:off x="2149956" y="4930401"/>
            <a:ext cx="32674" cy="901951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0" idx="22"/>
          </p:cNvCxnSpPr>
          <p:nvPr/>
        </p:nvCxnSpPr>
        <p:spPr>
          <a:xfrm>
            <a:off x="3742378" y="4933799"/>
            <a:ext cx="65348" cy="878749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11" idx="17"/>
            <a:endCxn id="10" idx="10"/>
          </p:cNvCxnSpPr>
          <p:nvPr/>
        </p:nvCxnSpPr>
        <p:spPr>
          <a:xfrm>
            <a:off x="2400454" y="6208636"/>
            <a:ext cx="1091426" cy="29706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1" idx="21"/>
            <a:endCxn id="9" idx="12"/>
          </p:cNvCxnSpPr>
          <p:nvPr/>
        </p:nvCxnSpPr>
        <p:spPr>
          <a:xfrm flipV="1">
            <a:off x="2302433" y="4923896"/>
            <a:ext cx="1233012" cy="938163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>
            <a:stCxn id="10" idx="5"/>
            <a:endCxn id="7" idx="14"/>
          </p:cNvCxnSpPr>
          <p:nvPr/>
        </p:nvCxnSpPr>
        <p:spPr>
          <a:xfrm flipH="1" flipV="1">
            <a:off x="2345999" y="4930401"/>
            <a:ext cx="1233011" cy="1010876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6"/>
          <p:cNvSpPr/>
          <p:nvPr/>
        </p:nvSpPr>
        <p:spPr>
          <a:xfrm>
            <a:off x="4508144" y="49238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5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19" name="Düz Ok Bağlayıcısı 18"/>
          <p:cNvCxnSpPr>
            <a:stCxn id="10" idx="18"/>
            <a:endCxn id="18" idx="12"/>
          </p:cNvCxnSpPr>
          <p:nvPr/>
        </p:nvCxnSpPr>
        <p:spPr>
          <a:xfrm flipV="1">
            <a:off x="3927529" y="5439173"/>
            <a:ext cx="624180" cy="640734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9" idx="16"/>
            <a:endCxn id="18" idx="4"/>
          </p:cNvCxnSpPr>
          <p:nvPr/>
        </p:nvCxnSpPr>
        <p:spPr>
          <a:xfrm>
            <a:off x="3949312" y="4834776"/>
            <a:ext cx="667745" cy="198407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>
            <a:stCxn id="11" idx="19"/>
            <a:endCxn id="18" idx="8"/>
          </p:cNvCxnSpPr>
          <p:nvPr/>
        </p:nvCxnSpPr>
        <p:spPr>
          <a:xfrm flipV="1">
            <a:off x="2335107" y="5280738"/>
            <a:ext cx="2216602" cy="769463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6510352" y="462412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1" name="Serbest Form 30"/>
          <p:cNvSpPr/>
          <p:nvPr/>
        </p:nvSpPr>
        <p:spPr>
          <a:xfrm>
            <a:off x="6804639" y="4745437"/>
            <a:ext cx="681643" cy="67234"/>
          </a:xfrm>
          <a:custGeom>
            <a:avLst/>
            <a:gdLst>
              <a:gd name="connsiteX0" fmla="*/ 0 w 681643"/>
              <a:gd name="connsiteY0" fmla="*/ 50609 h 67234"/>
              <a:gd name="connsiteX1" fmla="*/ 41563 w 681643"/>
              <a:gd name="connsiteY1" fmla="*/ 42296 h 67234"/>
              <a:gd name="connsiteX2" fmla="*/ 58189 w 681643"/>
              <a:gd name="connsiteY2" fmla="*/ 25671 h 67234"/>
              <a:gd name="connsiteX3" fmla="*/ 83127 w 681643"/>
              <a:gd name="connsiteY3" fmla="*/ 17358 h 67234"/>
              <a:gd name="connsiteX4" fmla="*/ 99752 w 681643"/>
              <a:gd name="connsiteY4" fmla="*/ 732 h 67234"/>
              <a:gd name="connsiteX5" fmla="*/ 224443 w 681643"/>
              <a:gd name="connsiteY5" fmla="*/ 9045 h 67234"/>
              <a:gd name="connsiteX6" fmla="*/ 266007 w 681643"/>
              <a:gd name="connsiteY6" fmla="*/ 42296 h 67234"/>
              <a:gd name="connsiteX7" fmla="*/ 290945 w 681643"/>
              <a:gd name="connsiteY7" fmla="*/ 50609 h 67234"/>
              <a:gd name="connsiteX8" fmla="*/ 390698 w 681643"/>
              <a:gd name="connsiteY8" fmla="*/ 42296 h 67234"/>
              <a:gd name="connsiteX9" fmla="*/ 415636 w 681643"/>
              <a:gd name="connsiteY9" fmla="*/ 25671 h 67234"/>
              <a:gd name="connsiteX10" fmla="*/ 440574 w 681643"/>
              <a:gd name="connsiteY10" fmla="*/ 17358 h 67234"/>
              <a:gd name="connsiteX11" fmla="*/ 515389 w 681643"/>
              <a:gd name="connsiteY11" fmla="*/ 25671 h 67234"/>
              <a:gd name="connsiteX12" fmla="*/ 540327 w 681643"/>
              <a:gd name="connsiteY12" fmla="*/ 42296 h 67234"/>
              <a:gd name="connsiteX13" fmla="*/ 565265 w 681643"/>
              <a:gd name="connsiteY13" fmla="*/ 50609 h 67234"/>
              <a:gd name="connsiteX14" fmla="*/ 631767 w 681643"/>
              <a:gd name="connsiteY14" fmla="*/ 58921 h 67234"/>
              <a:gd name="connsiteX15" fmla="*/ 681643 w 681643"/>
              <a:gd name="connsiteY15" fmla="*/ 67234 h 6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1643" h="67234">
                <a:moveTo>
                  <a:pt x="0" y="50609"/>
                </a:moveTo>
                <a:cubicBezTo>
                  <a:pt x="13854" y="47838"/>
                  <a:pt x="28577" y="47862"/>
                  <a:pt x="41563" y="42296"/>
                </a:cubicBezTo>
                <a:cubicBezTo>
                  <a:pt x="48767" y="39209"/>
                  <a:pt x="51469" y="29703"/>
                  <a:pt x="58189" y="25671"/>
                </a:cubicBezTo>
                <a:cubicBezTo>
                  <a:pt x="65703" y="21163"/>
                  <a:pt x="74814" y="20129"/>
                  <a:pt x="83127" y="17358"/>
                </a:cubicBezTo>
                <a:cubicBezTo>
                  <a:pt x="88669" y="11816"/>
                  <a:pt x="91928" y="1192"/>
                  <a:pt x="99752" y="732"/>
                </a:cubicBezTo>
                <a:cubicBezTo>
                  <a:pt x="141336" y="-1714"/>
                  <a:pt x="183354" y="2197"/>
                  <a:pt x="224443" y="9045"/>
                </a:cubicBezTo>
                <a:cubicBezTo>
                  <a:pt x="247475" y="12884"/>
                  <a:pt x="248927" y="32048"/>
                  <a:pt x="266007" y="42296"/>
                </a:cubicBezTo>
                <a:cubicBezTo>
                  <a:pt x="273521" y="46804"/>
                  <a:pt x="282632" y="47838"/>
                  <a:pt x="290945" y="50609"/>
                </a:cubicBezTo>
                <a:cubicBezTo>
                  <a:pt x="324196" y="47838"/>
                  <a:pt x="357980" y="48840"/>
                  <a:pt x="390698" y="42296"/>
                </a:cubicBezTo>
                <a:cubicBezTo>
                  <a:pt x="400495" y="40337"/>
                  <a:pt x="406700" y="30139"/>
                  <a:pt x="415636" y="25671"/>
                </a:cubicBezTo>
                <a:cubicBezTo>
                  <a:pt x="423473" y="21752"/>
                  <a:pt x="432261" y="20129"/>
                  <a:pt x="440574" y="17358"/>
                </a:cubicBezTo>
                <a:cubicBezTo>
                  <a:pt x="465512" y="20129"/>
                  <a:pt x="491046" y="19585"/>
                  <a:pt x="515389" y="25671"/>
                </a:cubicBezTo>
                <a:cubicBezTo>
                  <a:pt x="525081" y="28094"/>
                  <a:pt x="531391" y="37828"/>
                  <a:pt x="540327" y="42296"/>
                </a:cubicBezTo>
                <a:cubicBezTo>
                  <a:pt x="548164" y="46215"/>
                  <a:pt x="556644" y="49042"/>
                  <a:pt x="565265" y="50609"/>
                </a:cubicBezTo>
                <a:cubicBezTo>
                  <a:pt x="587244" y="54605"/>
                  <a:pt x="609652" y="55762"/>
                  <a:pt x="631767" y="58921"/>
                </a:cubicBezTo>
                <a:cubicBezTo>
                  <a:pt x="648452" y="61305"/>
                  <a:pt x="681643" y="67234"/>
                  <a:pt x="681643" y="67234"/>
                </a:cubicBez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/>
          <p:cNvSpPr txBox="1"/>
          <p:nvPr/>
        </p:nvSpPr>
        <p:spPr>
          <a:xfrm>
            <a:off x="7486630" y="464384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5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5558518" y="5095046"/>
            <a:ext cx="324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latin typeface="Comic Sans MS"/>
                <a:cs typeface="Comic Sans MS"/>
              </a:rPr>
              <a:t>i</a:t>
            </a:r>
            <a:r>
              <a:rPr lang="tr-TR" dirty="0" err="1" smtClean="0">
                <a:latin typeface="Comic Sans MS"/>
                <a:cs typeface="Comic Sans MS"/>
              </a:rPr>
              <a:t>ntermediate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vertices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tr-TR" dirty="0" err="1" smtClean="0">
                <a:latin typeface="Comic Sans MS"/>
                <a:cs typeface="Comic Sans MS"/>
              </a:rPr>
              <a:t>are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drawn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from</a:t>
            </a:r>
            <a:r>
              <a:rPr lang="tr-TR" dirty="0" smtClean="0">
                <a:latin typeface="Comic Sans MS"/>
                <a:cs typeface="Comic Sans MS"/>
              </a:rPr>
              <a:t> {1</a:t>
            </a:r>
            <a:r>
              <a:rPr lang="tr-TR" dirty="0">
                <a:latin typeface="Comic Sans MS"/>
                <a:cs typeface="Comic Sans MS"/>
              </a:rPr>
              <a:t>, 2, 3</a:t>
            </a:r>
            <a:r>
              <a:rPr lang="tr-TR" dirty="0" smtClean="0">
                <a:latin typeface="Comic Sans MS"/>
                <a:cs typeface="Comic Sans MS"/>
              </a:rPr>
              <a:t>}</a:t>
            </a:r>
            <a:endParaRPr lang="tr-TR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472278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smtClean="0">
                    <a:latin typeface="Comic Sans MS"/>
                    <a:cs typeface="Comic Sans MS"/>
                  </a:rPr>
                  <a:t>For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given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graph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G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with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n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,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labaled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as {1, 2, 3,…, n}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200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tr-TR" sz="2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tr-T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… ,</m:t>
                        </m:r>
                        <m:r>
                          <m:rPr>
                            <m:nor/>
                          </m:rPr>
                          <a:rPr lang="tr-TR" sz="2200" dirty="0"/>
                          <m:t>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200" dirty="0" smtClean="0">
                    <a:latin typeface="Comic Sans MS"/>
                    <a:cs typeface="Comic Sans MS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… ,</m:t>
                        </m:r>
                        <m:r>
                          <m:rPr>
                            <m:nor/>
                          </m:rPr>
                          <a:rPr lang="tr-TR" sz="2200" dirty="0"/>
                          <m:t>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called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endParaRPr lang="tr-TR" sz="22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200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latin typeface="Comic Sans MS"/>
                    <a:cs typeface="Comic Sans MS"/>
                  </a:rPr>
                  <a:t>Among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paths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u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v,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consider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only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ones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in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which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subset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{1, 2, … , k}</a:t>
                </a:r>
              </a:p>
              <a:p>
                <a:endParaRPr lang="tr-TR" i="1" dirty="0">
                  <a:latin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3693319"/>
              </a:xfrm>
              <a:prstGeom prst="rect">
                <a:avLst/>
              </a:prstGeom>
              <a:blipFill>
                <a:blip r:embed="rId3"/>
                <a:stretch>
                  <a:fillRect l="-817" t="-1155" r="-2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1932132" y="440522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3491880" y="4408619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3491880" y="5812185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1932131" y="5812185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12" name="Düz Ok Bağlayıcısı 11"/>
          <p:cNvCxnSpPr>
            <a:stCxn id="7" idx="17"/>
            <a:endCxn id="9" idx="9"/>
          </p:cNvCxnSpPr>
          <p:nvPr/>
        </p:nvCxnSpPr>
        <p:spPr>
          <a:xfrm>
            <a:off x="2400455" y="4801672"/>
            <a:ext cx="1102316" cy="3398"/>
          </a:xfrm>
          <a:prstGeom prst="straightConnector1">
            <a:avLst/>
          </a:prstGeom>
          <a:ln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stCxn id="7" idx="13"/>
            <a:endCxn id="11" idx="2"/>
          </p:cNvCxnSpPr>
          <p:nvPr/>
        </p:nvCxnSpPr>
        <p:spPr>
          <a:xfrm flipH="1">
            <a:off x="2149956" y="4930401"/>
            <a:ext cx="32674" cy="901951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0" idx="22"/>
          </p:cNvCxnSpPr>
          <p:nvPr/>
        </p:nvCxnSpPr>
        <p:spPr>
          <a:xfrm>
            <a:off x="3742378" y="4933799"/>
            <a:ext cx="65348" cy="878749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11" idx="17"/>
            <a:endCxn id="10" idx="10"/>
          </p:cNvCxnSpPr>
          <p:nvPr/>
        </p:nvCxnSpPr>
        <p:spPr>
          <a:xfrm>
            <a:off x="2400454" y="6208636"/>
            <a:ext cx="1091426" cy="29706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1" idx="21"/>
            <a:endCxn id="9" idx="12"/>
          </p:cNvCxnSpPr>
          <p:nvPr/>
        </p:nvCxnSpPr>
        <p:spPr>
          <a:xfrm flipV="1">
            <a:off x="2302433" y="4923896"/>
            <a:ext cx="1233012" cy="938163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>
            <a:stCxn id="10" idx="5"/>
            <a:endCxn id="7" idx="14"/>
          </p:cNvCxnSpPr>
          <p:nvPr/>
        </p:nvCxnSpPr>
        <p:spPr>
          <a:xfrm flipH="1" flipV="1">
            <a:off x="2345999" y="4930401"/>
            <a:ext cx="1233011" cy="1010876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6"/>
          <p:cNvSpPr/>
          <p:nvPr/>
        </p:nvSpPr>
        <p:spPr>
          <a:xfrm>
            <a:off x="4508144" y="49238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5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19" name="Düz Ok Bağlayıcısı 18"/>
          <p:cNvCxnSpPr>
            <a:stCxn id="10" idx="18"/>
            <a:endCxn id="18" idx="12"/>
          </p:cNvCxnSpPr>
          <p:nvPr/>
        </p:nvCxnSpPr>
        <p:spPr>
          <a:xfrm flipV="1">
            <a:off x="3927529" y="5439173"/>
            <a:ext cx="624180" cy="640734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9" idx="16"/>
            <a:endCxn id="18" idx="4"/>
          </p:cNvCxnSpPr>
          <p:nvPr/>
        </p:nvCxnSpPr>
        <p:spPr>
          <a:xfrm>
            <a:off x="3949312" y="4834776"/>
            <a:ext cx="667745" cy="198407"/>
          </a:xfrm>
          <a:prstGeom prst="straightConnector1">
            <a:avLst/>
          </a:prstGeom>
          <a:ln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>
            <a:stCxn id="11" idx="19"/>
            <a:endCxn id="18" idx="8"/>
          </p:cNvCxnSpPr>
          <p:nvPr/>
        </p:nvCxnSpPr>
        <p:spPr>
          <a:xfrm flipV="1">
            <a:off x="2335107" y="5280738"/>
            <a:ext cx="2216602" cy="769463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6510352" y="462412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1" name="Serbest Form 30"/>
          <p:cNvSpPr/>
          <p:nvPr/>
        </p:nvSpPr>
        <p:spPr>
          <a:xfrm>
            <a:off x="6804639" y="4745437"/>
            <a:ext cx="681643" cy="67234"/>
          </a:xfrm>
          <a:custGeom>
            <a:avLst/>
            <a:gdLst>
              <a:gd name="connsiteX0" fmla="*/ 0 w 681643"/>
              <a:gd name="connsiteY0" fmla="*/ 50609 h 67234"/>
              <a:gd name="connsiteX1" fmla="*/ 41563 w 681643"/>
              <a:gd name="connsiteY1" fmla="*/ 42296 h 67234"/>
              <a:gd name="connsiteX2" fmla="*/ 58189 w 681643"/>
              <a:gd name="connsiteY2" fmla="*/ 25671 h 67234"/>
              <a:gd name="connsiteX3" fmla="*/ 83127 w 681643"/>
              <a:gd name="connsiteY3" fmla="*/ 17358 h 67234"/>
              <a:gd name="connsiteX4" fmla="*/ 99752 w 681643"/>
              <a:gd name="connsiteY4" fmla="*/ 732 h 67234"/>
              <a:gd name="connsiteX5" fmla="*/ 224443 w 681643"/>
              <a:gd name="connsiteY5" fmla="*/ 9045 h 67234"/>
              <a:gd name="connsiteX6" fmla="*/ 266007 w 681643"/>
              <a:gd name="connsiteY6" fmla="*/ 42296 h 67234"/>
              <a:gd name="connsiteX7" fmla="*/ 290945 w 681643"/>
              <a:gd name="connsiteY7" fmla="*/ 50609 h 67234"/>
              <a:gd name="connsiteX8" fmla="*/ 390698 w 681643"/>
              <a:gd name="connsiteY8" fmla="*/ 42296 h 67234"/>
              <a:gd name="connsiteX9" fmla="*/ 415636 w 681643"/>
              <a:gd name="connsiteY9" fmla="*/ 25671 h 67234"/>
              <a:gd name="connsiteX10" fmla="*/ 440574 w 681643"/>
              <a:gd name="connsiteY10" fmla="*/ 17358 h 67234"/>
              <a:gd name="connsiteX11" fmla="*/ 515389 w 681643"/>
              <a:gd name="connsiteY11" fmla="*/ 25671 h 67234"/>
              <a:gd name="connsiteX12" fmla="*/ 540327 w 681643"/>
              <a:gd name="connsiteY12" fmla="*/ 42296 h 67234"/>
              <a:gd name="connsiteX13" fmla="*/ 565265 w 681643"/>
              <a:gd name="connsiteY13" fmla="*/ 50609 h 67234"/>
              <a:gd name="connsiteX14" fmla="*/ 631767 w 681643"/>
              <a:gd name="connsiteY14" fmla="*/ 58921 h 67234"/>
              <a:gd name="connsiteX15" fmla="*/ 681643 w 681643"/>
              <a:gd name="connsiteY15" fmla="*/ 67234 h 6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1643" h="67234">
                <a:moveTo>
                  <a:pt x="0" y="50609"/>
                </a:moveTo>
                <a:cubicBezTo>
                  <a:pt x="13854" y="47838"/>
                  <a:pt x="28577" y="47862"/>
                  <a:pt x="41563" y="42296"/>
                </a:cubicBezTo>
                <a:cubicBezTo>
                  <a:pt x="48767" y="39209"/>
                  <a:pt x="51469" y="29703"/>
                  <a:pt x="58189" y="25671"/>
                </a:cubicBezTo>
                <a:cubicBezTo>
                  <a:pt x="65703" y="21163"/>
                  <a:pt x="74814" y="20129"/>
                  <a:pt x="83127" y="17358"/>
                </a:cubicBezTo>
                <a:cubicBezTo>
                  <a:pt x="88669" y="11816"/>
                  <a:pt x="91928" y="1192"/>
                  <a:pt x="99752" y="732"/>
                </a:cubicBezTo>
                <a:cubicBezTo>
                  <a:pt x="141336" y="-1714"/>
                  <a:pt x="183354" y="2197"/>
                  <a:pt x="224443" y="9045"/>
                </a:cubicBezTo>
                <a:cubicBezTo>
                  <a:pt x="247475" y="12884"/>
                  <a:pt x="248927" y="32048"/>
                  <a:pt x="266007" y="42296"/>
                </a:cubicBezTo>
                <a:cubicBezTo>
                  <a:pt x="273521" y="46804"/>
                  <a:pt x="282632" y="47838"/>
                  <a:pt x="290945" y="50609"/>
                </a:cubicBezTo>
                <a:cubicBezTo>
                  <a:pt x="324196" y="47838"/>
                  <a:pt x="357980" y="48840"/>
                  <a:pt x="390698" y="42296"/>
                </a:cubicBezTo>
                <a:cubicBezTo>
                  <a:pt x="400495" y="40337"/>
                  <a:pt x="406700" y="30139"/>
                  <a:pt x="415636" y="25671"/>
                </a:cubicBezTo>
                <a:cubicBezTo>
                  <a:pt x="423473" y="21752"/>
                  <a:pt x="432261" y="20129"/>
                  <a:pt x="440574" y="17358"/>
                </a:cubicBezTo>
                <a:cubicBezTo>
                  <a:pt x="465512" y="20129"/>
                  <a:pt x="491046" y="19585"/>
                  <a:pt x="515389" y="25671"/>
                </a:cubicBezTo>
                <a:cubicBezTo>
                  <a:pt x="525081" y="28094"/>
                  <a:pt x="531391" y="37828"/>
                  <a:pt x="540327" y="42296"/>
                </a:cubicBezTo>
                <a:cubicBezTo>
                  <a:pt x="548164" y="46215"/>
                  <a:pt x="556644" y="49042"/>
                  <a:pt x="565265" y="50609"/>
                </a:cubicBezTo>
                <a:cubicBezTo>
                  <a:pt x="587244" y="54605"/>
                  <a:pt x="609652" y="55762"/>
                  <a:pt x="631767" y="58921"/>
                </a:cubicBezTo>
                <a:cubicBezTo>
                  <a:pt x="648452" y="61305"/>
                  <a:pt x="681643" y="67234"/>
                  <a:pt x="681643" y="67234"/>
                </a:cubicBez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/>
          <p:cNvSpPr txBox="1"/>
          <p:nvPr/>
        </p:nvSpPr>
        <p:spPr>
          <a:xfrm>
            <a:off x="7486630" y="464384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5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5558518" y="5095046"/>
            <a:ext cx="324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latin typeface="Comic Sans MS"/>
                <a:cs typeface="Comic Sans MS"/>
              </a:rPr>
              <a:t>i</a:t>
            </a:r>
            <a:r>
              <a:rPr lang="tr-TR" dirty="0" err="1" smtClean="0">
                <a:latin typeface="Comic Sans MS"/>
                <a:cs typeface="Comic Sans MS"/>
              </a:rPr>
              <a:t>ntermediate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vertices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tr-TR" dirty="0" err="1" smtClean="0">
                <a:latin typeface="Comic Sans MS"/>
                <a:cs typeface="Comic Sans MS"/>
              </a:rPr>
              <a:t>are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drawn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from</a:t>
            </a:r>
            <a:r>
              <a:rPr lang="tr-TR" dirty="0" smtClean="0">
                <a:latin typeface="Comic Sans MS"/>
                <a:cs typeface="Comic Sans MS"/>
              </a:rPr>
              <a:t> {1</a:t>
            </a:r>
            <a:r>
              <a:rPr lang="tr-TR" dirty="0">
                <a:latin typeface="Comic Sans MS"/>
                <a:cs typeface="Comic Sans MS"/>
              </a:rPr>
              <a:t>, 2, 3</a:t>
            </a:r>
            <a:r>
              <a:rPr lang="tr-TR" dirty="0" smtClean="0">
                <a:latin typeface="Comic Sans MS"/>
                <a:cs typeface="Comic Sans MS"/>
              </a:rPr>
              <a:t>}</a:t>
            </a:r>
            <a:endParaRPr lang="tr-TR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86258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smtClean="0">
                    <a:latin typeface="Comic Sans MS"/>
                    <a:cs typeface="Comic Sans MS"/>
                  </a:rPr>
                  <a:t>For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given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graph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G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with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n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,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labaled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as {1, 2, 3,…, n}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200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tr-TR" sz="2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tr-T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… ,</m:t>
                        </m:r>
                        <m:r>
                          <m:rPr>
                            <m:nor/>
                          </m:rPr>
                          <a:rPr lang="tr-TR" sz="2200" dirty="0"/>
                          <m:t>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200" dirty="0" smtClean="0">
                    <a:latin typeface="Comic Sans MS"/>
                    <a:cs typeface="Comic Sans MS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… ,</m:t>
                        </m:r>
                        <m:r>
                          <m:rPr>
                            <m:nor/>
                          </m:rPr>
                          <a:rPr lang="tr-TR" sz="2200" dirty="0"/>
                          <m:t>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called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endParaRPr lang="tr-TR" sz="22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200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latin typeface="Comic Sans MS"/>
                    <a:cs typeface="Comic Sans MS"/>
                  </a:rPr>
                  <a:t>Among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paths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u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v,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consider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only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ones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in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which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subset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{1, 2, … , k}</a:t>
                </a:r>
              </a:p>
              <a:p>
                <a:endParaRPr lang="tr-TR" i="1" dirty="0">
                  <a:latin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3693319"/>
              </a:xfrm>
              <a:prstGeom prst="rect">
                <a:avLst/>
              </a:prstGeom>
              <a:blipFill>
                <a:blip r:embed="rId3"/>
                <a:stretch>
                  <a:fillRect l="-817" t="-1155" r="-2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1932132" y="440522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3491880" y="4408619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3491880" y="5812185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1932131" y="5812185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12" name="Düz Ok Bağlayıcısı 11"/>
          <p:cNvCxnSpPr>
            <a:stCxn id="7" idx="17"/>
            <a:endCxn id="9" idx="9"/>
          </p:cNvCxnSpPr>
          <p:nvPr/>
        </p:nvCxnSpPr>
        <p:spPr>
          <a:xfrm>
            <a:off x="2400455" y="4801672"/>
            <a:ext cx="1102316" cy="3398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stCxn id="7" idx="13"/>
            <a:endCxn id="11" idx="2"/>
          </p:cNvCxnSpPr>
          <p:nvPr/>
        </p:nvCxnSpPr>
        <p:spPr>
          <a:xfrm flipH="1">
            <a:off x="2149956" y="4930401"/>
            <a:ext cx="32674" cy="901951"/>
          </a:xfrm>
          <a:prstGeom prst="straightConnector1">
            <a:avLst/>
          </a:prstGeom>
          <a:ln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0" idx="22"/>
          </p:cNvCxnSpPr>
          <p:nvPr/>
        </p:nvCxnSpPr>
        <p:spPr>
          <a:xfrm>
            <a:off x="3742378" y="4933799"/>
            <a:ext cx="65348" cy="878749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11" idx="17"/>
            <a:endCxn id="10" idx="10"/>
          </p:cNvCxnSpPr>
          <p:nvPr/>
        </p:nvCxnSpPr>
        <p:spPr>
          <a:xfrm>
            <a:off x="2400454" y="6208636"/>
            <a:ext cx="1091426" cy="29706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1" idx="21"/>
            <a:endCxn id="9" idx="12"/>
          </p:cNvCxnSpPr>
          <p:nvPr/>
        </p:nvCxnSpPr>
        <p:spPr>
          <a:xfrm flipV="1">
            <a:off x="2302433" y="4923896"/>
            <a:ext cx="1233012" cy="938163"/>
          </a:xfrm>
          <a:prstGeom prst="straightConnector1">
            <a:avLst/>
          </a:prstGeom>
          <a:ln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>
            <a:stCxn id="10" idx="5"/>
            <a:endCxn id="7" idx="14"/>
          </p:cNvCxnSpPr>
          <p:nvPr/>
        </p:nvCxnSpPr>
        <p:spPr>
          <a:xfrm flipH="1" flipV="1">
            <a:off x="2345999" y="4930401"/>
            <a:ext cx="1233011" cy="1010876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6"/>
          <p:cNvSpPr/>
          <p:nvPr/>
        </p:nvSpPr>
        <p:spPr>
          <a:xfrm>
            <a:off x="4508144" y="49238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5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19" name="Düz Ok Bağlayıcısı 18"/>
          <p:cNvCxnSpPr>
            <a:stCxn id="10" idx="18"/>
            <a:endCxn id="18" idx="12"/>
          </p:cNvCxnSpPr>
          <p:nvPr/>
        </p:nvCxnSpPr>
        <p:spPr>
          <a:xfrm flipV="1">
            <a:off x="3927529" y="5439173"/>
            <a:ext cx="624180" cy="640734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9" idx="16"/>
            <a:endCxn id="18" idx="4"/>
          </p:cNvCxnSpPr>
          <p:nvPr/>
        </p:nvCxnSpPr>
        <p:spPr>
          <a:xfrm>
            <a:off x="3949312" y="4834776"/>
            <a:ext cx="667745" cy="198407"/>
          </a:xfrm>
          <a:prstGeom prst="straightConnector1">
            <a:avLst/>
          </a:prstGeom>
          <a:ln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>
            <a:stCxn id="11" idx="19"/>
            <a:endCxn id="18" idx="8"/>
          </p:cNvCxnSpPr>
          <p:nvPr/>
        </p:nvCxnSpPr>
        <p:spPr>
          <a:xfrm flipV="1">
            <a:off x="2335107" y="5280738"/>
            <a:ext cx="2216602" cy="769463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6510352" y="462412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1" name="Serbest Form 30"/>
          <p:cNvSpPr/>
          <p:nvPr/>
        </p:nvSpPr>
        <p:spPr>
          <a:xfrm>
            <a:off x="6804639" y="4745437"/>
            <a:ext cx="681643" cy="67234"/>
          </a:xfrm>
          <a:custGeom>
            <a:avLst/>
            <a:gdLst>
              <a:gd name="connsiteX0" fmla="*/ 0 w 681643"/>
              <a:gd name="connsiteY0" fmla="*/ 50609 h 67234"/>
              <a:gd name="connsiteX1" fmla="*/ 41563 w 681643"/>
              <a:gd name="connsiteY1" fmla="*/ 42296 h 67234"/>
              <a:gd name="connsiteX2" fmla="*/ 58189 w 681643"/>
              <a:gd name="connsiteY2" fmla="*/ 25671 h 67234"/>
              <a:gd name="connsiteX3" fmla="*/ 83127 w 681643"/>
              <a:gd name="connsiteY3" fmla="*/ 17358 h 67234"/>
              <a:gd name="connsiteX4" fmla="*/ 99752 w 681643"/>
              <a:gd name="connsiteY4" fmla="*/ 732 h 67234"/>
              <a:gd name="connsiteX5" fmla="*/ 224443 w 681643"/>
              <a:gd name="connsiteY5" fmla="*/ 9045 h 67234"/>
              <a:gd name="connsiteX6" fmla="*/ 266007 w 681643"/>
              <a:gd name="connsiteY6" fmla="*/ 42296 h 67234"/>
              <a:gd name="connsiteX7" fmla="*/ 290945 w 681643"/>
              <a:gd name="connsiteY7" fmla="*/ 50609 h 67234"/>
              <a:gd name="connsiteX8" fmla="*/ 390698 w 681643"/>
              <a:gd name="connsiteY8" fmla="*/ 42296 h 67234"/>
              <a:gd name="connsiteX9" fmla="*/ 415636 w 681643"/>
              <a:gd name="connsiteY9" fmla="*/ 25671 h 67234"/>
              <a:gd name="connsiteX10" fmla="*/ 440574 w 681643"/>
              <a:gd name="connsiteY10" fmla="*/ 17358 h 67234"/>
              <a:gd name="connsiteX11" fmla="*/ 515389 w 681643"/>
              <a:gd name="connsiteY11" fmla="*/ 25671 h 67234"/>
              <a:gd name="connsiteX12" fmla="*/ 540327 w 681643"/>
              <a:gd name="connsiteY12" fmla="*/ 42296 h 67234"/>
              <a:gd name="connsiteX13" fmla="*/ 565265 w 681643"/>
              <a:gd name="connsiteY13" fmla="*/ 50609 h 67234"/>
              <a:gd name="connsiteX14" fmla="*/ 631767 w 681643"/>
              <a:gd name="connsiteY14" fmla="*/ 58921 h 67234"/>
              <a:gd name="connsiteX15" fmla="*/ 681643 w 681643"/>
              <a:gd name="connsiteY15" fmla="*/ 67234 h 6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1643" h="67234">
                <a:moveTo>
                  <a:pt x="0" y="50609"/>
                </a:moveTo>
                <a:cubicBezTo>
                  <a:pt x="13854" y="47838"/>
                  <a:pt x="28577" y="47862"/>
                  <a:pt x="41563" y="42296"/>
                </a:cubicBezTo>
                <a:cubicBezTo>
                  <a:pt x="48767" y="39209"/>
                  <a:pt x="51469" y="29703"/>
                  <a:pt x="58189" y="25671"/>
                </a:cubicBezTo>
                <a:cubicBezTo>
                  <a:pt x="65703" y="21163"/>
                  <a:pt x="74814" y="20129"/>
                  <a:pt x="83127" y="17358"/>
                </a:cubicBezTo>
                <a:cubicBezTo>
                  <a:pt x="88669" y="11816"/>
                  <a:pt x="91928" y="1192"/>
                  <a:pt x="99752" y="732"/>
                </a:cubicBezTo>
                <a:cubicBezTo>
                  <a:pt x="141336" y="-1714"/>
                  <a:pt x="183354" y="2197"/>
                  <a:pt x="224443" y="9045"/>
                </a:cubicBezTo>
                <a:cubicBezTo>
                  <a:pt x="247475" y="12884"/>
                  <a:pt x="248927" y="32048"/>
                  <a:pt x="266007" y="42296"/>
                </a:cubicBezTo>
                <a:cubicBezTo>
                  <a:pt x="273521" y="46804"/>
                  <a:pt x="282632" y="47838"/>
                  <a:pt x="290945" y="50609"/>
                </a:cubicBezTo>
                <a:cubicBezTo>
                  <a:pt x="324196" y="47838"/>
                  <a:pt x="357980" y="48840"/>
                  <a:pt x="390698" y="42296"/>
                </a:cubicBezTo>
                <a:cubicBezTo>
                  <a:pt x="400495" y="40337"/>
                  <a:pt x="406700" y="30139"/>
                  <a:pt x="415636" y="25671"/>
                </a:cubicBezTo>
                <a:cubicBezTo>
                  <a:pt x="423473" y="21752"/>
                  <a:pt x="432261" y="20129"/>
                  <a:pt x="440574" y="17358"/>
                </a:cubicBezTo>
                <a:cubicBezTo>
                  <a:pt x="465512" y="20129"/>
                  <a:pt x="491046" y="19585"/>
                  <a:pt x="515389" y="25671"/>
                </a:cubicBezTo>
                <a:cubicBezTo>
                  <a:pt x="525081" y="28094"/>
                  <a:pt x="531391" y="37828"/>
                  <a:pt x="540327" y="42296"/>
                </a:cubicBezTo>
                <a:cubicBezTo>
                  <a:pt x="548164" y="46215"/>
                  <a:pt x="556644" y="49042"/>
                  <a:pt x="565265" y="50609"/>
                </a:cubicBezTo>
                <a:cubicBezTo>
                  <a:pt x="587244" y="54605"/>
                  <a:pt x="609652" y="55762"/>
                  <a:pt x="631767" y="58921"/>
                </a:cubicBezTo>
                <a:cubicBezTo>
                  <a:pt x="648452" y="61305"/>
                  <a:pt x="681643" y="67234"/>
                  <a:pt x="681643" y="67234"/>
                </a:cubicBez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/>
          <p:cNvSpPr txBox="1"/>
          <p:nvPr/>
        </p:nvSpPr>
        <p:spPr>
          <a:xfrm>
            <a:off x="7486630" y="464384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5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5558518" y="5095046"/>
            <a:ext cx="324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latin typeface="Comic Sans MS"/>
                <a:cs typeface="Comic Sans MS"/>
              </a:rPr>
              <a:t>i</a:t>
            </a:r>
            <a:r>
              <a:rPr lang="tr-TR" dirty="0" err="1" smtClean="0">
                <a:latin typeface="Comic Sans MS"/>
                <a:cs typeface="Comic Sans MS"/>
              </a:rPr>
              <a:t>ntermediate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vertices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tr-TR" dirty="0" err="1" smtClean="0">
                <a:latin typeface="Comic Sans MS"/>
                <a:cs typeface="Comic Sans MS"/>
              </a:rPr>
              <a:t>are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drawn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from</a:t>
            </a:r>
            <a:r>
              <a:rPr lang="tr-TR" dirty="0" smtClean="0">
                <a:latin typeface="Comic Sans MS"/>
                <a:cs typeface="Comic Sans MS"/>
              </a:rPr>
              <a:t> {1</a:t>
            </a:r>
            <a:r>
              <a:rPr lang="tr-TR" dirty="0">
                <a:latin typeface="Comic Sans MS"/>
                <a:cs typeface="Comic Sans MS"/>
              </a:rPr>
              <a:t>, 2, 3</a:t>
            </a:r>
            <a:r>
              <a:rPr lang="tr-TR" dirty="0" smtClean="0">
                <a:latin typeface="Comic Sans MS"/>
                <a:cs typeface="Comic Sans MS"/>
              </a:rPr>
              <a:t>}</a:t>
            </a:r>
            <a:endParaRPr lang="tr-TR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344548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smtClean="0">
                    <a:latin typeface="Comic Sans MS"/>
                    <a:cs typeface="Comic Sans MS"/>
                  </a:rPr>
                  <a:t>For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given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graph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G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with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n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,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labaled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as {1, 2, 3,…, n}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200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tr-TR" sz="2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tr-T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… ,</m:t>
                        </m:r>
                        <m:r>
                          <m:rPr>
                            <m:nor/>
                          </m:rPr>
                          <a:rPr lang="tr-TR" sz="2200" dirty="0"/>
                          <m:t>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200" dirty="0" smtClean="0">
                    <a:latin typeface="Comic Sans MS"/>
                    <a:cs typeface="Comic Sans MS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… ,</m:t>
                        </m:r>
                        <m:r>
                          <m:rPr>
                            <m:nor/>
                          </m:rPr>
                          <a:rPr lang="tr-TR" sz="2200" dirty="0"/>
                          <m:t>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called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endParaRPr lang="tr-TR" sz="22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200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latin typeface="Comic Sans MS"/>
                    <a:cs typeface="Comic Sans MS"/>
                  </a:rPr>
                  <a:t>Among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paths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u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v,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consider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only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ones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in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which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subset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{1, 2, … , k}</a:t>
                </a:r>
              </a:p>
              <a:p>
                <a:endParaRPr lang="tr-TR" i="1" dirty="0">
                  <a:latin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3693319"/>
              </a:xfrm>
              <a:prstGeom prst="rect">
                <a:avLst/>
              </a:prstGeom>
              <a:blipFill>
                <a:blip r:embed="rId3"/>
                <a:stretch>
                  <a:fillRect l="-817" t="-1155" r="-2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1932132" y="440522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3491880" y="4408619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3491880" y="5812185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1932131" y="5812185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12" name="Düz Ok Bağlayıcısı 11"/>
          <p:cNvCxnSpPr>
            <a:stCxn id="7" idx="17"/>
            <a:endCxn id="9" idx="9"/>
          </p:cNvCxnSpPr>
          <p:nvPr/>
        </p:nvCxnSpPr>
        <p:spPr>
          <a:xfrm>
            <a:off x="2400455" y="4801672"/>
            <a:ext cx="1102316" cy="3398"/>
          </a:xfrm>
          <a:prstGeom prst="straightConnector1">
            <a:avLst/>
          </a:prstGeom>
          <a:ln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stCxn id="7" idx="13"/>
            <a:endCxn id="11" idx="2"/>
          </p:cNvCxnSpPr>
          <p:nvPr/>
        </p:nvCxnSpPr>
        <p:spPr>
          <a:xfrm flipH="1">
            <a:off x="2149956" y="4930401"/>
            <a:ext cx="32674" cy="901951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0" idx="22"/>
          </p:cNvCxnSpPr>
          <p:nvPr/>
        </p:nvCxnSpPr>
        <p:spPr>
          <a:xfrm>
            <a:off x="3742378" y="4933799"/>
            <a:ext cx="65348" cy="878749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11" idx="17"/>
            <a:endCxn id="10" idx="10"/>
          </p:cNvCxnSpPr>
          <p:nvPr/>
        </p:nvCxnSpPr>
        <p:spPr>
          <a:xfrm>
            <a:off x="2400454" y="6208636"/>
            <a:ext cx="1091426" cy="29706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1" idx="21"/>
            <a:endCxn id="9" idx="12"/>
          </p:cNvCxnSpPr>
          <p:nvPr/>
        </p:nvCxnSpPr>
        <p:spPr>
          <a:xfrm flipV="1">
            <a:off x="2302433" y="4923896"/>
            <a:ext cx="1233012" cy="938163"/>
          </a:xfrm>
          <a:prstGeom prst="straightConnector1">
            <a:avLst/>
          </a:prstGeom>
          <a:ln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>
            <a:stCxn id="10" idx="5"/>
            <a:endCxn id="7" idx="14"/>
          </p:cNvCxnSpPr>
          <p:nvPr/>
        </p:nvCxnSpPr>
        <p:spPr>
          <a:xfrm flipH="1" flipV="1">
            <a:off x="2345999" y="4930401"/>
            <a:ext cx="1233011" cy="1010876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6"/>
          <p:cNvSpPr/>
          <p:nvPr/>
        </p:nvSpPr>
        <p:spPr>
          <a:xfrm>
            <a:off x="4508144" y="49238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5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19" name="Düz Ok Bağlayıcısı 18"/>
          <p:cNvCxnSpPr>
            <a:stCxn id="10" idx="18"/>
            <a:endCxn id="18" idx="12"/>
          </p:cNvCxnSpPr>
          <p:nvPr/>
        </p:nvCxnSpPr>
        <p:spPr>
          <a:xfrm flipV="1">
            <a:off x="3927529" y="5439173"/>
            <a:ext cx="624180" cy="640734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9" idx="16"/>
            <a:endCxn id="18" idx="4"/>
          </p:cNvCxnSpPr>
          <p:nvPr/>
        </p:nvCxnSpPr>
        <p:spPr>
          <a:xfrm>
            <a:off x="3949312" y="4834776"/>
            <a:ext cx="667745" cy="198407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>
            <a:stCxn id="11" idx="19"/>
            <a:endCxn id="18" idx="8"/>
          </p:cNvCxnSpPr>
          <p:nvPr/>
        </p:nvCxnSpPr>
        <p:spPr>
          <a:xfrm flipV="1">
            <a:off x="2335107" y="5280738"/>
            <a:ext cx="2216602" cy="769463"/>
          </a:xfrm>
          <a:prstGeom prst="straightConnector1">
            <a:avLst/>
          </a:prstGeom>
          <a:ln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6510352" y="462412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1" name="Serbest Form 30"/>
          <p:cNvSpPr/>
          <p:nvPr/>
        </p:nvSpPr>
        <p:spPr>
          <a:xfrm>
            <a:off x="6804639" y="4745437"/>
            <a:ext cx="681643" cy="67234"/>
          </a:xfrm>
          <a:custGeom>
            <a:avLst/>
            <a:gdLst>
              <a:gd name="connsiteX0" fmla="*/ 0 w 681643"/>
              <a:gd name="connsiteY0" fmla="*/ 50609 h 67234"/>
              <a:gd name="connsiteX1" fmla="*/ 41563 w 681643"/>
              <a:gd name="connsiteY1" fmla="*/ 42296 h 67234"/>
              <a:gd name="connsiteX2" fmla="*/ 58189 w 681643"/>
              <a:gd name="connsiteY2" fmla="*/ 25671 h 67234"/>
              <a:gd name="connsiteX3" fmla="*/ 83127 w 681643"/>
              <a:gd name="connsiteY3" fmla="*/ 17358 h 67234"/>
              <a:gd name="connsiteX4" fmla="*/ 99752 w 681643"/>
              <a:gd name="connsiteY4" fmla="*/ 732 h 67234"/>
              <a:gd name="connsiteX5" fmla="*/ 224443 w 681643"/>
              <a:gd name="connsiteY5" fmla="*/ 9045 h 67234"/>
              <a:gd name="connsiteX6" fmla="*/ 266007 w 681643"/>
              <a:gd name="connsiteY6" fmla="*/ 42296 h 67234"/>
              <a:gd name="connsiteX7" fmla="*/ 290945 w 681643"/>
              <a:gd name="connsiteY7" fmla="*/ 50609 h 67234"/>
              <a:gd name="connsiteX8" fmla="*/ 390698 w 681643"/>
              <a:gd name="connsiteY8" fmla="*/ 42296 h 67234"/>
              <a:gd name="connsiteX9" fmla="*/ 415636 w 681643"/>
              <a:gd name="connsiteY9" fmla="*/ 25671 h 67234"/>
              <a:gd name="connsiteX10" fmla="*/ 440574 w 681643"/>
              <a:gd name="connsiteY10" fmla="*/ 17358 h 67234"/>
              <a:gd name="connsiteX11" fmla="*/ 515389 w 681643"/>
              <a:gd name="connsiteY11" fmla="*/ 25671 h 67234"/>
              <a:gd name="connsiteX12" fmla="*/ 540327 w 681643"/>
              <a:gd name="connsiteY12" fmla="*/ 42296 h 67234"/>
              <a:gd name="connsiteX13" fmla="*/ 565265 w 681643"/>
              <a:gd name="connsiteY13" fmla="*/ 50609 h 67234"/>
              <a:gd name="connsiteX14" fmla="*/ 631767 w 681643"/>
              <a:gd name="connsiteY14" fmla="*/ 58921 h 67234"/>
              <a:gd name="connsiteX15" fmla="*/ 681643 w 681643"/>
              <a:gd name="connsiteY15" fmla="*/ 67234 h 6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1643" h="67234">
                <a:moveTo>
                  <a:pt x="0" y="50609"/>
                </a:moveTo>
                <a:cubicBezTo>
                  <a:pt x="13854" y="47838"/>
                  <a:pt x="28577" y="47862"/>
                  <a:pt x="41563" y="42296"/>
                </a:cubicBezTo>
                <a:cubicBezTo>
                  <a:pt x="48767" y="39209"/>
                  <a:pt x="51469" y="29703"/>
                  <a:pt x="58189" y="25671"/>
                </a:cubicBezTo>
                <a:cubicBezTo>
                  <a:pt x="65703" y="21163"/>
                  <a:pt x="74814" y="20129"/>
                  <a:pt x="83127" y="17358"/>
                </a:cubicBezTo>
                <a:cubicBezTo>
                  <a:pt x="88669" y="11816"/>
                  <a:pt x="91928" y="1192"/>
                  <a:pt x="99752" y="732"/>
                </a:cubicBezTo>
                <a:cubicBezTo>
                  <a:pt x="141336" y="-1714"/>
                  <a:pt x="183354" y="2197"/>
                  <a:pt x="224443" y="9045"/>
                </a:cubicBezTo>
                <a:cubicBezTo>
                  <a:pt x="247475" y="12884"/>
                  <a:pt x="248927" y="32048"/>
                  <a:pt x="266007" y="42296"/>
                </a:cubicBezTo>
                <a:cubicBezTo>
                  <a:pt x="273521" y="46804"/>
                  <a:pt x="282632" y="47838"/>
                  <a:pt x="290945" y="50609"/>
                </a:cubicBezTo>
                <a:cubicBezTo>
                  <a:pt x="324196" y="47838"/>
                  <a:pt x="357980" y="48840"/>
                  <a:pt x="390698" y="42296"/>
                </a:cubicBezTo>
                <a:cubicBezTo>
                  <a:pt x="400495" y="40337"/>
                  <a:pt x="406700" y="30139"/>
                  <a:pt x="415636" y="25671"/>
                </a:cubicBezTo>
                <a:cubicBezTo>
                  <a:pt x="423473" y="21752"/>
                  <a:pt x="432261" y="20129"/>
                  <a:pt x="440574" y="17358"/>
                </a:cubicBezTo>
                <a:cubicBezTo>
                  <a:pt x="465512" y="20129"/>
                  <a:pt x="491046" y="19585"/>
                  <a:pt x="515389" y="25671"/>
                </a:cubicBezTo>
                <a:cubicBezTo>
                  <a:pt x="525081" y="28094"/>
                  <a:pt x="531391" y="37828"/>
                  <a:pt x="540327" y="42296"/>
                </a:cubicBezTo>
                <a:cubicBezTo>
                  <a:pt x="548164" y="46215"/>
                  <a:pt x="556644" y="49042"/>
                  <a:pt x="565265" y="50609"/>
                </a:cubicBezTo>
                <a:cubicBezTo>
                  <a:pt x="587244" y="54605"/>
                  <a:pt x="609652" y="55762"/>
                  <a:pt x="631767" y="58921"/>
                </a:cubicBezTo>
                <a:cubicBezTo>
                  <a:pt x="648452" y="61305"/>
                  <a:pt x="681643" y="67234"/>
                  <a:pt x="681643" y="67234"/>
                </a:cubicBez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/>
          <p:cNvSpPr txBox="1"/>
          <p:nvPr/>
        </p:nvSpPr>
        <p:spPr>
          <a:xfrm>
            <a:off x="7486630" y="464384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5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5558518" y="5095046"/>
            <a:ext cx="324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latin typeface="Comic Sans MS"/>
                <a:cs typeface="Comic Sans MS"/>
              </a:rPr>
              <a:t>i</a:t>
            </a:r>
            <a:r>
              <a:rPr lang="tr-TR" dirty="0" err="1" smtClean="0">
                <a:latin typeface="Comic Sans MS"/>
                <a:cs typeface="Comic Sans MS"/>
              </a:rPr>
              <a:t>ntermediate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vertices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tr-TR" dirty="0" err="1" smtClean="0">
                <a:latin typeface="Comic Sans MS"/>
                <a:cs typeface="Comic Sans MS"/>
              </a:rPr>
              <a:t>are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drawn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from</a:t>
            </a:r>
            <a:r>
              <a:rPr lang="tr-TR" dirty="0" smtClean="0">
                <a:latin typeface="Comic Sans MS"/>
                <a:cs typeface="Comic Sans MS"/>
              </a:rPr>
              <a:t> {1</a:t>
            </a:r>
            <a:r>
              <a:rPr lang="tr-TR" dirty="0">
                <a:latin typeface="Comic Sans MS"/>
                <a:cs typeface="Comic Sans MS"/>
              </a:rPr>
              <a:t>, 2, 3</a:t>
            </a:r>
            <a:r>
              <a:rPr lang="tr-TR" dirty="0" smtClean="0">
                <a:latin typeface="Comic Sans MS"/>
                <a:cs typeface="Comic Sans MS"/>
              </a:rPr>
              <a:t>}</a:t>
            </a:r>
            <a:endParaRPr lang="tr-TR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33638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smtClean="0">
                    <a:latin typeface="Comic Sans MS"/>
                    <a:cs typeface="Comic Sans MS"/>
                  </a:rPr>
                  <a:t>For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given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graph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G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with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n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,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labaled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as {1, 2, 3,…, n}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200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2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tr-TR" sz="2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tr-T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… ,</m:t>
                        </m:r>
                        <m:r>
                          <m:rPr>
                            <m:nor/>
                          </m:rPr>
                          <a:rPr lang="tr-TR" sz="2200" dirty="0"/>
                          <m:t>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200" dirty="0" smtClean="0">
                    <a:latin typeface="Comic Sans MS"/>
                    <a:cs typeface="Comic Sans MS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2200" dirty="0">
                            <a:latin typeface="Comic Sans MS"/>
                            <a:cs typeface="Comic Sans MS"/>
                          </a:rPr>
                          <m:t>, … ,</m:t>
                        </m:r>
                        <m:r>
                          <m:rPr>
                            <m:nor/>
                          </m:rPr>
                          <a:rPr lang="tr-TR" sz="2200" dirty="0"/>
                          <m:t> 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called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endParaRPr lang="tr-TR" sz="22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200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latin typeface="Comic Sans MS"/>
                    <a:cs typeface="Comic Sans MS"/>
                  </a:rPr>
                  <a:t>Among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paths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u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v,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consider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only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ones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in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which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are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a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subset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{1, 2, … , k}</a:t>
                </a:r>
              </a:p>
              <a:p>
                <a:endParaRPr lang="tr-TR" i="1" dirty="0">
                  <a:latin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3693319"/>
              </a:xfrm>
              <a:prstGeom prst="rect">
                <a:avLst/>
              </a:prstGeom>
              <a:blipFill>
                <a:blip r:embed="rId3"/>
                <a:stretch>
                  <a:fillRect l="-817" t="-1155" r="-2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1932132" y="440522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3491880" y="4408619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3491880" y="5812185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1932131" y="5812185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12" name="Düz Ok Bağlayıcısı 11"/>
          <p:cNvCxnSpPr>
            <a:stCxn id="7" idx="17"/>
            <a:endCxn id="9" idx="9"/>
          </p:cNvCxnSpPr>
          <p:nvPr/>
        </p:nvCxnSpPr>
        <p:spPr>
          <a:xfrm>
            <a:off x="2400455" y="4801672"/>
            <a:ext cx="1102316" cy="3398"/>
          </a:xfrm>
          <a:prstGeom prst="straightConnector1">
            <a:avLst/>
          </a:prstGeom>
          <a:ln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stCxn id="7" idx="13"/>
            <a:endCxn id="11" idx="2"/>
          </p:cNvCxnSpPr>
          <p:nvPr/>
        </p:nvCxnSpPr>
        <p:spPr>
          <a:xfrm flipH="1">
            <a:off x="2149956" y="4930401"/>
            <a:ext cx="32674" cy="901951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0" idx="22"/>
          </p:cNvCxnSpPr>
          <p:nvPr/>
        </p:nvCxnSpPr>
        <p:spPr>
          <a:xfrm>
            <a:off x="3742378" y="4933799"/>
            <a:ext cx="65348" cy="878749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11" idx="17"/>
            <a:endCxn id="10" idx="10"/>
          </p:cNvCxnSpPr>
          <p:nvPr/>
        </p:nvCxnSpPr>
        <p:spPr>
          <a:xfrm>
            <a:off x="2400454" y="6208636"/>
            <a:ext cx="1091426" cy="29706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1" idx="21"/>
            <a:endCxn id="9" idx="12"/>
          </p:cNvCxnSpPr>
          <p:nvPr/>
        </p:nvCxnSpPr>
        <p:spPr>
          <a:xfrm flipV="1">
            <a:off x="2302433" y="4923896"/>
            <a:ext cx="1233012" cy="938163"/>
          </a:xfrm>
          <a:prstGeom prst="straightConnector1">
            <a:avLst/>
          </a:prstGeom>
          <a:ln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>
            <a:stCxn id="10" idx="5"/>
            <a:endCxn id="7" idx="14"/>
          </p:cNvCxnSpPr>
          <p:nvPr/>
        </p:nvCxnSpPr>
        <p:spPr>
          <a:xfrm flipH="1" flipV="1">
            <a:off x="2345999" y="4930401"/>
            <a:ext cx="1233011" cy="1010876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6"/>
          <p:cNvSpPr/>
          <p:nvPr/>
        </p:nvSpPr>
        <p:spPr>
          <a:xfrm>
            <a:off x="4508144" y="49238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5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19" name="Düz Ok Bağlayıcısı 18"/>
          <p:cNvCxnSpPr>
            <a:stCxn id="10" idx="18"/>
            <a:endCxn id="18" idx="12"/>
          </p:cNvCxnSpPr>
          <p:nvPr/>
        </p:nvCxnSpPr>
        <p:spPr>
          <a:xfrm flipV="1">
            <a:off x="3927529" y="5439173"/>
            <a:ext cx="624180" cy="640734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9" idx="16"/>
            <a:endCxn id="18" idx="4"/>
          </p:cNvCxnSpPr>
          <p:nvPr/>
        </p:nvCxnSpPr>
        <p:spPr>
          <a:xfrm>
            <a:off x="3949312" y="4834776"/>
            <a:ext cx="667745" cy="198407"/>
          </a:xfrm>
          <a:prstGeom prst="straightConnector1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>
            <a:stCxn id="11" idx="19"/>
            <a:endCxn id="18" idx="8"/>
          </p:cNvCxnSpPr>
          <p:nvPr/>
        </p:nvCxnSpPr>
        <p:spPr>
          <a:xfrm flipV="1">
            <a:off x="2335107" y="5280738"/>
            <a:ext cx="2216602" cy="769463"/>
          </a:xfrm>
          <a:prstGeom prst="straightConnector1">
            <a:avLst/>
          </a:prstGeom>
          <a:ln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6510352" y="462412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1" name="Serbest Form 30"/>
          <p:cNvSpPr/>
          <p:nvPr/>
        </p:nvSpPr>
        <p:spPr>
          <a:xfrm>
            <a:off x="6804639" y="4745437"/>
            <a:ext cx="681643" cy="67234"/>
          </a:xfrm>
          <a:custGeom>
            <a:avLst/>
            <a:gdLst>
              <a:gd name="connsiteX0" fmla="*/ 0 w 681643"/>
              <a:gd name="connsiteY0" fmla="*/ 50609 h 67234"/>
              <a:gd name="connsiteX1" fmla="*/ 41563 w 681643"/>
              <a:gd name="connsiteY1" fmla="*/ 42296 h 67234"/>
              <a:gd name="connsiteX2" fmla="*/ 58189 w 681643"/>
              <a:gd name="connsiteY2" fmla="*/ 25671 h 67234"/>
              <a:gd name="connsiteX3" fmla="*/ 83127 w 681643"/>
              <a:gd name="connsiteY3" fmla="*/ 17358 h 67234"/>
              <a:gd name="connsiteX4" fmla="*/ 99752 w 681643"/>
              <a:gd name="connsiteY4" fmla="*/ 732 h 67234"/>
              <a:gd name="connsiteX5" fmla="*/ 224443 w 681643"/>
              <a:gd name="connsiteY5" fmla="*/ 9045 h 67234"/>
              <a:gd name="connsiteX6" fmla="*/ 266007 w 681643"/>
              <a:gd name="connsiteY6" fmla="*/ 42296 h 67234"/>
              <a:gd name="connsiteX7" fmla="*/ 290945 w 681643"/>
              <a:gd name="connsiteY7" fmla="*/ 50609 h 67234"/>
              <a:gd name="connsiteX8" fmla="*/ 390698 w 681643"/>
              <a:gd name="connsiteY8" fmla="*/ 42296 h 67234"/>
              <a:gd name="connsiteX9" fmla="*/ 415636 w 681643"/>
              <a:gd name="connsiteY9" fmla="*/ 25671 h 67234"/>
              <a:gd name="connsiteX10" fmla="*/ 440574 w 681643"/>
              <a:gd name="connsiteY10" fmla="*/ 17358 h 67234"/>
              <a:gd name="connsiteX11" fmla="*/ 515389 w 681643"/>
              <a:gd name="connsiteY11" fmla="*/ 25671 h 67234"/>
              <a:gd name="connsiteX12" fmla="*/ 540327 w 681643"/>
              <a:gd name="connsiteY12" fmla="*/ 42296 h 67234"/>
              <a:gd name="connsiteX13" fmla="*/ 565265 w 681643"/>
              <a:gd name="connsiteY13" fmla="*/ 50609 h 67234"/>
              <a:gd name="connsiteX14" fmla="*/ 631767 w 681643"/>
              <a:gd name="connsiteY14" fmla="*/ 58921 h 67234"/>
              <a:gd name="connsiteX15" fmla="*/ 681643 w 681643"/>
              <a:gd name="connsiteY15" fmla="*/ 67234 h 6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1643" h="67234">
                <a:moveTo>
                  <a:pt x="0" y="50609"/>
                </a:moveTo>
                <a:cubicBezTo>
                  <a:pt x="13854" y="47838"/>
                  <a:pt x="28577" y="47862"/>
                  <a:pt x="41563" y="42296"/>
                </a:cubicBezTo>
                <a:cubicBezTo>
                  <a:pt x="48767" y="39209"/>
                  <a:pt x="51469" y="29703"/>
                  <a:pt x="58189" y="25671"/>
                </a:cubicBezTo>
                <a:cubicBezTo>
                  <a:pt x="65703" y="21163"/>
                  <a:pt x="74814" y="20129"/>
                  <a:pt x="83127" y="17358"/>
                </a:cubicBezTo>
                <a:cubicBezTo>
                  <a:pt x="88669" y="11816"/>
                  <a:pt x="91928" y="1192"/>
                  <a:pt x="99752" y="732"/>
                </a:cubicBezTo>
                <a:cubicBezTo>
                  <a:pt x="141336" y="-1714"/>
                  <a:pt x="183354" y="2197"/>
                  <a:pt x="224443" y="9045"/>
                </a:cubicBezTo>
                <a:cubicBezTo>
                  <a:pt x="247475" y="12884"/>
                  <a:pt x="248927" y="32048"/>
                  <a:pt x="266007" y="42296"/>
                </a:cubicBezTo>
                <a:cubicBezTo>
                  <a:pt x="273521" y="46804"/>
                  <a:pt x="282632" y="47838"/>
                  <a:pt x="290945" y="50609"/>
                </a:cubicBezTo>
                <a:cubicBezTo>
                  <a:pt x="324196" y="47838"/>
                  <a:pt x="357980" y="48840"/>
                  <a:pt x="390698" y="42296"/>
                </a:cubicBezTo>
                <a:cubicBezTo>
                  <a:pt x="400495" y="40337"/>
                  <a:pt x="406700" y="30139"/>
                  <a:pt x="415636" y="25671"/>
                </a:cubicBezTo>
                <a:cubicBezTo>
                  <a:pt x="423473" y="21752"/>
                  <a:pt x="432261" y="20129"/>
                  <a:pt x="440574" y="17358"/>
                </a:cubicBezTo>
                <a:cubicBezTo>
                  <a:pt x="465512" y="20129"/>
                  <a:pt x="491046" y="19585"/>
                  <a:pt x="515389" y="25671"/>
                </a:cubicBezTo>
                <a:cubicBezTo>
                  <a:pt x="525081" y="28094"/>
                  <a:pt x="531391" y="37828"/>
                  <a:pt x="540327" y="42296"/>
                </a:cubicBezTo>
                <a:cubicBezTo>
                  <a:pt x="548164" y="46215"/>
                  <a:pt x="556644" y="49042"/>
                  <a:pt x="565265" y="50609"/>
                </a:cubicBezTo>
                <a:cubicBezTo>
                  <a:pt x="587244" y="54605"/>
                  <a:pt x="609652" y="55762"/>
                  <a:pt x="631767" y="58921"/>
                </a:cubicBezTo>
                <a:cubicBezTo>
                  <a:pt x="648452" y="61305"/>
                  <a:pt x="681643" y="67234"/>
                  <a:pt x="681643" y="67234"/>
                </a:cubicBez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/>
          <p:cNvSpPr txBox="1"/>
          <p:nvPr/>
        </p:nvSpPr>
        <p:spPr>
          <a:xfrm>
            <a:off x="7486630" y="464384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5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5558518" y="5095046"/>
            <a:ext cx="324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latin typeface="Comic Sans MS"/>
                <a:cs typeface="Comic Sans MS"/>
              </a:rPr>
              <a:t>i</a:t>
            </a:r>
            <a:r>
              <a:rPr lang="tr-TR" dirty="0" err="1" smtClean="0">
                <a:latin typeface="Comic Sans MS"/>
                <a:cs typeface="Comic Sans MS"/>
              </a:rPr>
              <a:t>ntermediate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vertices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tr-TR" dirty="0" err="1" smtClean="0">
                <a:latin typeface="Comic Sans MS"/>
                <a:cs typeface="Comic Sans MS"/>
              </a:rPr>
              <a:t>are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drawn</a:t>
            </a: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dirty="0" err="1" smtClean="0">
                <a:latin typeface="Comic Sans MS"/>
                <a:cs typeface="Comic Sans MS"/>
              </a:rPr>
              <a:t>from</a:t>
            </a:r>
            <a:r>
              <a:rPr lang="tr-TR" dirty="0" smtClean="0">
                <a:latin typeface="Comic Sans MS"/>
                <a:cs typeface="Comic Sans MS"/>
              </a:rPr>
              <a:t> {1</a:t>
            </a:r>
            <a:r>
              <a:rPr lang="tr-TR" dirty="0">
                <a:latin typeface="Comic Sans MS"/>
                <a:cs typeface="Comic Sans MS"/>
              </a:rPr>
              <a:t>, 2, 3</a:t>
            </a:r>
            <a:r>
              <a:rPr lang="tr-TR" dirty="0" smtClean="0">
                <a:latin typeface="Comic Sans MS"/>
                <a:cs typeface="Comic Sans MS"/>
              </a:rPr>
              <a:t>}</a:t>
            </a:r>
            <a:endParaRPr lang="tr-TR" dirty="0">
              <a:latin typeface="Comic Sans MS"/>
              <a:cs typeface="Comic Sans MS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4936884" y="5970591"/>
            <a:ext cx="2374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negative-weight</a:t>
            </a: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cycle</a:t>
            </a: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 not </a:t>
            </a:r>
            <a:r>
              <a:rPr lang="tr-TR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allowed</a:t>
            </a: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tr-TR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983731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611560" y="1490588"/>
                <a:ext cx="7926052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/>
                  <a:buChar char="•"/>
                </a:pPr>
                <a:r>
                  <a:rPr lang="en-US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g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iven a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weighted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graph G=(V,E) and a source vertex s in V, find the shortest path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s</a:t>
                </a:r>
                <a:r>
                  <a:rPr lang="en-US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 from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each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vertex</a:t>
                </a:r>
                <a:r>
                  <a:rPr lang="en-US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 to every other vertex in V</a:t>
                </a:r>
                <a:endParaRPr lang="tr-TR" sz="22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 marL="457200" indent="-457200" algn="just">
                  <a:buFont typeface="Arial"/>
                  <a:buChar char="•"/>
                </a:pPr>
                <a:endParaRPr lang="tr-TR" sz="22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 marL="457200" indent="-457200" algn="just">
                  <a:buFont typeface="Arial"/>
                  <a:buChar char="•"/>
                </a:pPr>
                <a:endParaRPr lang="tr-TR" sz="22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cs typeface="Comic Sans MS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If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it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does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not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contain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negative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weight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edge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,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run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Dijkstra’s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Algorithm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on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each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vertex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</a:t>
                </a:r>
              </a:p>
              <a:p>
                <a:pPr algn="just"/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                         O(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lVl.lEl.loglVl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)  </a:t>
                </a:r>
              </a:p>
              <a:p>
                <a:pPr algn="just"/>
                <a:r>
                  <a:rPr lang="tr-TR" sz="2200" dirty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                  (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for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dense </a:t>
                </a:r>
                <a:r>
                  <a:rPr lang="tr-TR" sz="2200" dirty="0" err="1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graph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20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≈</m:t>
                    </m:r>
                    <m:r>
                      <a:rPr lang="tr-TR" sz="2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𝑂</m:t>
                    </m:r>
                    <m:r>
                      <a:rPr lang="tr-TR" sz="2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(</m:t>
                    </m:r>
                    <m:sSup>
                      <m:sSupPr>
                        <m:ctrlPr>
                          <a:rPr lang="tr-TR" sz="2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tr-TR" sz="22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tr-TR" sz="2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tr-TR" sz="2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200" b="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tr-TR" sz="22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2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tr-TR" sz="2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) </a:t>
                </a:r>
                <a:endParaRPr lang="tr-TR" sz="22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cs typeface="Comic Sans MS"/>
                </a:endParaRPr>
              </a:p>
              <a:p>
                <a:pPr algn="just"/>
                <a:endParaRPr lang="tr-TR" sz="2200" dirty="0" smtClean="0">
                  <a:latin typeface="Comic Sans MS"/>
                  <a:cs typeface="Comic Sans MS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200" dirty="0" err="1" smtClean="0">
                    <a:latin typeface="Comic Sans MS"/>
                    <a:cs typeface="Comic Sans MS"/>
                  </a:rPr>
                  <a:t>If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it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contains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negative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edge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,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run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Bellman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-Ford on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each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200" dirty="0" err="1" smtClean="0">
                    <a:latin typeface="Comic Sans MS"/>
                    <a:cs typeface="Comic Sans MS"/>
                  </a:rPr>
                  <a:t>vertex</a:t>
                </a:r>
                <a:endParaRPr lang="tr-TR" sz="2200" dirty="0" smtClean="0">
                  <a:latin typeface="Comic Sans MS"/>
                  <a:cs typeface="Comic Sans MS"/>
                </a:endParaRPr>
              </a:p>
              <a:p>
                <a:pPr algn="just"/>
                <a:r>
                  <a:rPr lang="tr-TR" sz="2200" dirty="0">
                    <a:latin typeface="Comic Sans MS"/>
                    <a:cs typeface="Comic Sans MS"/>
                  </a:rPr>
                  <a:t> </a:t>
                </a:r>
                <a:r>
                  <a:rPr lang="tr-TR" sz="2200" dirty="0" smtClean="0">
                    <a:latin typeface="Comic Sans MS"/>
                    <a:cs typeface="Comic Sans MS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tr-TR" sz="22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 </m:t>
                    </m:r>
                    <m:r>
                      <a:rPr lang="tr-TR" sz="22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𝑂</m:t>
                    </m:r>
                    <m:r>
                      <a:rPr lang="tr-TR" sz="22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(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tr-TR" sz="22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2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tr-TR" sz="2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tr-TR" sz="2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tr-TR" sz="2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200" dirty="0" smtClean="0">
                  <a:latin typeface="Comic Sans MS"/>
                  <a:cs typeface="Comic Sans MS"/>
                </a:endParaRPr>
              </a:p>
              <a:p>
                <a:pPr algn="just"/>
                <a:r>
                  <a:rPr lang="tr-TR" sz="2200" dirty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</a:t>
                </a:r>
                <a:r>
                  <a:rPr lang="tr-TR" sz="22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                  (</a:t>
                </a:r>
                <a:r>
                  <a:rPr lang="tr-TR" sz="2200" dirty="0" err="1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for</a:t>
                </a:r>
                <a:r>
                  <a:rPr lang="tr-TR" sz="2200" dirty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dense </a:t>
                </a:r>
                <a:r>
                  <a:rPr lang="tr-TR" sz="2200" dirty="0" err="1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graph</a:t>
                </a:r>
                <a:r>
                  <a:rPr lang="tr-TR" sz="2200" dirty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2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≈</m:t>
                    </m:r>
                    <m:r>
                      <a:rPr lang="tr-TR" sz="22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𝑂</m:t>
                    </m:r>
                    <m:r>
                      <a:rPr lang="tr-TR" sz="22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(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tr-TR" sz="22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2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tr-TR" sz="2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sz="2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200" dirty="0" smtClean="0">
                    <a:latin typeface="Comic Sans MS"/>
                    <a:cs typeface="Comic Sans MS"/>
                  </a:rPr>
                  <a:t> )</a:t>
                </a:r>
                <a:endParaRPr lang="en-US" sz="2200" dirty="0" smtClean="0">
                  <a:latin typeface="Comic Sans MS"/>
                  <a:cs typeface="Comic Sans MS"/>
                </a:endParaRPr>
              </a:p>
              <a:p>
                <a:pPr marL="457200" indent="-457200" algn="just">
                  <a:buFont typeface="Arial"/>
                  <a:buChar char="•"/>
                </a:pPr>
                <a:endParaRPr lang="en-US" sz="2200" dirty="0" smtClean="0">
                  <a:latin typeface="Comic Sans MS"/>
                  <a:cs typeface="Comic Sans MS"/>
                </a:endParaRPr>
              </a:p>
              <a:p>
                <a:pPr algn="just"/>
                <a:r>
                  <a:rPr lang="en-US" sz="2200" dirty="0">
                    <a:latin typeface="Comic Sans MS"/>
                    <a:cs typeface="Comic Sans MS"/>
                  </a:rPr>
                  <a:t> </a:t>
                </a:r>
                <a:r>
                  <a:rPr lang="en-US" sz="2200" dirty="0" smtClean="0">
                    <a:latin typeface="Comic Sans MS"/>
                    <a:cs typeface="Comic Sans MS"/>
                  </a:rPr>
                  <a:t>                                                             </a:t>
                </a:r>
                <a:r>
                  <a:rPr lang="en-US" sz="2400" dirty="0" smtClean="0"/>
                  <a:t>  </a:t>
                </a:r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90588"/>
                <a:ext cx="7926052" cy="5539978"/>
              </a:xfrm>
              <a:prstGeom prst="rect">
                <a:avLst/>
              </a:prstGeom>
              <a:blipFill>
                <a:blip r:embed="rId3"/>
                <a:stretch>
                  <a:fillRect l="-846" t="-881" r="-9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1667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subproblem</a:t>
                </a:r>
                <a:endParaRPr lang="tr-TR" sz="20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000" dirty="0">
                  <a:latin typeface="Comic Sans MS"/>
                  <a:cs typeface="Comic Sans MS"/>
                </a:endParaRPr>
              </a:p>
              <a:p>
                <a:r>
                  <a:rPr lang="tr-TR" sz="2000" dirty="0" smtClean="0">
                    <a:latin typeface="Comic Sans MS"/>
                    <a:cs typeface="Comic Sans M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sz="2000" dirty="0" smtClean="0">
                    <a:latin typeface="Comic Sans MS"/>
                    <a:cs typeface="Comic Sans MS"/>
                  </a:rPr>
                  <a:t> 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j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such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{1, 2, … , k</a:t>
                </a:r>
                <a:r>
                  <a:rPr lang="tr-TR" dirty="0" smtClean="0">
                    <a:latin typeface="Comic Sans MS"/>
                    <a:cs typeface="Comic Sans MS"/>
                  </a:rPr>
                  <a:t>}</a:t>
                </a:r>
                <a:endParaRPr lang="tr-TR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blipFill>
                <a:blip r:embed="rId3"/>
                <a:stretch>
                  <a:fillRect l="-668" t="-2155" b="-60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38383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subproblem</a:t>
                </a:r>
                <a:endParaRPr lang="tr-TR" sz="20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000" dirty="0">
                  <a:latin typeface="Comic Sans MS"/>
                  <a:cs typeface="Comic Sans MS"/>
                </a:endParaRPr>
              </a:p>
              <a:p>
                <a:r>
                  <a:rPr lang="tr-TR" sz="2000" dirty="0" smtClean="0">
                    <a:latin typeface="Comic Sans MS"/>
                    <a:cs typeface="Comic Sans M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sz="2000" dirty="0" smtClean="0">
                    <a:latin typeface="Comic Sans MS"/>
                    <a:cs typeface="Comic Sans MS"/>
                  </a:rPr>
                  <a:t> 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j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such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{1, 2, … , k</a:t>
                </a:r>
                <a:r>
                  <a:rPr lang="tr-TR" dirty="0" smtClean="0">
                    <a:latin typeface="Comic Sans MS"/>
                    <a:cs typeface="Comic Sans MS"/>
                  </a:rPr>
                  <a:t>}</a:t>
                </a:r>
                <a:endParaRPr lang="tr-TR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blipFill>
                <a:blip r:embed="rId3"/>
                <a:stretch>
                  <a:fillRect l="-668" t="-2155" b="-60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1331640" y="5157192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2339752" y="42930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611560" y="42930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3131840" y="324039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6"/>
          <p:cNvSpPr/>
          <p:nvPr/>
        </p:nvSpPr>
        <p:spPr>
          <a:xfrm>
            <a:off x="1330103" y="324039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5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Freeform 8"/>
          <p:cNvSpPr/>
          <p:nvPr/>
        </p:nvSpPr>
        <p:spPr>
          <a:xfrm>
            <a:off x="3308564" y="5157192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6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3" name="Düz Ok Bağlayıcısı 2"/>
          <p:cNvCxnSpPr>
            <a:stCxn id="12" idx="11"/>
            <a:endCxn id="10" idx="0"/>
          </p:cNvCxnSpPr>
          <p:nvPr/>
        </p:nvCxnSpPr>
        <p:spPr>
          <a:xfrm flipH="1">
            <a:off x="949188" y="3735864"/>
            <a:ext cx="391806" cy="56749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>
            <a:stCxn id="12" idx="17"/>
            <a:endCxn id="11" idx="9"/>
          </p:cNvCxnSpPr>
          <p:nvPr/>
        </p:nvCxnSpPr>
        <p:spPr>
          <a:xfrm>
            <a:off x="1798426" y="3636842"/>
            <a:ext cx="1344305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12" idx="15"/>
            <a:endCxn id="9" idx="5"/>
          </p:cNvCxnSpPr>
          <p:nvPr/>
        </p:nvCxnSpPr>
        <p:spPr>
          <a:xfrm>
            <a:off x="1765752" y="3735864"/>
            <a:ext cx="661130" cy="68632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1" idx="12"/>
            <a:endCxn id="9" idx="0"/>
          </p:cNvCxnSpPr>
          <p:nvPr/>
        </p:nvCxnSpPr>
        <p:spPr>
          <a:xfrm flipH="1">
            <a:off x="2677380" y="3755668"/>
            <a:ext cx="498025" cy="54769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>
            <a:stCxn id="10" idx="14"/>
            <a:endCxn id="7" idx="4"/>
          </p:cNvCxnSpPr>
          <p:nvPr/>
        </p:nvCxnSpPr>
        <p:spPr>
          <a:xfrm>
            <a:off x="1025427" y="4818276"/>
            <a:ext cx="415126" cy="44820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stCxn id="7" idx="17"/>
            <a:endCxn id="13" idx="10"/>
          </p:cNvCxnSpPr>
          <p:nvPr/>
        </p:nvCxnSpPr>
        <p:spPr>
          <a:xfrm>
            <a:off x="1799963" y="5553643"/>
            <a:ext cx="1508601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stCxn id="12" idx="13"/>
            <a:endCxn id="7" idx="2"/>
          </p:cNvCxnSpPr>
          <p:nvPr/>
        </p:nvCxnSpPr>
        <p:spPr>
          <a:xfrm flipH="1">
            <a:off x="1549465" y="3765571"/>
            <a:ext cx="31136" cy="14117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>
            <a:stCxn id="9" idx="14"/>
            <a:endCxn id="13" idx="3"/>
          </p:cNvCxnSpPr>
          <p:nvPr/>
        </p:nvCxnSpPr>
        <p:spPr>
          <a:xfrm>
            <a:off x="2753619" y="4818276"/>
            <a:ext cx="685640" cy="41849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/>
          <p:cNvSpPr txBox="1"/>
          <p:nvPr/>
        </p:nvSpPr>
        <p:spPr>
          <a:xfrm>
            <a:off x="2287307" y="332871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40059" y="36735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943003" y="492531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2880507" y="39036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2309948" y="556227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2981496" y="47388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3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835944" y="39978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6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261944" y="427163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9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810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subproblem</a:t>
                </a:r>
                <a:endParaRPr lang="tr-TR" sz="20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000" dirty="0">
                  <a:latin typeface="Comic Sans MS"/>
                  <a:cs typeface="Comic Sans MS"/>
                </a:endParaRPr>
              </a:p>
              <a:p>
                <a:r>
                  <a:rPr lang="tr-TR" sz="2000" dirty="0" smtClean="0">
                    <a:latin typeface="Comic Sans MS"/>
                    <a:cs typeface="Comic Sans M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sz="2000" dirty="0" smtClean="0">
                    <a:latin typeface="Comic Sans MS"/>
                    <a:cs typeface="Comic Sans MS"/>
                  </a:rPr>
                  <a:t> 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j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such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{1, 2, … , k</a:t>
                </a:r>
                <a:r>
                  <a:rPr lang="tr-TR" dirty="0" smtClean="0">
                    <a:latin typeface="Comic Sans MS"/>
                    <a:cs typeface="Comic Sans MS"/>
                  </a:rPr>
                  <a:t>}</a:t>
                </a:r>
                <a:endParaRPr lang="tr-TR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blipFill>
                <a:blip r:embed="rId3"/>
                <a:stretch>
                  <a:fillRect l="-668" t="-2155" b="-60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1331640" y="5157192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2339752" y="42930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611560" y="42930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3131840" y="324039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6"/>
          <p:cNvSpPr/>
          <p:nvPr/>
        </p:nvSpPr>
        <p:spPr>
          <a:xfrm>
            <a:off x="1330103" y="324039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5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Freeform 8"/>
          <p:cNvSpPr/>
          <p:nvPr/>
        </p:nvSpPr>
        <p:spPr>
          <a:xfrm>
            <a:off x="3308564" y="5157192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6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3" name="Düz Ok Bağlayıcısı 2"/>
          <p:cNvCxnSpPr>
            <a:stCxn id="12" idx="11"/>
            <a:endCxn id="10" idx="0"/>
          </p:cNvCxnSpPr>
          <p:nvPr/>
        </p:nvCxnSpPr>
        <p:spPr>
          <a:xfrm flipH="1">
            <a:off x="949188" y="3735864"/>
            <a:ext cx="391806" cy="56749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>
            <a:stCxn id="12" idx="17"/>
            <a:endCxn id="11" idx="9"/>
          </p:cNvCxnSpPr>
          <p:nvPr/>
        </p:nvCxnSpPr>
        <p:spPr>
          <a:xfrm>
            <a:off x="1798426" y="3636842"/>
            <a:ext cx="1344305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12" idx="15"/>
            <a:endCxn id="9" idx="5"/>
          </p:cNvCxnSpPr>
          <p:nvPr/>
        </p:nvCxnSpPr>
        <p:spPr>
          <a:xfrm>
            <a:off x="1765752" y="3735864"/>
            <a:ext cx="661130" cy="68632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1" idx="12"/>
            <a:endCxn id="9" idx="0"/>
          </p:cNvCxnSpPr>
          <p:nvPr/>
        </p:nvCxnSpPr>
        <p:spPr>
          <a:xfrm flipH="1">
            <a:off x="2677380" y="3755668"/>
            <a:ext cx="498025" cy="54769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>
            <a:stCxn id="10" idx="14"/>
            <a:endCxn id="7" idx="4"/>
          </p:cNvCxnSpPr>
          <p:nvPr/>
        </p:nvCxnSpPr>
        <p:spPr>
          <a:xfrm>
            <a:off x="1025427" y="4818276"/>
            <a:ext cx="415126" cy="44820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stCxn id="7" idx="17"/>
            <a:endCxn id="13" idx="10"/>
          </p:cNvCxnSpPr>
          <p:nvPr/>
        </p:nvCxnSpPr>
        <p:spPr>
          <a:xfrm>
            <a:off x="1799963" y="5553643"/>
            <a:ext cx="1508601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stCxn id="12" idx="13"/>
            <a:endCxn id="7" idx="2"/>
          </p:cNvCxnSpPr>
          <p:nvPr/>
        </p:nvCxnSpPr>
        <p:spPr>
          <a:xfrm flipH="1">
            <a:off x="1549465" y="3765571"/>
            <a:ext cx="31136" cy="14117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>
            <a:stCxn id="9" idx="14"/>
            <a:endCxn id="13" idx="3"/>
          </p:cNvCxnSpPr>
          <p:nvPr/>
        </p:nvCxnSpPr>
        <p:spPr>
          <a:xfrm>
            <a:off x="2753619" y="4818276"/>
            <a:ext cx="685640" cy="41849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/>
          <p:cNvSpPr txBox="1"/>
          <p:nvPr/>
        </p:nvSpPr>
        <p:spPr>
          <a:xfrm>
            <a:off x="2287307" y="332871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40059" y="36735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943003" y="492531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2880507" y="39036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2309948" y="556227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2981496" y="47388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3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835944" y="39978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6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261944" y="427163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9</a:t>
            </a:r>
            <a:endParaRPr lang="tr-T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4615340" y="3349518"/>
                <a:ext cx="1134478" cy="44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340" y="3349518"/>
                <a:ext cx="1134478" cy="442237"/>
              </a:xfrm>
              <a:prstGeom prst="rect">
                <a:avLst/>
              </a:prstGeom>
              <a:blipFill>
                <a:blip r:embed="rId4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963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subproblem</a:t>
                </a:r>
                <a:endParaRPr lang="tr-TR" sz="20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000" dirty="0">
                  <a:latin typeface="Comic Sans MS"/>
                  <a:cs typeface="Comic Sans MS"/>
                </a:endParaRPr>
              </a:p>
              <a:p>
                <a:r>
                  <a:rPr lang="tr-TR" sz="2000" dirty="0" smtClean="0">
                    <a:latin typeface="Comic Sans MS"/>
                    <a:cs typeface="Comic Sans M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sz="2000" dirty="0" smtClean="0">
                    <a:latin typeface="Comic Sans MS"/>
                    <a:cs typeface="Comic Sans MS"/>
                  </a:rPr>
                  <a:t> 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j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such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{1, 2, … , k</a:t>
                </a:r>
                <a:r>
                  <a:rPr lang="tr-TR" dirty="0" smtClean="0">
                    <a:latin typeface="Comic Sans MS"/>
                    <a:cs typeface="Comic Sans MS"/>
                  </a:rPr>
                  <a:t>}</a:t>
                </a:r>
                <a:endParaRPr lang="tr-TR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blipFill>
                <a:blip r:embed="rId3"/>
                <a:stretch>
                  <a:fillRect l="-668" t="-2155" b="-60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1331640" y="5157192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2339752" y="42930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611560" y="42930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3131840" y="324039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6"/>
          <p:cNvSpPr/>
          <p:nvPr/>
        </p:nvSpPr>
        <p:spPr>
          <a:xfrm>
            <a:off x="1330103" y="324039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5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Freeform 8"/>
          <p:cNvSpPr/>
          <p:nvPr/>
        </p:nvSpPr>
        <p:spPr>
          <a:xfrm>
            <a:off x="3308564" y="5157192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6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3" name="Düz Ok Bağlayıcısı 2"/>
          <p:cNvCxnSpPr>
            <a:stCxn id="12" idx="11"/>
            <a:endCxn id="10" idx="0"/>
          </p:cNvCxnSpPr>
          <p:nvPr/>
        </p:nvCxnSpPr>
        <p:spPr>
          <a:xfrm flipH="1">
            <a:off x="949188" y="3735864"/>
            <a:ext cx="391806" cy="56749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>
            <a:stCxn id="12" idx="17"/>
            <a:endCxn id="11" idx="9"/>
          </p:cNvCxnSpPr>
          <p:nvPr/>
        </p:nvCxnSpPr>
        <p:spPr>
          <a:xfrm>
            <a:off x="1798426" y="3636842"/>
            <a:ext cx="1344305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12" idx="15"/>
            <a:endCxn id="9" idx="5"/>
          </p:cNvCxnSpPr>
          <p:nvPr/>
        </p:nvCxnSpPr>
        <p:spPr>
          <a:xfrm>
            <a:off x="1765752" y="3735864"/>
            <a:ext cx="661130" cy="68632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1" idx="12"/>
            <a:endCxn id="9" idx="0"/>
          </p:cNvCxnSpPr>
          <p:nvPr/>
        </p:nvCxnSpPr>
        <p:spPr>
          <a:xfrm flipH="1">
            <a:off x="2677380" y="3755668"/>
            <a:ext cx="498025" cy="54769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>
            <a:stCxn id="10" idx="14"/>
            <a:endCxn id="7" idx="4"/>
          </p:cNvCxnSpPr>
          <p:nvPr/>
        </p:nvCxnSpPr>
        <p:spPr>
          <a:xfrm>
            <a:off x="1025427" y="4818276"/>
            <a:ext cx="415126" cy="44820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stCxn id="7" idx="17"/>
            <a:endCxn id="13" idx="10"/>
          </p:cNvCxnSpPr>
          <p:nvPr/>
        </p:nvCxnSpPr>
        <p:spPr>
          <a:xfrm>
            <a:off x="1799963" y="5553643"/>
            <a:ext cx="1508601" cy="2970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stCxn id="12" idx="13"/>
            <a:endCxn id="7" idx="2"/>
          </p:cNvCxnSpPr>
          <p:nvPr/>
        </p:nvCxnSpPr>
        <p:spPr>
          <a:xfrm flipH="1">
            <a:off x="1549465" y="3765571"/>
            <a:ext cx="31136" cy="141178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>
            <a:stCxn id="9" idx="14"/>
            <a:endCxn id="13" idx="3"/>
          </p:cNvCxnSpPr>
          <p:nvPr/>
        </p:nvCxnSpPr>
        <p:spPr>
          <a:xfrm>
            <a:off x="2753619" y="4818276"/>
            <a:ext cx="685640" cy="41849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/>
          <p:cNvSpPr txBox="1"/>
          <p:nvPr/>
        </p:nvSpPr>
        <p:spPr>
          <a:xfrm>
            <a:off x="2287307" y="332871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40059" y="36735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943003" y="492531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2880507" y="39036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2309948" y="556227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2981496" y="47388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3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835944" y="39978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6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261944" y="427163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9</a:t>
            </a:r>
            <a:endParaRPr lang="tr-T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4615340" y="3349518"/>
                <a:ext cx="1230209" cy="1069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340" y="3349518"/>
                <a:ext cx="1230209" cy="1069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041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subproblem</a:t>
                </a:r>
                <a:endParaRPr lang="tr-TR" sz="20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000" dirty="0">
                  <a:latin typeface="Comic Sans MS"/>
                  <a:cs typeface="Comic Sans MS"/>
                </a:endParaRPr>
              </a:p>
              <a:p>
                <a:r>
                  <a:rPr lang="tr-TR" sz="2000" dirty="0" smtClean="0">
                    <a:latin typeface="Comic Sans MS"/>
                    <a:cs typeface="Comic Sans M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sz="2000" dirty="0" smtClean="0">
                    <a:latin typeface="Comic Sans MS"/>
                    <a:cs typeface="Comic Sans MS"/>
                  </a:rPr>
                  <a:t> 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j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such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{1, 2, … , k</a:t>
                </a:r>
                <a:r>
                  <a:rPr lang="tr-TR" dirty="0" smtClean="0">
                    <a:latin typeface="Comic Sans MS"/>
                    <a:cs typeface="Comic Sans MS"/>
                  </a:rPr>
                  <a:t>}</a:t>
                </a:r>
                <a:endParaRPr lang="tr-TR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blipFill>
                <a:blip r:embed="rId3"/>
                <a:stretch>
                  <a:fillRect l="-668" t="-2155" b="-60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1331640" y="5157192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2339752" y="42930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611560" y="42930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3131840" y="324039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6"/>
          <p:cNvSpPr/>
          <p:nvPr/>
        </p:nvSpPr>
        <p:spPr>
          <a:xfrm>
            <a:off x="1330103" y="324039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5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Freeform 8"/>
          <p:cNvSpPr/>
          <p:nvPr/>
        </p:nvSpPr>
        <p:spPr>
          <a:xfrm>
            <a:off x="3308564" y="5157192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6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3" name="Düz Ok Bağlayıcısı 2"/>
          <p:cNvCxnSpPr>
            <a:stCxn id="12" idx="11"/>
            <a:endCxn id="10" idx="0"/>
          </p:cNvCxnSpPr>
          <p:nvPr/>
        </p:nvCxnSpPr>
        <p:spPr>
          <a:xfrm flipH="1">
            <a:off x="949188" y="3735864"/>
            <a:ext cx="391806" cy="56749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>
            <a:stCxn id="12" idx="17"/>
            <a:endCxn id="11" idx="9"/>
          </p:cNvCxnSpPr>
          <p:nvPr/>
        </p:nvCxnSpPr>
        <p:spPr>
          <a:xfrm>
            <a:off x="1798426" y="3636842"/>
            <a:ext cx="1344305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12" idx="15"/>
            <a:endCxn id="9" idx="5"/>
          </p:cNvCxnSpPr>
          <p:nvPr/>
        </p:nvCxnSpPr>
        <p:spPr>
          <a:xfrm>
            <a:off x="1765752" y="3735864"/>
            <a:ext cx="661130" cy="68632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1" idx="12"/>
            <a:endCxn id="9" idx="0"/>
          </p:cNvCxnSpPr>
          <p:nvPr/>
        </p:nvCxnSpPr>
        <p:spPr>
          <a:xfrm flipH="1">
            <a:off x="2677380" y="3755668"/>
            <a:ext cx="498025" cy="54769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>
            <a:stCxn id="10" idx="14"/>
            <a:endCxn id="7" idx="4"/>
          </p:cNvCxnSpPr>
          <p:nvPr/>
        </p:nvCxnSpPr>
        <p:spPr>
          <a:xfrm>
            <a:off x="1025427" y="4818276"/>
            <a:ext cx="415126" cy="44820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stCxn id="7" idx="17"/>
            <a:endCxn id="13" idx="10"/>
          </p:cNvCxnSpPr>
          <p:nvPr/>
        </p:nvCxnSpPr>
        <p:spPr>
          <a:xfrm>
            <a:off x="1799963" y="5553643"/>
            <a:ext cx="1508601" cy="2970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stCxn id="12" idx="13"/>
            <a:endCxn id="7" idx="2"/>
          </p:cNvCxnSpPr>
          <p:nvPr/>
        </p:nvCxnSpPr>
        <p:spPr>
          <a:xfrm flipH="1">
            <a:off x="1549465" y="3765571"/>
            <a:ext cx="31136" cy="14117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>
            <a:stCxn id="9" idx="14"/>
            <a:endCxn id="13" idx="3"/>
          </p:cNvCxnSpPr>
          <p:nvPr/>
        </p:nvCxnSpPr>
        <p:spPr>
          <a:xfrm>
            <a:off x="2753619" y="4818276"/>
            <a:ext cx="685640" cy="41849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/>
          <p:cNvSpPr txBox="1"/>
          <p:nvPr/>
        </p:nvSpPr>
        <p:spPr>
          <a:xfrm>
            <a:off x="2287307" y="332871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40059" y="36735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943003" y="492531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2880507" y="39036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2309948" y="556227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2981496" y="47388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3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835944" y="39978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6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261944" y="427163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9</a:t>
            </a:r>
            <a:endParaRPr lang="tr-T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4663847" y="3349518"/>
                <a:ext cx="1182568" cy="1419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847" y="3349518"/>
                <a:ext cx="1182568" cy="1419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875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subproblem</a:t>
                </a:r>
                <a:endParaRPr lang="tr-TR" sz="20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000" dirty="0">
                  <a:latin typeface="Comic Sans MS"/>
                  <a:cs typeface="Comic Sans MS"/>
                </a:endParaRPr>
              </a:p>
              <a:p>
                <a:r>
                  <a:rPr lang="tr-TR" sz="2000" dirty="0" smtClean="0">
                    <a:latin typeface="Comic Sans MS"/>
                    <a:cs typeface="Comic Sans M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sz="2000" dirty="0" smtClean="0">
                    <a:latin typeface="Comic Sans MS"/>
                    <a:cs typeface="Comic Sans MS"/>
                  </a:rPr>
                  <a:t> 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j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such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{1, 2, … , k</a:t>
                </a:r>
                <a:r>
                  <a:rPr lang="tr-TR" dirty="0" smtClean="0">
                    <a:latin typeface="Comic Sans MS"/>
                    <a:cs typeface="Comic Sans MS"/>
                  </a:rPr>
                  <a:t>}</a:t>
                </a:r>
                <a:endParaRPr lang="tr-TR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blipFill>
                <a:blip r:embed="rId3"/>
                <a:stretch>
                  <a:fillRect l="-668" t="-2155" b="-60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1331640" y="5157192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2339752" y="42930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611560" y="42930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3131840" y="324039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6"/>
          <p:cNvSpPr/>
          <p:nvPr/>
        </p:nvSpPr>
        <p:spPr>
          <a:xfrm>
            <a:off x="1330103" y="324039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5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Freeform 8"/>
          <p:cNvSpPr/>
          <p:nvPr/>
        </p:nvSpPr>
        <p:spPr>
          <a:xfrm>
            <a:off x="3308564" y="5157192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6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3" name="Düz Ok Bağlayıcısı 2"/>
          <p:cNvCxnSpPr>
            <a:stCxn id="12" idx="11"/>
            <a:endCxn id="10" idx="0"/>
          </p:cNvCxnSpPr>
          <p:nvPr/>
        </p:nvCxnSpPr>
        <p:spPr>
          <a:xfrm flipH="1">
            <a:off x="949188" y="3735864"/>
            <a:ext cx="391806" cy="56749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>
            <a:stCxn id="12" idx="17"/>
            <a:endCxn id="11" idx="9"/>
          </p:cNvCxnSpPr>
          <p:nvPr/>
        </p:nvCxnSpPr>
        <p:spPr>
          <a:xfrm>
            <a:off x="1798426" y="3636842"/>
            <a:ext cx="1344305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12" idx="15"/>
            <a:endCxn id="9" idx="5"/>
          </p:cNvCxnSpPr>
          <p:nvPr/>
        </p:nvCxnSpPr>
        <p:spPr>
          <a:xfrm>
            <a:off x="1765752" y="3735864"/>
            <a:ext cx="661130" cy="68632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1" idx="12"/>
            <a:endCxn id="9" idx="0"/>
          </p:cNvCxnSpPr>
          <p:nvPr/>
        </p:nvCxnSpPr>
        <p:spPr>
          <a:xfrm flipH="1">
            <a:off x="2677380" y="3755668"/>
            <a:ext cx="498025" cy="54769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>
            <a:stCxn id="10" idx="14"/>
            <a:endCxn id="7" idx="4"/>
          </p:cNvCxnSpPr>
          <p:nvPr/>
        </p:nvCxnSpPr>
        <p:spPr>
          <a:xfrm>
            <a:off x="1025427" y="4818276"/>
            <a:ext cx="415126" cy="44820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stCxn id="7" idx="17"/>
            <a:endCxn id="13" idx="10"/>
          </p:cNvCxnSpPr>
          <p:nvPr/>
        </p:nvCxnSpPr>
        <p:spPr>
          <a:xfrm>
            <a:off x="1799963" y="5553643"/>
            <a:ext cx="1508601" cy="2970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stCxn id="12" idx="13"/>
            <a:endCxn id="7" idx="2"/>
          </p:cNvCxnSpPr>
          <p:nvPr/>
        </p:nvCxnSpPr>
        <p:spPr>
          <a:xfrm flipH="1">
            <a:off x="1549465" y="3765571"/>
            <a:ext cx="31136" cy="14117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>
            <a:stCxn id="9" idx="14"/>
            <a:endCxn id="13" idx="3"/>
          </p:cNvCxnSpPr>
          <p:nvPr/>
        </p:nvCxnSpPr>
        <p:spPr>
          <a:xfrm>
            <a:off x="2753619" y="4818276"/>
            <a:ext cx="685640" cy="41849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/>
          <p:cNvSpPr txBox="1"/>
          <p:nvPr/>
        </p:nvSpPr>
        <p:spPr>
          <a:xfrm>
            <a:off x="2287307" y="332871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40059" y="36735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943003" y="492531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2880507" y="39036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2309948" y="556227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2981496" y="47388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3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835944" y="39978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6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261944" y="427163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9</a:t>
            </a:r>
            <a:endParaRPr lang="tr-T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4663847" y="3349518"/>
                <a:ext cx="1182568" cy="1768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847" y="3349518"/>
                <a:ext cx="1182568" cy="17689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1497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subproblem</a:t>
                </a:r>
                <a:endParaRPr lang="tr-TR" sz="20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000" dirty="0">
                  <a:latin typeface="Comic Sans MS"/>
                  <a:cs typeface="Comic Sans MS"/>
                </a:endParaRPr>
              </a:p>
              <a:p>
                <a:r>
                  <a:rPr lang="tr-TR" sz="2000" dirty="0" smtClean="0">
                    <a:latin typeface="Comic Sans MS"/>
                    <a:cs typeface="Comic Sans M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sz="2000" dirty="0" smtClean="0">
                    <a:latin typeface="Comic Sans MS"/>
                    <a:cs typeface="Comic Sans MS"/>
                  </a:rPr>
                  <a:t> 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j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such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{1, 2, … , k</a:t>
                </a:r>
                <a:r>
                  <a:rPr lang="tr-TR" dirty="0" smtClean="0">
                    <a:latin typeface="Comic Sans MS"/>
                    <a:cs typeface="Comic Sans MS"/>
                  </a:rPr>
                  <a:t>}</a:t>
                </a:r>
                <a:endParaRPr lang="tr-TR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411477"/>
              </a:xfrm>
              <a:prstGeom prst="rect">
                <a:avLst/>
              </a:prstGeom>
              <a:blipFill>
                <a:blip r:embed="rId3"/>
                <a:stretch>
                  <a:fillRect l="-668" t="-2155" b="-60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1331640" y="5157192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2339752" y="42930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611560" y="429309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3131840" y="324039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6"/>
          <p:cNvSpPr/>
          <p:nvPr/>
        </p:nvSpPr>
        <p:spPr>
          <a:xfrm>
            <a:off x="1330103" y="3240391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5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Freeform 8"/>
          <p:cNvSpPr/>
          <p:nvPr/>
        </p:nvSpPr>
        <p:spPr>
          <a:xfrm>
            <a:off x="3308564" y="5157192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6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3" name="Düz Ok Bağlayıcısı 2"/>
          <p:cNvCxnSpPr>
            <a:stCxn id="12" idx="11"/>
            <a:endCxn id="10" idx="0"/>
          </p:cNvCxnSpPr>
          <p:nvPr/>
        </p:nvCxnSpPr>
        <p:spPr>
          <a:xfrm flipH="1">
            <a:off x="949188" y="3735864"/>
            <a:ext cx="391806" cy="56749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>
            <a:stCxn id="12" idx="17"/>
            <a:endCxn id="11" idx="9"/>
          </p:cNvCxnSpPr>
          <p:nvPr/>
        </p:nvCxnSpPr>
        <p:spPr>
          <a:xfrm>
            <a:off x="1798426" y="3636842"/>
            <a:ext cx="1344305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12" idx="15"/>
            <a:endCxn id="9" idx="5"/>
          </p:cNvCxnSpPr>
          <p:nvPr/>
        </p:nvCxnSpPr>
        <p:spPr>
          <a:xfrm>
            <a:off x="1765752" y="3735864"/>
            <a:ext cx="661130" cy="68632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1" idx="12"/>
            <a:endCxn id="9" idx="0"/>
          </p:cNvCxnSpPr>
          <p:nvPr/>
        </p:nvCxnSpPr>
        <p:spPr>
          <a:xfrm flipH="1">
            <a:off x="2677380" y="3755668"/>
            <a:ext cx="498025" cy="54769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>
            <a:stCxn id="10" idx="14"/>
            <a:endCxn id="7" idx="4"/>
          </p:cNvCxnSpPr>
          <p:nvPr/>
        </p:nvCxnSpPr>
        <p:spPr>
          <a:xfrm>
            <a:off x="1025427" y="4818276"/>
            <a:ext cx="415126" cy="44820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stCxn id="7" idx="17"/>
            <a:endCxn id="13" idx="10"/>
          </p:cNvCxnSpPr>
          <p:nvPr/>
        </p:nvCxnSpPr>
        <p:spPr>
          <a:xfrm>
            <a:off x="1799963" y="5553643"/>
            <a:ext cx="1508601" cy="2970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stCxn id="12" idx="13"/>
            <a:endCxn id="7" idx="2"/>
          </p:cNvCxnSpPr>
          <p:nvPr/>
        </p:nvCxnSpPr>
        <p:spPr>
          <a:xfrm flipH="1">
            <a:off x="1549465" y="3765571"/>
            <a:ext cx="31136" cy="14117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>
            <a:stCxn id="9" idx="14"/>
            <a:endCxn id="13" idx="3"/>
          </p:cNvCxnSpPr>
          <p:nvPr/>
        </p:nvCxnSpPr>
        <p:spPr>
          <a:xfrm>
            <a:off x="2753619" y="4818276"/>
            <a:ext cx="685640" cy="41849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/>
          <p:cNvSpPr txBox="1"/>
          <p:nvPr/>
        </p:nvSpPr>
        <p:spPr>
          <a:xfrm>
            <a:off x="2287307" y="332871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40059" y="36735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943003" y="492531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2880507" y="39036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2309948" y="556227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2981496" y="47388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3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835944" y="39978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6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261944" y="427163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9</a:t>
            </a:r>
            <a:endParaRPr lang="tr-T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4663847" y="3349518"/>
                <a:ext cx="1182568" cy="2118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847" y="3349518"/>
                <a:ext cx="1182568" cy="2118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34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996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subproblem</a:t>
                </a:r>
                <a:endParaRPr lang="tr-TR" sz="20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000" dirty="0">
                  <a:latin typeface="Comic Sans MS"/>
                  <a:cs typeface="Comic Sans MS"/>
                </a:endParaRPr>
              </a:p>
              <a:p>
                <a:r>
                  <a:rPr lang="tr-TR" sz="2000" dirty="0" smtClean="0">
                    <a:latin typeface="Comic Sans MS"/>
                    <a:cs typeface="Comic Sans M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sz="2000" dirty="0" smtClean="0">
                    <a:latin typeface="Comic Sans MS"/>
                    <a:cs typeface="Comic Sans MS"/>
                  </a:rPr>
                  <a:t> 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j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such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{1, 2, … , k</a:t>
                </a:r>
                <a:r>
                  <a:rPr lang="tr-TR" dirty="0" smtClean="0">
                    <a:latin typeface="Comic Sans MS"/>
                    <a:cs typeface="Comic Sans MS"/>
                  </a:rPr>
                  <a:t>}</a:t>
                </a: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err="1">
                    <a:latin typeface="Comic Sans MS"/>
                    <a:cs typeface="Comic Sans MS"/>
                  </a:rPr>
                  <a:t>c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onstruct</a:t>
                </a:r>
                <a:r>
                  <a:rPr lang="tr-TR" sz="20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recurrence</a:t>
                </a:r>
                <a:r>
                  <a:rPr lang="tr-TR" sz="20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relation</a:t>
                </a:r>
                <a:endParaRPr lang="tr-TR" sz="2000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996252"/>
              </a:xfrm>
              <a:prstGeom prst="rect">
                <a:avLst/>
              </a:prstGeom>
              <a:blipFill>
                <a:blip r:embed="rId3"/>
                <a:stretch>
                  <a:fillRect l="-668" t="-1524" b="-4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4641146" y="338060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Comic Sans MS"/>
                <a:cs typeface="Comic Sans MS"/>
              </a:rPr>
              <a:t>Two </a:t>
            </a:r>
            <a:r>
              <a:rPr lang="tr-TR" u="sng" dirty="0" err="1" smtClean="0">
                <a:latin typeface="Comic Sans MS"/>
                <a:cs typeface="Comic Sans MS"/>
              </a:rPr>
              <a:t>Cases</a:t>
            </a:r>
            <a:endParaRPr lang="tr-TR" u="sng" dirty="0" smtClean="0">
              <a:latin typeface="Comic Sans MS"/>
              <a:cs typeface="Comic Sans MS"/>
            </a:endParaRPr>
          </a:p>
          <a:p>
            <a:endParaRPr lang="tr-TR" u="sng" dirty="0">
              <a:latin typeface="Comic Sans MS"/>
              <a:cs typeface="Comic Sans MS"/>
            </a:endParaRPr>
          </a:p>
          <a:p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1560" y="3863181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3419872" y="3847969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1984829" y="3291896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6"/>
          <p:cNvSpPr txBox="1"/>
          <p:nvPr/>
        </p:nvSpPr>
        <p:spPr>
          <a:xfrm>
            <a:off x="386448" y="3657605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i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2136857" y="3090330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k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3628392" y="3745932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j</a:t>
            </a:r>
            <a:endParaRPr lang="tr-TR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043473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996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subproblem</a:t>
                </a:r>
                <a:endParaRPr lang="tr-TR" sz="20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000" dirty="0">
                  <a:latin typeface="Comic Sans MS"/>
                  <a:cs typeface="Comic Sans MS"/>
                </a:endParaRPr>
              </a:p>
              <a:p>
                <a:r>
                  <a:rPr lang="tr-TR" sz="2000" dirty="0" smtClean="0">
                    <a:latin typeface="Comic Sans MS"/>
                    <a:cs typeface="Comic Sans M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sz="2000" dirty="0" smtClean="0">
                    <a:latin typeface="Comic Sans MS"/>
                    <a:cs typeface="Comic Sans MS"/>
                  </a:rPr>
                  <a:t> 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j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such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{1, 2, … , k</a:t>
                </a:r>
                <a:r>
                  <a:rPr lang="tr-TR" dirty="0" smtClean="0">
                    <a:latin typeface="Comic Sans MS"/>
                    <a:cs typeface="Comic Sans MS"/>
                  </a:rPr>
                  <a:t>}</a:t>
                </a: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err="1">
                    <a:latin typeface="Comic Sans MS"/>
                    <a:cs typeface="Comic Sans MS"/>
                  </a:rPr>
                  <a:t>c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onstruct</a:t>
                </a:r>
                <a:r>
                  <a:rPr lang="tr-TR" sz="20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recurrence</a:t>
                </a:r>
                <a:r>
                  <a:rPr lang="tr-TR" sz="20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relation</a:t>
                </a:r>
                <a:endParaRPr lang="tr-TR" sz="2000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996252"/>
              </a:xfrm>
              <a:prstGeom prst="rect">
                <a:avLst/>
              </a:prstGeom>
              <a:blipFill>
                <a:blip r:embed="rId3"/>
                <a:stretch>
                  <a:fillRect l="-668" t="-1524" b="-4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4641146" y="3380606"/>
                <a:ext cx="2880320" cy="158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Two 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Cases</a:t>
                </a:r>
                <a:endParaRPr lang="tr-TR" u="sng" dirty="0" smtClean="0">
                  <a:latin typeface="Comic Sans MS"/>
                  <a:cs typeface="Comic Sans MS"/>
                </a:endParaRPr>
              </a:p>
              <a:p>
                <a:endParaRPr lang="tr-TR" u="sng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1)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46" y="3380606"/>
                <a:ext cx="2880320" cy="1584216"/>
              </a:xfrm>
              <a:prstGeom prst="rect">
                <a:avLst/>
              </a:prstGeom>
              <a:blipFill>
                <a:blip r:embed="rId4"/>
                <a:stretch>
                  <a:fillRect l="-1691" t="-19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611560" y="3863181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3419872" y="3847969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1984829" y="3291896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erbest Form 11"/>
          <p:cNvSpPr/>
          <p:nvPr/>
        </p:nvSpPr>
        <p:spPr>
          <a:xfrm>
            <a:off x="765810" y="3749040"/>
            <a:ext cx="2654062" cy="268168"/>
          </a:xfrm>
          <a:custGeom>
            <a:avLst/>
            <a:gdLst>
              <a:gd name="connsiteX0" fmla="*/ 0 w 2686050"/>
              <a:gd name="connsiteY0" fmla="*/ 217170 h 228600"/>
              <a:gd name="connsiteX1" fmla="*/ 354330 w 2686050"/>
              <a:gd name="connsiteY1" fmla="*/ 34290 h 228600"/>
              <a:gd name="connsiteX2" fmla="*/ 457200 w 2686050"/>
              <a:gd name="connsiteY2" fmla="*/ 45720 h 228600"/>
              <a:gd name="connsiteX3" fmla="*/ 548640 w 2686050"/>
              <a:gd name="connsiteY3" fmla="*/ 68580 h 228600"/>
              <a:gd name="connsiteX4" fmla="*/ 640080 w 2686050"/>
              <a:gd name="connsiteY4" fmla="*/ 102870 h 228600"/>
              <a:gd name="connsiteX5" fmla="*/ 674370 w 2686050"/>
              <a:gd name="connsiteY5" fmla="*/ 125730 h 228600"/>
              <a:gd name="connsiteX6" fmla="*/ 857250 w 2686050"/>
              <a:gd name="connsiteY6" fmla="*/ 125730 h 228600"/>
              <a:gd name="connsiteX7" fmla="*/ 914400 w 2686050"/>
              <a:gd name="connsiteY7" fmla="*/ 114300 h 228600"/>
              <a:gd name="connsiteX8" fmla="*/ 982980 w 2686050"/>
              <a:gd name="connsiteY8" fmla="*/ 91440 h 228600"/>
              <a:gd name="connsiteX9" fmla="*/ 1017270 w 2686050"/>
              <a:gd name="connsiteY9" fmla="*/ 80010 h 228600"/>
              <a:gd name="connsiteX10" fmla="*/ 1062990 w 2686050"/>
              <a:gd name="connsiteY10" fmla="*/ 68580 h 228600"/>
              <a:gd name="connsiteX11" fmla="*/ 1097280 w 2686050"/>
              <a:gd name="connsiteY11" fmla="*/ 45720 h 228600"/>
              <a:gd name="connsiteX12" fmla="*/ 1143000 w 2686050"/>
              <a:gd name="connsiteY12" fmla="*/ 34290 h 228600"/>
              <a:gd name="connsiteX13" fmla="*/ 1177290 w 2686050"/>
              <a:gd name="connsiteY13" fmla="*/ 22860 h 228600"/>
              <a:gd name="connsiteX14" fmla="*/ 1257300 w 2686050"/>
              <a:gd name="connsiteY14" fmla="*/ 0 h 228600"/>
              <a:gd name="connsiteX15" fmla="*/ 1463040 w 2686050"/>
              <a:gd name="connsiteY15" fmla="*/ 34290 h 228600"/>
              <a:gd name="connsiteX16" fmla="*/ 1531620 w 2686050"/>
              <a:gd name="connsiteY16" fmla="*/ 80010 h 228600"/>
              <a:gd name="connsiteX17" fmla="*/ 1565910 w 2686050"/>
              <a:gd name="connsiteY17" fmla="*/ 102870 h 228600"/>
              <a:gd name="connsiteX18" fmla="*/ 1600200 w 2686050"/>
              <a:gd name="connsiteY18" fmla="*/ 137160 h 228600"/>
              <a:gd name="connsiteX19" fmla="*/ 1645920 w 2686050"/>
              <a:gd name="connsiteY19" fmla="*/ 160020 h 228600"/>
              <a:gd name="connsiteX20" fmla="*/ 1760220 w 2686050"/>
              <a:gd name="connsiteY20" fmla="*/ 194310 h 228600"/>
              <a:gd name="connsiteX21" fmla="*/ 1874520 w 2686050"/>
              <a:gd name="connsiteY21" fmla="*/ 182880 h 228600"/>
              <a:gd name="connsiteX22" fmla="*/ 1908810 w 2686050"/>
              <a:gd name="connsiteY22" fmla="*/ 160020 h 228600"/>
              <a:gd name="connsiteX23" fmla="*/ 1943100 w 2686050"/>
              <a:gd name="connsiteY23" fmla="*/ 148590 h 228600"/>
              <a:gd name="connsiteX24" fmla="*/ 1977390 w 2686050"/>
              <a:gd name="connsiteY24" fmla="*/ 125730 h 228600"/>
              <a:gd name="connsiteX25" fmla="*/ 2125980 w 2686050"/>
              <a:gd name="connsiteY25" fmla="*/ 91440 h 228600"/>
              <a:gd name="connsiteX26" fmla="*/ 2411730 w 2686050"/>
              <a:gd name="connsiteY26" fmla="*/ 114300 h 228600"/>
              <a:gd name="connsiteX27" fmla="*/ 2446020 w 2686050"/>
              <a:gd name="connsiteY27" fmla="*/ 125730 h 228600"/>
              <a:gd name="connsiteX28" fmla="*/ 2514600 w 2686050"/>
              <a:gd name="connsiteY28" fmla="*/ 171450 h 228600"/>
              <a:gd name="connsiteX29" fmla="*/ 2548890 w 2686050"/>
              <a:gd name="connsiteY29" fmla="*/ 194310 h 228600"/>
              <a:gd name="connsiteX30" fmla="*/ 2583180 w 2686050"/>
              <a:gd name="connsiteY30" fmla="*/ 205740 h 228600"/>
              <a:gd name="connsiteX31" fmla="*/ 2686050 w 2686050"/>
              <a:gd name="connsiteY3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6050" h="228600">
                <a:moveTo>
                  <a:pt x="0" y="217170"/>
                </a:moveTo>
                <a:cubicBezTo>
                  <a:pt x="118110" y="156210"/>
                  <a:pt x="229879" y="80959"/>
                  <a:pt x="354330" y="34290"/>
                </a:cubicBezTo>
                <a:cubicBezTo>
                  <a:pt x="386634" y="22176"/>
                  <a:pt x="423046" y="40841"/>
                  <a:pt x="457200" y="45720"/>
                </a:cubicBezTo>
                <a:cubicBezTo>
                  <a:pt x="484035" y="49554"/>
                  <a:pt x="522047" y="57183"/>
                  <a:pt x="548640" y="68580"/>
                </a:cubicBezTo>
                <a:cubicBezTo>
                  <a:pt x="632319" y="104442"/>
                  <a:pt x="555788" y="81797"/>
                  <a:pt x="640080" y="102870"/>
                </a:cubicBezTo>
                <a:cubicBezTo>
                  <a:pt x="651510" y="110490"/>
                  <a:pt x="661338" y="121386"/>
                  <a:pt x="674370" y="125730"/>
                </a:cubicBezTo>
                <a:cubicBezTo>
                  <a:pt x="736799" y="146540"/>
                  <a:pt x="792454" y="134369"/>
                  <a:pt x="857250" y="125730"/>
                </a:cubicBezTo>
                <a:cubicBezTo>
                  <a:pt x="876507" y="123162"/>
                  <a:pt x="895657" y="119412"/>
                  <a:pt x="914400" y="114300"/>
                </a:cubicBezTo>
                <a:cubicBezTo>
                  <a:pt x="937647" y="107960"/>
                  <a:pt x="960120" y="99060"/>
                  <a:pt x="982980" y="91440"/>
                </a:cubicBezTo>
                <a:cubicBezTo>
                  <a:pt x="994410" y="87630"/>
                  <a:pt x="1005581" y="82932"/>
                  <a:pt x="1017270" y="80010"/>
                </a:cubicBezTo>
                <a:lnTo>
                  <a:pt x="1062990" y="68580"/>
                </a:lnTo>
                <a:cubicBezTo>
                  <a:pt x="1074420" y="60960"/>
                  <a:pt x="1084654" y="51131"/>
                  <a:pt x="1097280" y="45720"/>
                </a:cubicBezTo>
                <a:cubicBezTo>
                  <a:pt x="1111719" y="39532"/>
                  <a:pt x="1127895" y="38606"/>
                  <a:pt x="1143000" y="34290"/>
                </a:cubicBezTo>
                <a:cubicBezTo>
                  <a:pt x="1154585" y="30980"/>
                  <a:pt x="1165705" y="26170"/>
                  <a:pt x="1177290" y="22860"/>
                </a:cubicBezTo>
                <a:cubicBezTo>
                  <a:pt x="1277755" y="-5844"/>
                  <a:pt x="1175084" y="27405"/>
                  <a:pt x="1257300" y="0"/>
                </a:cubicBezTo>
                <a:cubicBezTo>
                  <a:pt x="1296508" y="3267"/>
                  <a:pt x="1414995" y="2260"/>
                  <a:pt x="1463040" y="34290"/>
                </a:cubicBezTo>
                <a:lnTo>
                  <a:pt x="1531620" y="80010"/>
                </a:lnTo>
                <a:cubicBezTo>
                  <a:pt x="1543050" y="87630"/>
                  <a:pt x="1556196" y="93156"/>
                  <a:pt x="1565910" y="102870"/>
                </a:cubicBezTo>
                <a:cubicBezTo>
                  <a:pt x="1577340" y="114300"/>
                  <a:pt x="1587046" y="127765"/>
                  <a:pt x="1600200" y="137160"/>
                </a:cubicBezTo>
                <a:cubicBezTo>
                  <a:pt x="1614065" y="147064"/>
                  <a:pt x="1630100" y="153692"/>
                  <a:pt x="1645920" y="160020"/>
                </a:cubicBezTo>
                <a:cubicBezTo>
                  <a:pt x="1692299" y="178572"/>
                  <a:pt x="1715311" y="183083"/>
                  <a:pt x="1760220" y="194310"/>
                </a:cubicBezTo>
                <a:cubicBezTo>
                  <a:pt x="1798320" y="190500"/>
                  <a:pt x="1837211" y="191490"/>
                  <a:pt x="1874520" y="182880"/>
                </a:cubicBezTo>
                <a:cubicBezTo>
                  <a:pt x="1887905" y="179791"/>
                  <a:pt x="1896523" y="166163"/>
                  <a:pt x="1908810" y="160020"/>
                </a:cubicBezTo>
                <a:cubicBezTo>
                  <a:pt x="1919586" y="154632"/>
                  <a:pt x="1932324" y="153978"/>
                  <a:pt x="1943100" y="148590"/>
                </a:cubicBezTo>
                <a:cubicBezTo>
                  <a:pt x="1955387" y="142447"/>
                  <a:pt x="1964837" y="131309"/>
                  <a:pt x="1977390" y="125730"/>
                </a:cubicBezTo>
                <a:cubicBezTo>
                  <a:pt x="2036846" y="99305"/>
                  <a:pt x="2060892" y="100738"/>
                  <a:pt x="2125980" y="91440"/>
                </a:cubicBezTo>
                <a:cubicBezTo>
                  <a:pt x="2287296" y="99122"/>
                  <a:pt x="2306815" y="84324"/>
                  <a:pt x="2411730" y="114300"/>
                </a:cubicBezTo>
                <a:cubicBezTo>
                  <a:pt x="2423315" y="117610"/>
                  <a:pt x="2435488" y="119879"/>
                  <a:pt x="2446020" y="125730"/>
                </a:cubicBezTo>
                <a:cubicBezTo>
                  <a:pt x="2470037" y="139073"/>
                  <a:pt x="2491740" y="156210"/>
                  <a:pt x="2514600" y="171450"/>
                </a:cubicBezTo>
                <a:cubicBezTo>
                  <a:pt x="2526030" y="179070"/>
                  <a:pt x="2535858" y="189966"/>
                  <a:pt x="2548890" y="194310"/>
                </a:cubicBezTo>
                <a:cubicBezTo>
                  <a:pt x="2560320" y="198120"/>
                  <a:pt x="2571326" y="203585"/>
                  <a:pt x="2583180" y="205740"/>
                </a:cubicBezTo>
                <a:cubicBezTo>
                  <a:pt x="2686688" y="224560"/>
                  <a:pt x="2651721" y="194271"/>
                  <a:pt x="2686050" y="228600"/>
                </a:cubicBezTo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6"/>
          <p:cNvSpPr txBox="1"/>
          <p:nvPr/>
        </p:nvSpPr>
        <p:spPr>
          <a:xfrm>
            <a:off x="386448" y="3657605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i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2136857" y="3090330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k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3628392" y="3745932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j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51520" y="4686138"/>
            <a:ext cx="4389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Comic Sans MS"/>
                <a:cs typeface="Comic Sans MS"/>
              </a:rPr>
              <a:t>k</a:t>
            </a:r>
            <a:r>
              <a:rPr lang="tr-TR" sz="1600" dirty="0" smtClean="0">
                <a:latin typeface="Comic Sans MS"/>
                <a:cs typeface="Comic Sans MS"/>
              </a:rPr>
              <a:t> is not </a:t>
            </a:r>
            <a:r>
              <a:rPr lang="tr-TR" sz="1600" dirty="0" err="1" smtClean="0">
                <a:latin typeface="Comic Sans MS"/>
                <a:cs typeface="Comic Sans MS"/>
              </a:rPr>
              <a:t>intermediate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vertex</a:t>
            </a:r>
            <a:r>
              <a:rPr lang="tr-TR" sz="1600" dirty="0" smtClean="0">
                <a:latin typeface="Comic Sans MS"/>
                <a:cs typeface="Comic Sans MS"/>
              </a:rPr>
              <a:t> in </a:t>
            </a:r>
            <a:r>
              <a:rPr lang="tr-TR" sz="1600" dirty="0" err="1" smtClean="0">
                <a:latin typeface="Comic Sans MS"/>
                <a:cs typeface="Comic Sans MS"/>
              </a:rPr>
              <a:t>the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path</a:t>
            </a:r>
            <a:r>
              <a:rPr lang="tr-TR" sz="1600" dirty="0">
                <a:latin typeface="Comic Sans MS"/>
                <a:cs typeface="Comic Sans MS"/>
              </a:rPr>
              <a:t> </a:t>
            </a:r>
            <a:endParaRPr lang="tr-TR" sz="1600" dirty="0" smtClean="0">
              <a:latin typeface="Comic Sans MS"/>
              <a:cs typeface="Comic Sans MS"/>
            </a:endParaRPr>
          </a:p>
          <a:p>
            <a:r>
              <a:rPr lang="tr-TR" sz="1600" dirty="0" smtClean="0">
                <a:latin typeface="Comic Sans MS"/>
                <a:cs typeface="Comic Sans MS"/>
              </a:rPr>
              <a:t>    (</a:t>
            </a:r>
            <a:r>
              <a:rPr lang="tr-TR" sz="1600" dirty="0" err="1" smtClean="0">
                <a:latin typeface="Comic Sans MS"/>
                <a:cs typeface="Comic Sans MS"/>
              </a:rPr>
              <a:t>the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intermediate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vertices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are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drawn</a:t>
            </a:r>
            <a:endParaRPr lang="tr-TR" sz="1600" dirty="0">
              <a:latin typeface="Comic Sans MS"/>
              <a:cs typeface="Comic Sans MS"/>
            </a:endParaRPr>
          </a:p>
          <a:p>
            <a:r>
              <a:rPr lang="tr-TR" sz="1600" dirty="0" smtClean="0">
                <a:latin typeface="Comic Sans MS"/>
                <a:cs typeface="Comic Sans MS"/>
              </a:rPr>
              <a:t>     </a:t>
            </a:r>
            <a:r>
              <a:rPr lang="tr-TR" sz="1600" dirty="0" err="1" smtClean="0">
                <a:latin typeface="Comic Sans MS"/>
                <a:cs typeface="Comic Sans MS"/>
              </a:rPr>
              <a:t>from</a:t>
            </a:r>
            <a:r>
              <a:rPr lang="tr-TR" sz="1600" dirty="0" smtClean="0">
                <a:latin typeface="Comic Sans MS"/>
                <a:cs typeface="Comic Sans MS"/>
              </a:rPr>
              <a:t> {1,2,…,k-1} )</a:t>
            </a:r>
            <a:endParaRPr lang="tr-TR" sz="1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87101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996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subproblem</a:t>
                </a:r>
                <a:endParaRPr lang="tr-TR" sz="20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000" dirty="0">
                  <a:latin typeface="Comic Sans MS"/>
                  <a:cs typeface="Comic Sans MS"/>
                </a:endParaRPr>
              </a:p>
              <a:p>
                <a:r>
                  <a:rPr lang="tr-TR" sz="2000" dirty="0" smtClean="0">
                    <a:latin typeface="Comic Sans MS"/>
                    <a:cs typeface="Comic Sans M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sz="2000" dirty="0" smtClean="0">
                    <a:latin typeface="Comic Sans MS"/>
                    <a:cs typeface="Comic Sans MS"/>
                  </a:rPr>
                  <a:t> 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j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such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{1, 2, … , k</a:t>
                </a:r>
                <a:r>
                  <a:rPr lang="tr-TR" dirty="0" smtClean="0">
                    <a:latin typeface="Comic Sans MS"/>
                    <a:cs typeface="Comic Sans MS"/>
                  </a:rPr>
                  <a:t>}</a:t>
                </a: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err="1">
                    <a:latin typeface="Comic Sans MS"/>
                    <a:cs typeface="Comic Sans MS"/>
                  </a:rPr>
                  <a:t>c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onstruct</a:t>
                </a:r>
                <a:r>
                  <a:rPr lang="tr-TR" sz="20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recurrence</a:t>
                </a:r>
                <a:r>
                  <a:rPr lang="tr-TR" sz="20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relation</a:t>
                </a:r>
                <a:endParaRPr lang="tr-TR" sz="2000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996252"/>
              </a:xfrm>
              <a:prstGeom prst="rect">
                <a:avLst/>
              </a:prstGeom>
              <a:blipFill>
                <a:blip r:embed="rId3"/>
                <a:stretch>
                  <a:fillRect l="-668" t="-1524" b="-4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4641146" y="3380606"/>
                <a:ext cx="2880320" cy="2245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Two 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Cases</a:t>
                </a:r>
                <a:endParaRPr lang="tr-TR" u="sng" dirty="0" smtClean="0">
                  <a:latin typeface="Comic Sans MS"/>
                  <a:cs typeface="Comic Sans MS"/>
                </a:endParaRPr>
              </a:p>
              <a:p>
                <a:endParaRPr lang="tr-TR" u="sng" dirty="0">
                  <a:latin typeface="Comic Sans MS"/>
                  <a:cs typeface="Comic Sans MS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arenR"/>
                </a:pPr>
                <a:endParaRPr lang="tr-TR" dirty="0" smtClean="0">
                  <a:latin typeface="Comic Sans MS"/>
                  <a:cs typeface="Comic Sans MS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46" y="3380606"/>
                <a:ext cx="2880320" cy="2245102"/>
              </a:xfrm>
              <a:prstGeom prst="rect">
                <a:avLst/>
              </a:prstGeom>
              <a:blipFill>
                <a:blip r:embed="rId4"/>
                <a:stretch>
                  <a:fillRect l="-1691" t="-13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611560" y="3863181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3419872" y="3847969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1984829" y="3291896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erbest Form 11"/>
          <p:cNvSpPr/>
          <p:nvPr/>
        </p:nvSpPr>
        <p:spPr>
          <a:xfrm rot="20050221">
            <a:off x="703894" y="3458873"/>
            <a:ext cx="1292427" cy="232894"/>
          </a:xfrm>
          <a:custGeom>
            <a:avLst/>
            <a:gdLst>
              <a:gd name="connsiteX0" fmla="*/ 0 w 2686050"/>
              <a:gd name="connsiteY0" fmla="*/ 217170 h 228600"/>
              <a:gd name="connsiteX1" fmla="*/ 354330 w 2686050"/>
              <a:gd name="connsiteY1" fmla="*/ 34290 h 228600"/>
              <a:gd name="connsiteX2" fmla="*/ 457200 w 2686050"/>
              <a:gd name="connsiteY2" fmla="*/ 45720 h 228600"/>
              <a:gd name="connsiteX3" fmla="*/ 548640 w 2686050"/>
              <a:gd name="connsiteY3" fmla="*/ 68580 h 228600"/>
              <a:gd name="connsiteX4" fmla="*/ 640080 w 2686050"/>
              <a:gd name="connsiteY4" fmla="*/ 102870 h 228600"/>
              <a:gd name="connsiteX5" fmla="*/ 674370 w 2686050"/>
              <a:gd name="connsiteY5" fmla="*/ 125730 h 228600"/>
              <a:gd name="connsiteX6" fmla="*/ 857250 w 2686050"/>
              <a:gd name="connsiteY6" fmla="*/ 125730 h 228600"/>
              <a:gd name="connsiteX7" fmla="*/ 914400 w 2686050"/>
              <a:gd name="connsiteY7" fmla="*/ 114300 h 228600"/>
              <a:gd name="connsiteX8" fmla="*/ 982980 w 2686050"/>
              <a:gd name="connsiteY8" fmla="*/ 91440 h 228600"/>
              <a:gd name="connsiteX9" fmla="*/ 1017270 w 2686050"/>
              <a:gd name="connsiteY9" fmla="*/ 80010 h 228600"/>
              <a:gd name="connsiteX10" fmla="*/ 1062990 w 2686050"/>
              <a:gd name="connsiteY10" fmla="*/ 68580 h 228600"/>
              <a:gd name="connsiteX11" fmla="*/ 1097280 w 2686050"/>
              <a:gd name="connsiteY11" fmla="*/ 45720 h 228600"/>
              <a:gd name="connsiteX12" fmla="*/ 1143000 w 2686050"/>
              <a:gd name="connsiteY12" fmla="*/ 34290 h 228600"/>
              <a:gd name="connsiteX13" fmla="*/ 1177290 w 2686050"/>
              <a:gd name="connsiteY13" fmla="*/ 22860 h 228600"/>
              <a:gd name="connsiteX14" fmla="*/ 1257300 w 2686050"/>
              <a:gd name="connsiteY14" fmla="*/ 0 h 228600"/>
              <a:gd name="connsiteX15" fmla="*/ 1463040 w 2686050"/>
              <a:gd name="connsiteY15" fmla="*/ 34290 h 228600"/>
              <a:gd name="connsiteX16" fmla="*/ 1531620 w 2686050"/>
              <a:gd name="connsiteY16" fmla="*/ 80010 h 228600"/>
              <a:gd name="connsiteX17" fmla="*/ 1565910 w 2686050"/>
              <a:gd name="connsiteY17" fmla="*/ 102870 h 228600"/>
              <a:gd name="connsiteX18" fmla="*/ 1600200 w 2686050"/>
              <a:gd name="connsiteY18" fmla="*/ 137160 h 228600"/>
              <a:gd name="connsiteX19" fmla="*/ 1645920 w 2686050"/>
              <a:gd name="connsiteY19" fmla="*/ 160020 h 228600"/>
              <a:gd name="connsiteX20" fmla="*/ 1760220 w 2686050"/>
              <a:gd name="connsiteY20" fmla="*/ 194310 h 228600"/>
              <a:gd name="connsiteX21" fmla="*/ 1874520 w 2686050"/>
              <a:gd name="connsiteY21" fmla="*/ 182880 h 228600"/>
              <a:gd name="connsiteX22" fmla="*/ 1908810 w 2686050"/>
              <a:gd name="connsiteY22" fmla="*/ 160020 h 228600"/>
              <a:gd name="connsiteX23" fmla="*/ 1943100 w 2686050"/>
              <a:gd name="connsiteY23" fmla="*/ 148590 h 228600"/>
              <a:gd name="connsiteX24" fmla="*/ 1977390 w 2686050"/>
              <a:gd name="connsiteY24" fmla="*/ 125730 h 228600"/>
              <a:gd name="connsiteX25" fmla="*/ 2125980 w 2686050"/>
              <a:gd name="connsiteY25" fmla="*/ 91440 h 228600"/>
              <a:gd name="connsiteX26" fmla="*/ 2411730 w 2686050"/>
              <a:gd name="connsiteY26" fmla="*/ 114300 h 228600"/>
              <a:gd name="connsiteX27" fmla="*/ 2446020 w 2686050"/>
              <a:gd name="connsiteY27" fmla="*/ 125730 h 228600"/>
              <a:gd name="connsiteX28" fmla="*/ 2514600 w 2686050"/>
              <a:gd name="connsiteY28" fmla="*/ 171450 h 228600"/>
              <a:gd name="connsiteX29" fmla="*/ 2548890 w 2686050"/>
              <a:gd name="connsiteY29" fmla="*/ 194310 h 228600"/>
              <a:gd name="connsiteX30" fmla="*/ 2583180 w 2686050"/>
              <a:gd name="connsiteY30" fmla="*/ 205740 h 228600"/>
              <a:gd name="connsiteX31" fmla="*/ 2686050 w 2686050"/>
              <a:gd name="connsiteY3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6050" h="228600">
                <a:moveTo>
                  <a:pt x="0" y="217170"/>
                </a:moveTo>
                <a:cubicBezTo>
                  <a:pt x="118110" y="156210"/>
                  <a:pt x="229879" y="80959"/>
                  <a:pt x="354330" y="34290"/>
                </a:cubicBezTo>
                <a:cubicBezTo>
                  <a:pt x="386634" y="22176"/>
                  <a:pt x="423046" y="40841"/>
                  <a:pt x="457200" y="45720"/>
                </a:cubicBezTo>
                <a:cubicBezTo>
                  <a:pt x="484035" y="49554"/>
                  <a:pt x="522047" y="57183"/>
                  <a:pt x="548640" y="68580"/>
                </a:cubicBezTo>
                <a:cubicBezTo>
                  <a:pt x="632319" y="104442"/>
                  <a:pt x="555788" y="81797"/>
                  <a:pt x="640080" y="102870"/>
                </a:cubicBezTo>
                <a:cubicBezTo>
                  <a:pt x="651510" y="110490"/>
                  <a:pt x="661338" y="121386"/>
                  <a:pt x="674370" y="125730"/>
                </a:cubicBezTo>
                <a:cubicBezTo>
                  <a:pt x="736799" y="146540"/>
                  <a:pt x="792454" y="134369"/>
                  <a:pt x="857250" y="125730"/>
                </a:cubicBezTo>
                <a:cubicBezTo>
                  <a:pt x="876507" y="123162"/>
                  <a:pt x="895657" y="119412"/>
                  <a:pt x="914400" y="114300"/>
                </a:cubicBezTo>
                <a:cubicBezTo>
                  <a:pt x="937647" y="107960"/>
                  <a:pt x="960120" y="99060"/>
                  <a:pt x="982980" y="91440"/>
                </a:cubicBezTo>
                <a:cubicBezTo>
                  <a:pt x="994410" y="87630"/>
                  <a:pt x="1005581" y="82932"/>
                  <a:pt x="1017270" y="80010"/>
                </a:cubicBezTo>
                <a:lnTo>
                  <a:pt x="1062990" y="68580"/>
                </a:lnTo>
                <a:cubicBezTo>
                  <a:pt x="1074420" y="60960"/>
                  <a:pt x="1084654" y="51131"/>
                  <a:pt x="1097280" y="45720"/>
                </a:cubicBezTo>
                <a:cubicBezTo>
                  <a:pt x="1111719" y="39532"/>
                  <a:pt x="1127895" y="38606"/>
                  <a:pt x="1143000" y="34290"/>
                </a:cubicBezTo>
                <a:cubicBezTo>
                  <a:pt x="1154585" y="30980"/>
                  <a:pt x="1165705" y="26170"/>
                  <a:pt x="1177290" y="22860"/>
                </a:cubicBezTo>
                <a:cubicBezTo>
                  <a:pt x="1277755" y="-5844"/>
                  <a:pt x="1175084" y="27405"/>
                  <a:pt x="1257300" y="0"/>
                </a:cubicBezTo>
                <a:cubicBezTo>
                  <a:pt x="1296508" y="3267"/>
                  <a:pt x="1414995" y="2260"/>
                  <a:pt x="1463040" y="34290"/>
                </a:cubicBezTo>
                <a:lnTo>
                  <a:pt x="1531620" y="80010"/>
                </a:lnTo>
                <a:cubicBezTo>
                  <a:pt x="1543050" y="87630"/>
                  <a:pt x="1556196" y="93156"/>
                  <a:pt x="1565910" y="102870"/>
                </a:cubicBezTo>
                <a:cubicBezTo>
                  <a:pt x="1577340" y="114300"/>
                  <a:pt x="1587046" y="127765"/>
                  <a:pt x="1600200" y="137160"/>
                </a:cubicBezTo>
                <a:cubicBezTo>
                  <a:pt x="1614065" y="147064"/>
                  <a:pt x="1630100" y="153692"/>
                  <a:pt x="1645920" y="160020"/>
                </a:cubicBezTo>
                <a:cubicBezTo>
                  <a:pt x="1692299" y="178572"/>
                  <a:pt x="1715311" y="183083"/>
                  <a:pt x="1760220" y="194310"/>
                </a:cubicBezTo>
                <a:cubicBezTo>
                  <a:pt x="1798320" y="190500"/>
                  <a:pt x="1837211" y="191490"/>
                  <a:pt x="1874520" y="182880"/>
                </a:cubicBezTo>
                <a:cubicBezTo>
                  <a:pt x="1887905" y="179791"/>
                  <a:pt x="1896523" y="166163"/>
                  <a:pt x="1908810" y="160020"/>
                </a:cubicBezTo>
                <a:cubicBezTo>
                  <a:pt x="1919586" y="154632"/>
                  <a:pt x="1932324" y="153978"/>
                  <a:pt x="1943100" y="148590"/>
                </a:cubicBezTo>
                <a:cubicBezTo>
                  <a:pt x="1955387" y="142447"/>
                  <a:pt x="1964837" y="131309"/>
                  <a:pt x="1977390" y="125730"/>
                </a:cubicBezTo>
                <a:cubicBezTo>
                  <a:pt x="2036846" y="99305"/>
                  <a:pt x="2060892" y="100738"/>
                  <a:pt x="2125980" y="91440"/>
                </a:cubicBezTo>
                <a:cubicBezTo>
                  <a:pt x="2287296" y="99122"/>
                  <a:pt x="2306815" y="84324"/>
                  <a:pt x="2411730" y="114300"/>
                </a:cubicBezTo>
                <a:cubicBezTo>
                  <a:pt x="2423315" y="117610"/>
                  <a:pt x="2435488" y="119879"/>
                  <a:pt x="2446020" y="125730"/>
                </a:cubicBezTo>
                <a:cubicBezTo>
                  <a:pt x="2470037" y="139073"/>
                  <a:pt x="2491740" y="156210"/>
                  <a:pt x="2514600" y="171450"/>
                </a:cubicBezTo>
                <a:cubicBezTo>
                  <a:pt x="2526030" y="179070"/>
                  <a:pt x="2535858" y="189966"/>
                  <a:pt x="2548890" y="194310"/>
                </a:cubicBezTo>
                <a:cubicBezTo>
                  <a:pt x="2560320" y="198120"/>
                  <a:pt x="2571326" y="203585"/>
                  <a:pt x="2583180" y="205740"/>
                </a:cubicBezTo>
                <a:cubicBezTo>
                  <a:pt x="2686688" y="224560"/>
                  <a:pt x="2651721" y="194271"/>
                  <a:pt x="2686050" y="228600"/>
                </a:cubicBezTo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6"/>
          <p:cNvSpPr txBox="1"/>
          <p:nvPr/>
        </p:nvSpPr>
        <p:spPr>
          <a:xfrm>
            <a:off x="386448" y="3657605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i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2136857" y="3090330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k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3628392" y="3745932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j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51520" y="4686138"/>
            <a:ext cx="4389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Comic Sans MS"/>
                <a:cs typeface="Comic Sans MS"/>
              </a:rPr>
              <a:t>k</a:t>
            </a:r>
            <a:r>
              <a:rPr lang="tr-TR" sz="1600" dirty="0" smtClean="0">
                <a:latin typeface="Comic Sans MS"/>
                <a:cs typeface="Comic Sans MS"/>
              </a:rPr>
              <a:t> is an </a:t>
            </a:r>
            <a:r>
              <a:rPr lang="tr-TR" sz="1600" dirty="0" err="1" smtClean="0">
                <a:latin typeface="Comic Sans MS"/>
                <a:cs typeface="Comic Sans MS"/>
              </a:rPr>
              <a:t>intermediate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vertex</a:t>
            </a:r>
            <a:r>
              <a:rPr lang="tr-TR" sz="1600" dirty="0" smtClean="0">
                <a:latin typeface="Comic Sans MS"/>
                <a:cs typeface="Comic Sans MS"/>
              </a:rPr>
              <a:t> in </a:t>
            </a:r>
            <a:r>
              <a:rPr lang="tr-TR" sz="1600" dirty="0" err="1" smtClean="0">
                <a:latin typeface="Comic Sans MS"/>
                <a:cs typeface="Comic Sans MS"/>
              </a:rPr>
              <a:t>the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path</a:t>
            </a:r>
            <a:r>
              <a:rPr lang="tr-TR" sz="1600" dirty="0">
                <a:latin typeface="Comic Sans MS"/>
                <a:cs typeface="Comic Sans MS"/>
              </a:rPr>
              <a:t> </a:t>
            </a:r>
            <a:endParaRPr lang="tr-TR" sz="1600" dirty="0" smtClean="0">
              <a:latin typeface="Comic Sans MS"/>
              <a:cs typeface="Comic Sans MS"/>
            </a:endParaRPr>
          </a:p>
          <a:p>
            <a:r>
              <a:rPr lang="tr-TR" sz="1600" dirty="0" smtClean="0">
                <a:latin typeface="Comic Sans MS"/>
                <a:cs typeface="Comic Sans MS"/>
              </a:rPr>
              <a:t>    (</a:t>
            </a:r>
            <a:r>
              <a:rPr lang="tr-TR" sz="1600" dirty="0" err="1" smtClean="0">
                <a:latin typeface="Comic Sans MS"/>
                <a:cs typeface="Comic Sans MS"/>
              </a:rPr>
              <a:t>the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intermediate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vertices</a:t>
            </a:r>
            <a:r>
              <a:rPr lang="tr-TR" sz="1600" dirty="0" smtClean="0">
                <a:latin typeface="Comic Sans MS"/>
                <a:cs typeface="Comic Sans MS"/>
              </a:rPr>
              <a:t> in </a:t>
            </a:r>
            <a:r>
              <a:rPr lang="tr-TR" sz="1600" dirty="0" err="1" smtClean="0">
                <a:latin typeface="Comic Sans MS"/>
                <a:cs typeface="Comic Sans MS"/>
              </a:rPr>
              <a:t>the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smaller</a:t>
            </a:r>
            <a:endParaRPr lang="tr-TR" sz="1600" dirty="0">
              <a:latin typeface="Comic Sans MS"/>
              <a:cs typeface="Comic Sans MS"/>
            </a:endParaRPr>
          </a:p>
          <a:p>
            <a:r>
              <a:rPr lang="tr-TR" sz="1600" dirty="0" smtClean="0">
                <a:latin typeface="Comic Sans MS"/>
                <a:cs typeface="Comic Sans MS"/>
              </a:rPr>
              <a:t>     </a:t>
            </a:r>
            <a:r>
              <a:rPr lang="tr-TR" sz="1600" dirty="0" err="1" smtClean="0">
                <a:latin typeface="Comic Sans MS"/>
                <a:cs typeface="Comic Sans MS"/>
              </a:rPr>
              <a:t>paths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are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drawn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from</a:t>
            </a:r>
            <a:r>
              <a:rPr lang="tr-TR" sz="1600" dirty="0" smtClean="0">
                <a:latin typeface="Comic Sans MS"/>
                <a:cs typeface="Comic Sans MS"/>
              </a:rPr>
              <a:t> {1,2,…,k-1} )</a:t>
            </a:r>
            <a:endParaRPr lang="tr-TR" sz="1600" dirty="0">
              <a:latin typeface="Comic Sans MS"/>
              <a:cs typeface="Comic Sans MS"/>
            </a:endParaRPr>
          </a:p>
        </p:txBody>
      </p:sp>
      <p:sp>
        <p:nvSpPr>
          <p:cNvPr id="16" name="Serbest Form 15"/>
          <p:cNvSpPr/>
          <p:nvPr/>
        </p:nvSpPr>
        <p:spPr>
          <a:xfrm rot="12055148">
            <a:off x="2059923" y="3742228"/>
            <a:ext cx="1364468" cy="232894"/>
          </a:xfrm>
          <a:custGeom>
            <a:avLst/>
            <a:gdLst>
              <a:gd name="connsiteX0" fmla="*/ 0 w 2686050"/>
              <a:gd name="connsiteY0" fmla="*/ 217170 h 228600"/>
              <a:gd name="connsiteX1" fmla="*/ 354330 w 2686050"/>
              <a:gd name="connsiteY1" fmla="*/ 34290 h 228600"/>
              <a:gd name="connsiteX2" fmla="*/ 457200 w 2686050"/>
              <a:gd name="connsiteY2" fmla="*/ 45720 h 228600"/>
              <a:gd name="connsiteX3" fmla="*/ 548640 w 2686050"/>
              <a:gd name="connsiteY3" fmla="*/ 68580 h 228600"/>
              <a:gd name="connsiteX4" fmla="*/ 640080 w 2686050"/>
              <a:gd name="connsiteY4" fmla="*/ 102870 h 228600"/>
              <a:gd name="connsiteX5" fmla="*/ 674370 w 2686050"/>
              <a:gd name="connsiteY5" fmla="*/ 125730 h 228600"/>
              <a:gd name="connsiteX6" fmla="*/ 857250 w 2686050"/>
              <a:gd name="connsiteY6" fmla="*/ 125730 h 228600"/>
              <a:gd name="connsiteX7" fmla="*/ 914400 w 2686050"/>
              <a:gd name="connsiteY7" fmla="*/ 114300 h 228600"/>
              <a:gd name="connsiteX8" fmla="*/ 982980 w 2686050"/>
              <a:gd name="connsiteY8" fmla="*/ 91440 h 228600"/>
              <a:gd name="connsiteX9" fmla="*/ 1017270 w 2686050"/>
              <a:gd name="connsiteY9" fmla="*/ 80010 h 228600"/>
              <a:gd name="connsiteX10" fmla="*/ 1062990 w 2686050"/>
              <a:gd name="connsiteY10" fmla="*/ 68580 h 228600"/>
              <a:gd name="connsiteX11" fmla="*/ 1097280 w 2686050"/>
              <a:gd name="connsiteY11" fmla="*/ 45720 h 228600"/>
              <a:gd name="connsiteX12" fmla="*/ 1143000 w 2686050"/>
              <a:gd name="connsiteY12" fmla="*/ 34290 h 228600"/>
              <a:gd name="connsiteX13" fmla="*/ 1177290 w 2686050"/>
              <a:gd name="connsiteY13" fmla="*/ 22860 h 228600"/>
              <a:gd name="connsiteX14" fmla="*/ 1257300 w 2686050"/>
              <a:gd name="connsiteY14" fmla="*/ 0 h 228600"/>
              <a:gd name="connsiteX15" fmla="*/ 1463040 w 2686050"/>
              <a:gd name="connsiteY15" fmla="*/ 34290 h 228600"/>
              <a:gd name="connsiteX16" fmla="*/ 1531620 w 2686050"/>
              <a:gd name="connsiteY16" fmla="*/ 80010 h 228600"/>
              <a:gd name="connsiteX17" fmla="*/ 1565910 w 2686050"/>
              <a:gd name="connsiteY17" fmla="*/ 102870 h 228600"/>
              <a:gd name="connsiteX18" fmla="*/ 1600200 w 2686050"/>
              <a:gd name="connsiteY18" fmla="*/ 137160 h 228600"/>
              <a:gd name="connsiteX19" fmla="*/ 1645920 w 2686050"/>
              <a:gd name="connsiteY19" fmla="*/ 160020 h 228600"/>
              <a:gd name="connsiteX20" fmla="*/ 1760220 w 2686050"/>
              <a:gd name="connsiteY20" fmla="*/ 194310 h 228600"/>
              <a:gd name="connsiteX21" fmla="*/ 1874520 w 2686050"/>
              <a:gd name="connsiteY21" fmla="*/ 182880 h 228600"/>
              <a:gd name="connsiteX22" fmla="*/ 1908810 w 2686050"/>
              <a:gd name="connsiteY22" fmla="*/ 160020 h 228600"/>
              <a:gd name="connsiteX23" fmla="*/ 1943100 w 2686050"/>
              <a:gd name="connsiteY23" fmla="*/ 148590 h 228600"/>
              <a:gd name="connsiteX24" fmla="*/ 1977390 w 2686050"/>
              <a:gd name="connsiteY24" fmla="*/ 125730 h 228600"/>
              <a:gd name="connsiteX25" fmla="*/ 2125980 w 2686050"/>
              <a:gd name="connsiteY25" fmla="*/ 91440 h 228600"/>
              <a:gd name="connsiteX26" fmla="*/ 2411730 w 2686050"/>
              <a:gd name="connsiteY26" fmla="*/ 114300 h 228600"/>
              <a:gd name="connsiteX27" fmla="*/ 2446020 w 2686050"/>
              <a:gd name="connsiteY27" fmla="*/ 125730 h 228600"/>
              <a:gd name="connsiteX28" fmla="*/ 2514600 w 2686050"/>
              <a:gd name="connsiteY28" fmla="*/ 171450 h 228600"/>
              <a:gd name="connsiteX29" fmla="*/ 2548890 w 2686050"/>
              <a:gd name="connsiteY29" fmla="*/ 194310 h 228600"/>
              <a:gd name="connsiteX30" fmla="*/ 2583180 w 2686050"/>
              <a:gd name="connsiteY30" fmla="*/ 205740 h 228600"/>
              <a:gd name="connsiteX31" fmla="*/ 2686050 w 2686050"/>
              <a:gd name="connsiteY3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6050" h="228600">
                <a:moveTo>
                  <a:pt x="0" y="217170"/>
                </a:moveTo>
                <a:cubicBezTo>
                  <a:pt x="118110" y="156210"/>
                  <a:pt x="229879" y="80959"/>
                  <a:pt x="354330" y="34290"/>
                </a:cubicBezTo>
                <a:cubicBezTo>
                  <a:pt x="386634" y="22176"/>
                  <a:pt x="423046" y="40841"/>
                  <a:pt x="457200" y="45720"/>
                </a:cubicBezTo>
                <a:cubicBezTo>
                  <a:pt x="484035" y="49554"/>
                  <a:pt x="522047" y="57183"/>
                  <a:pt x="548640" y="68580"/>
                </a:cubicBezTo>
                <a:cubicBezTo>
                  <a:pt x="632319" y="104442"/>
                  <a:pt x="555788" y="81797"/>
                  <a:pt x="640080" y="102870"/>
                </a:cubicBezTo>
                <a:cubicBezTo>
                  <a:pt x="651510" y="110490"/>
                  <a:pt x="661338" y="121386"/>
                  <a:pt x="674370" y="125730"/>
                </a:cubicBezTo>
                <a:cubicBezTo>
                  <a:pt x="736799" y="146540"/>
                  <a:pt x="792454" y="134369"/>
                  <a:pt x="857250" y="125730"/>
                </a:cubicBezTo>
                <a:cubicBezTo>
                  <a:pt x="876507" y="123162"/>
                  <a:pt x="895657" y="119412"/>
                  <a:pt x="914400" y="114300"/>
                </a:cubicBezTo>
                <a:cubicBezTo>
                  <a:pt x="937647" y="107960"/>
                  <a:pt x="960120" y="99060"/>
                  <a:pt x="982980" y="91440"/>
                </a:cubicBezTo>
                <a:cubicBezTo>
                  <a:pt x="994410" y="87630"/>
                  <a:pt x="1005581" y="82932"/>
                  <a:pt x="1017270" y="80010"/>
                </a:cubicBezTo>
                <a:lnTo>
                  <a:pt x="1062990" y="68580"/>
                </a:lnTo>
                <a:cubicBezTo>
                  <a:pt x="1074420" y="60960"/>
                  <a:pt x="1084654" y="51131"/>
                  <a:pt x="1097280" y="45720"/>
                </a:cubicBezTo>
                <a:cubicBezTo>
                  <a:pt x="1111719" y="39532"/>
                  <a:pt x="1127895" y="38606"/>
                  <a:pt x="1143000" y="34290"/>
                </a:cubicBezTo>
                <a:cubicBezTo>
                  <a:pt x="1154585" y="30980"/>
                  <a:pt x="1165705" y="26170"/>
                  <a:pt x="1177290" y="22860"/>
                </a:cubicBezTo>
                <a:cubicBezTo>
                  <a:pt x="1277755" y="-5844"/>
                  <a:pt x="1175084" y="27405"/>
                  <a:pt x="1257300" y="0"/>
                </a:cubicBezTo>
                <a:cubicBezTo>
                  <a:pt x="1296508" y="3267"/>
                  <a:pt x="1414995" y="2260"/>
                  <a:pt x="1463040" y="34290"/>
                </a:cubicBezTo>
                <a:lnTo>
                  <a:pt x="1531620" y="80010"/>
                </a:lnTo>
                <a:cubicBezTo>
                  <a:pt x="1543050" y="87630"/>
                  <a:pt x="1556196" y="93156"/>
                  <a:pt x="1565910" y="102870"/>
                </a:cubicBezTo>
                <a:cubicBezTo>
                  <a:pt x="1577340" y="114300"/>
                  <a:pt x="1587046" y="127765"/>
                  <a:pt x="1600200" y="137160"/>
                </a:cubicBezTo>
                <a:cubicBezTo>
                  <a:pt x="1614065" y="147064"/>
                  <a:pt x="1630100" y="153692"/>
                  <a:pt x="1645920" y="160020"/>
                </a:cubicBezTo>
                <a:cubicBezTo>
                  <a:pt x="1692299" y="178572"/>
                  <a:pt x="1715311" y="183083"/>
                  <a:pt x="1760220" y="194310"/>
                </a:cubicBezTo>
                <a:cubicBezTo>
                  <a:pt x="1798320" y="190500"/>
                  <a:pt x="1837211" y="191490"/>
                  <a:pt x="1874520" y="182880"/>
                </a:cubicBezTo>
                <a:cubicBezTo>
                  <a:pt x="1887905" y="179791"/>
                  <a:pt x="1896523" y="166163"/>
                  <a:pt x="1908810" y="160020"/>
                </a:cubicBezTo>
                <a:cubicBezTo>
                  <a:pt x="1919586" y="154632"/>
                  <a:pt x="1932324" y="153978"/>
                  <a:pt x="1943100" y="148590"/>
                </a:cubicBezTo>
                <a:cubicBezTo>
                  <a:pt x="1955387" y="142447"/>
                  <a:pt x="1964837" y="131309"/>
                  <a:pt x="1977390" y="125730"/>
                </a:cubicBezTo>
                <a:cubicBezTo>
                  <a:pt x="2036846" y="99305"/>
                  <a:pt x="2060892" y="100738"/>
                  <a:pt x="2125980" y="91440"/>
                </a:cubicBezTo>
                <a:cubicBezTo>
                  <a:pt x="2287296" y="99122"/>
                  <a:pt x="2306815" y="84324"/>
                  <a:pt x="2411730" y="114300"/>
                </a:cubicBezTo>
                <a:cubicBezTo>
                  <a:pt x="2423315" y="117610"/>
                  <a:pt x="2435488" y="119879"/>
                  <a:pt x="2446020" y="125730"/>
                </a:cubicBezTo>
                <a:cubicBezTo>
                  <a:pt x="2470037" y="139073"/>
                  <a:pt x="2491740" y="156210"/>
                  <a:pt x="2514600" y="171450"/>
                </a:cubicBezTo>
                <a:cubicBezTo>
                  <a:pt x="2526030" y="179070"/>
                  <a:pt x="2535858" y="189966"/>
                  <a:pt x="2548890" y="194310"/>
                </a:cubicBezTo>
                <a:cubicBezTo>
                  <a:pt x="2560320" y="198120"/>
                  <a:pt x="2571326" y="203585"/>
                  <a:pt x="2583180" y="205740"/>
                </a:cubicBezTo>
                <a:cubicBezTo>
                  <a:pt x="2686688" y="224560"/>
                  <a:pt x="2651721" y="194271"/>
                  <a:pt x="2686050" y="228600"/>
                </a:cubicBezTo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2425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323528" y="119675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Comic Sans MS"/>
                <a:cs typeface="Comic Sans MS"/>
              </a:rPr>
              <a:t>define a </a:t>
            </a:r>
            <a:r>
              <a:rPr lang="tr-TR" dirty="0" err="1" smtClean="0">
                <a:latin typeface="Comic Sans MS"/>
                <a:cs typeface="Comic Sans MS"/>
              </a:rPr>
              <a:t>subproblem</a:t>
            </a:r>
            <a:endParaRPr lang="tr-TR" dirty="0" smtClean="0">
              <a:latin typeface="Comic Sans MS"/>
              <a:cs typeface="Comic Sans MS"/>
            </a:endParaRPr>
          </a:p>
          <a:p>
            <a:endParaRPr lang="tr-TR" dirty="0">
              <a:latin typeface="Comic Sans MS"/>
              <a:cs typeface="Comic Sans MS"/>
            </a:endParaRPr>
          </a:p>
          <a:p>
            <a:endParaRPr lang="tr-TR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922512" y="2896638"/>
                <a:ext cx="8208912" cy="1948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latin typeface="Comic Sans MS"/>
                    <a:cs typeface="Comic Sans MS"/>
                  </a:rPr>
                  <a:t>Suppose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graph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given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with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adjacency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matrix</a:t>
                </a:r>
                <a:r>
                  <a:rPr lang="tr-TR" dirty="0" smtClean="0">
                    <a:latin typeface="Comic Sans MS"/>
                    <a:cs typeface="Comic Sans MS"/>
                  </a:rPr>
                  <a:t> of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:</a:t>
                </a: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cs typeface="Comic Sans MS"/>
                      </a:rPr>
                      <m:t>𝑊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Comic Sans MS"/>
                      </a:rPr>
                      <m:t>=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such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0,  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∞,  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𝑛𝑜𝑡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eqArr>
                      </m:e>
                    </m:d>
                  </m:oMath>
                </a14:m>
                <a:endParaRPr lang="tr-TR" dirty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12" y="2896638"/>
                <a:ext cx="8208912" cy="1948995"/>
              </a:xfrm>
              <a:prstGeom prst="rect">
                <a:avLst/>
              </a:prstGeom>
              <a:blipFill>
                <a:blip r:embed="rId3"/>
                <a:stretch>
                  <a:fillRect l="-594" t="-12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335875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996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subproblem</a:t>
                </a:r>
                <a:endParaRPr lang="tr-TR" sz="2000" dirty="0" smtClean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000" dirty="0">
                  <a:latin typeface="Comic Sans MS"/>
                  <a:cs typeface="Comic Sans MS"/>
                </a:endParaRPr>
              </a:p>
              <a:p>
                <a:r>
                  <a:rPr lang="tr-TR" sz="2000" dirty="0" smtClean="0">
                    <a:latin typeface="Comic Sans MS"/>
                    <a:cs typeface="Comic Sans MS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sz="2000" dirty="0" smtClean="0">
                    <a:latin typeface="Comic Sans MS"/>
                    <a:cs typeface="Comic Sans MS"/>
                  </a:rPr>
                  <a:t> 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vertex</a:t>
                </a:r>
                <a:r>
                  <a:rPr lang="tr-TR" dirty="0" smtClean="0">
                    <a:latin typeface="Comic Sans MS"/>
                    <a:cs typeface="Comic Sans MS"/>
                  </a:rPr>
                  <a:t> j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such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all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intermediate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vertices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drawn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{1, 2, … , k</a:t>
                </a:r>
                <a:r>
                  <a:rPr lang="tr-TR" dirty="0" smtClean="0">
                    <a:latin typeface="Comic Sans MS"/>
                    <a:cs typeface="Comic Sans MS"/>
                  </a:rPr>
                  <a:t>}</a:t>
                </a: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 err="1">
                    <a:latin typeface="Comic Sans MS"/>
                    <a:cs typeface="Comic Sans MS"/>
                  </a:rPr>
                  <a:t>c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onstruct</a:t>
                </a:r>
                <a:r>
                  <a:rPr lang="tr-TR" sz="20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recurrence</a:t>
                </a:r>
                <a:r>
                  <a:rPr lang="tr-TR" sz="2000" dirty="0" smtClean="0">
                    <a:latin typeface="Comic Sans MS"/>
                    <a:cs typeface="Comic Sans MS"/>
                  </a:rPr>
                  <a:t> </a:t>
                </a:r>
                <a:r>
                  <a:rPr lang="tr-TR" sz="2000" dirty="0" err="1" smtClean="0">
                    <a:latin typeface="Comic Sans MS"/>
                    <a:cs typeface="Comic Sans MS"/>
                  </a:rPr>
                  <a:t>relation</a:t>
                </a:r>
                <a:endParaRPr lang="tr-TR" sz="2000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996252"/>
              </a:xfrm>
              <a:prstGeom prst="rect">
                <a:avLst/>
              </a:prstGeom>
              <a:blipFill>
                <a:blip r:embed="rId3"/>
                <a:stretch>
                  <a:fillRect l="-668" t="-1524" b="-4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4641146" y="3380606"/>
                <a:ext cx="2880320" cy="2245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Two 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Cases</a:t>
                </a:r>
                <a:endParaRPr lang="tr-TR" u="sng" dirty="0" smtClean="0">
                  <a:latin typeface="Comic Sans MS"/>
                  <a:cs typeface="Comic Sans MS"/>
                </a:endParaRPr>
              </a:p>
              <a:p>
                <a:endParaRPr lang="tr-TR" u="sng" dirty="0">
                  <a:latin typeface="Comic Sans MS"/>
                  <a:cs typeface="Comic Sans MS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arenR"/>
                </a:pPr>
                <a:endParaRPr lang="tr-TR" dirty="0" smtClean="0">
                  <a:latin typeface="Comic Sans MS"/>
                  <a:cs typeface="Comic Sans MS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46" y="3380606"/>
                <a:ext cx="2880320" cy="2245102"/>
              </a:xfrm>
              <a:prstGeom prst="rect">
                <a:avLst/>
              </a:prstGeom>
              <a:blipFill>
                <a:blip r:embed="rId4"/>
                <a:stretch>
                  <a:fillRect l="-1691" t="-13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611560" y="3863181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3419872" y="3847969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1984829" y="3291896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erbest Form 11"/>
          <p:cNvSpPr/>
          <p:nvPr/>
        </p:nvSpPr>
        <p:spPr>
          <a:xfrm rot="20050221">
            <a:off x="703894" y="3458873"/>
            <a:ext cx="1292427" cy="232894"/>
          </a:xfrm>
          <a:custGeom>
            <a:avLst/>
            <a:gdLst>
              <a:gd name="connsiteX0" fmla="*/ 0 w 2686050"/>
              <a:gd name="connsiteY0" fmla="*/ 217170 h 228600"/>
              <a:gd name="connsiteX1" fmla="*/ 354330 w 2686050"/>
              <a:gd name="connsiteY1" fmla="*/ 34290 h 228600"/>
              <a:gd name="connsiteX2" fmla="*/ 457200 w 2686050"/>
              <a:gd name="connsiteY2" fmla="*/ 45720 h 228600"/>
              <a:gd name="connsiteX3" fmla="*/ 548640 w 2686050"/>
              <a:gd name="connsiteY3" fmla="*/ 68580 h 228600"/>
              <a:gd name="connsiteX4" fmla="*/ 640080 w 2686050"/>
              <a:gd name="connsiteY4" fmla="*/ 102870 h 228600"/>
              <a:gd name="connsiteX5" fmla="*/ 674370 w 2686050"/>
              <a:gd name="connsiteY5" fmla="*/ 125730 h 228600"/>
              <a:gd name="connsiteX6" fmla="*/ 857250 w 2686050"/>
              <a:gd name="connsiteY6" fmla="*/ 125730 h 228600"/>
              <a:gd name="connsiteX7" fmla="*/ 914400 w 2686050"/>
              <a:gd name="connsiteY7" fmla="*/ 114300 h 228600"/>
              <a:gd name="connsiteX8" fmla="*/ 982980 w 2686050"/>
              <a:gd name="connsiteY8" fmla="*/ 91440 h 228600"/>
              <a:gd name="connsiteX9" fmla="*/ 1017270 w 2686050"/>
              <a:gd name="connsiteY9" fmla="*/ 80010 h 228600"/>
              <a:gd name="connsiteX10" fmla="*/ 1062990 w 2686050"/>
              <a:gd name="connsiteY10" fmla="*/ 68580 h 228600"/>
              <a:gd name="connsiteX11" fmla="*/ 1097280 w 2686050"/>
              <a:gd name="connsiteY11" fmla="*/ 45720 h 228600"/>
              <a:gd name="connsiteX12" fmla="*/ 1143000 w 2686050"/>
              <a:gd name="connsiteY12" fmla="*/ 34290 h 228600"/>
              <a:gd name="connsiteX13" fmla="*/ 1177290 w 2686050"/>
              <a:gd name="connsiteY13" fmla="*/ 22860 h 228600"/>
              <a:gd name="connsiteX14" fmla="*/ 1257300 w 2686050"/>
              <a:gd name="connsiteY14" fmla="*/ 0 h 228600"/>
              <a:gd name="connsiteX15" fmla="*/ 1463040 w 2686050"/>
              <a:gd name="connsiteY15" fmla="*/ 34290 h 228600"/>
              <a:gd name="connsiteX16" fmla="*/ 1531620 w 2686050"/>
              <a:gd name="connsiteY16" fmla="*/ 80010 h 228600"/>
              <a:gd name="connsiteX17" fmla="*/ 1565910 w 2686050"/>
              <a:gd name="connsiteY17" fmla="*/ 102870 h 228600"/>
              <a:gd name="connsiteX18" fmla="*/ 1600200 w 2686050"/>
              <a:gd name="connsiteY18" fmla="*/ 137160 h 228600"/>
              <a:gd name="connsiteX19" fmla="*/ 1645920 w 2686050"/>
              <a:gd name="connsiteY19" fmla="*/ 160020 h 228600"/>
              <a:gd name="connsiteX20" fmla="*/ 1760220 w 2686050"/>
              <a:gd name="connsiteY20" fmla="*/ 194310 h 228600"/>
              <a:gd name="connsiteX21" fmla="*/ 1874520 w 2686050"/>
              <a:gd name="connsiteY21" fmla="*/ 182880 h 228600"/>
              <a:gd name="connsiteX22" fmla="*/ 1908810 w 2686050"/>
              <a:gd name="connsiteY22" fmla="*/ 160020 h 228600"/>
              <a:gd name="connsiteX23" fmla="*/ 1943100 w 2686050"/>
              <a:gd name="connsiteY23" fmla="*/ 148590 h 228600"/>
              <a:gd name="connsiteX24" fmla="*/ 1977390 w 2686050"/>
              <a:gd name="connsiteY24" fmla="*/ 125730 h 228600"/>
              <a:gd name="connsiteX25" fmla="*/ 2125980 w 2686050"/>
              <a:gd name="connsiteY25" fmla="*/ 91440 h 228600"/>
              <a:gd name="connsiteX26" fmla="*/ 2411730 w 2686050"/>
              <a:gd name="connsiteY26" fmla="*/ 114300 h 228600"/>
              <a:gd name="connsiteX27" fmla="*/ 2446020 w 2686050"/>
              <a:gd name="connsiteY27" fmla="*/ 125730 h 228600"/>
              <a:gd name="connsiteX28" fmla="*/ 2514600 w 2686050"/>
              <a:gd name="connsiteY28" fmla="*/ 171450 h 228600"/>
              <a:gd name="connsiteX29" fmla="*/ 2548890 w 2686050"/>
              <a:gd name="connsiteY29" fmla="*/ 194310 h 228600"/>
              <a:gd name="connsiteX30" fmla="*/ 2583180 w 2686050"/>
              <a:gd name="connsiteY30" fmla="*/ 205740 h 228600"/>
              <a:gd name="connsiteX31" fmla="*/ 2686050 w 2686050"/>
              <a:gd name="connsiteY3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6050" h="228600">
                <a:moveTo>
                  <a:pt x="0" y="217170"/>
                </a:moveTo>
                <a:cubicBezTo>
                  <a:pt x="118110" y="156210"/>
                  <a:pt x="229879" y="80959"/>
                  <a:pt x="354330" y="34290"/>
                </a:cubicBezTo>
                <a:cubicBezTo>
                  <a:pt x="386634" y="22176"/>
                  <a:pt x="423046" y="40841"/>
                  <a:pt x="457200" y="45720"/>
                </a:cubicBezTo>
                <a:cubicBezTo>
                  <a:pt x="484035" y="49554"/>
                  <a:pt x="522047" y="57183"/>
                  <a:pt x="548640" y="68580"/>
                </a:cubicBezTo>
                <a:cubicBezTo>
                  <a:pt x="632319" y="104442"/>
                  <a:pt x="555788" y="81797"/>
                  <a:pt x="640080" y="102870"/>
                </a:cubicBezTo>
                <a:cubicBezTo>
                  <a:pt x="651510" y="110490"/>
                  <a:pt x="661338" y="121386"/>
                  <a:pt x="674370" y="125730"/>
                </a:cubicBezTo>
                <a:cubicBezTo>
                  <a:pt x="736799" y="146540"/>
                  <a:pt x="792454" y="134369"/>
                  <a:pt x="857250" y="125730"/>
                </a:cubicBezTo>
                <a:cubicBezTo>
                  <a:pt x="876507" y="123162"/>
                  <a:pt x="895657" y="119412"/>
                  <a:pt x="914400" y="114300"/>
                </a:cubicBezTo>
                <a:cubicBezTo>
                  <a:pt x="937647" y="107960"/>
                  <a:pt x="960120" y="99060"/>
                  <a:pt x="982980" y="91440"/>
                </a:cubicBezTo>
                <a:cubicBezTo>
                  <a:pt x="994410" y="87630"/>
                  <a:pt x="1005581" y="82932"/>
                  <a:pt x="1017270" y="80010"/>
                </a:cubicBezTo>
                <a:lnTo>
                  <a:pt x="1062990" y="68580"/>
                </a:lnTo>
                <a:cubicBezTo>
                  <a:pt x="1074420" y="60960"/>
                  <a:pt x="1084654" y="51131"/>
                  <a:pt x="1097280" y="45720"/>
                </a:cubicBezTo>
                <a:cubicBezTo>
                  <a:pt x="1111719" y="39532"/>
                  <a:pt x="1127895" y="38606"/>
                  <a:pt x="1143000" y="34290"/>
                </a:cubicBezTo>
                <a:cubicBezTo>
                  <a:pt x="1154585" y="30980"/>
                  <a:pt x="1165705" y="26170"/>
                  <a:pt x="1177290" y="22860"/>
                </a:cubicBezTo>
                <a:cubicBezTo>
                  <a:pt x="1277755" y="-5844"/>
                  <a:pt x="1175084" y="27405"/>
                  <a:pt x="1257300" y="0"/>
                </a:cubicBezTo>
                <a:cubicBezTo>
                  <a:pt x="1296508" y="3267"/>
                  <a:pt x="1414995" y="2260"/>
                  <a:pt x="1463040" y="34290"/>
                </a:cubicBezTo>
                <a:lnTo>
                  <a:pt x="1531620" y="80010"/>
                </a:lnTo>
                <a:cubicBezTo>
                  <a:pt x="1543050" y="87630"/>
                  <a:pt x="1556196" y="93156"/>
                  <a:pt x="1565910" y="102870"/>
                </a:cubicBezTo>
                <a:cubicBezTo>
                  <a:pt x="1577340" y="114300"/>
                  <a:pt x="1587046" y="127765"/>
                  <a:pt x="1600200" y="137160"/>
                </a:cubicBezTo>
                <a:cubicBezTo>
                  <a:pt x="1614065" y="147064"/>
                  <a:pt x="1630100" y="153692"/>
                  <a:pt x="1645920" y="160020"/>
                </a:cubicBezTo>
                <a:cubicBezTo>
                  <a:pt x="1692299" y="178572"/>
                  <a:pt x="1715311" y="183083"/>
                  <a:pt x="1760220" y="194310"/>
                </a:cubicBezTo>
                <a:cubicBezTo>
                  <a:pt x="1798320" y="190500"/>
                  <a:pt x="1837211" y="191490"/>
                  <a:pt x="1874520" y="182880"/>
                </a:cubicBezTo>
                <a:cubicBezTo>
                  <a:pt x="1887905" y="179791"/>
                  <a:pt x="1896523" y="166163"/>
                  <a:pt x="1908810" y="160020"/>
                </a:cubicBezTo>
                <a:cubicBezTo>
                  <a:pt x="1919586" y="154632"/>
                  <a:pt x="1932324" y="153978"/>
                  <a:pt x="1943100" y="148590"/>
                </a:cubicBezTo>
                <a:cubicBezTo>
                  <a:pt x="1955387" y="142447"/>
                  <a:pt x="1964837" y="131309"/>
                  <a:pt x="1977390" y="125730"/>
                </a:cubicBezTo>
                <a:cubicBezTo>
                  <a:pt x="2036846" y="99305"/>
                  <a:pt x="2060892" y="100738"/>
                  <a:pt x="2125980" y="91440"/>
                </a:cubicBezTo>
                <a:cubicBezTo>
                  <a:pt x="2287296" y="99122"/>
                  <a:pt x="2306815" y="84324"/>
                  <a:pt x="2411730" y="114300"/>
                </a:cubicBezTo>
                <a:cubicBezTo>
                  <a:pt x="2423315" y="117610"/>
                  <a:pt x="2435488" y="119879"/>
                  <a:pt x="2446020" y="125730"/>
                </a:cubicBezTo>
                <a:cubicBezTo>
                  <a:pt x="2470037" y="139073"/>
                  <a:pt x="2491740" y="156210"/>
                  <a:pt x="2514600" y="171450"/>
                </a:cubicBezTo>
                <a:cubicBezTo>
                  <a:pt x="2526030" y="179070"/>
                  <a:pt x="2535858" y="189966"/>
                  <a:pt x="2548890" y="194310"/>
                </a:cubicBezTo>
                <a:cubicBezTo>
                  <a:pt x="2560320" y="198120"/>
                  <a:pt x="2571326" y="203585"/>
                  <a:pt x="2583180" y="205740"/>
                </a:cubicBezTo>
                <a:cubicBezTo>
                  <a:pt x="2686688" y="224560"/>
                  <a:pt x="2651721" y="194271"/>
                  <a:pt x="2686050" y="228600"/>
                </a:cubicBezTo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6"/>
          <p:cNvSpPr txBox="1"/>
          <p:nvPr/>
        </p:nvSpPr>
        <p:spPr>
          <a:xfrm>
            <a:off x="386448" y="3657605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i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2136857" y="3090330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k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3628392" y="3745932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j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51520" y="4686138"/>
            <a:ext cx="4389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Comic Sans MS"/>
                <a:cs typeface="Comic Sans MS"/>
              </a:rPr>
              <a:t>k</a:t>
            </a:r>
            <a:r>
              <a:rPr lang="tr-TR" sz="1600" dirty="0" smtClean="0">
                <a:latin typeface="Comic Sans MS"/>
                <a:cs typeface="Comic Sans MS"/>
              </a:rPr>
              <a:t> is an </a:t>
            </a:r>
            <a:r>
              <a:rPr lang="tr-TR" sz="1600" dirty="0" err="1" smtClean="0">
                <a:latin typeface="Comic Sans MS"/>
                <a:cs typeface="Comic Sans MS"/>
              </a:rPr>
              <a:t>intermediate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vertex</a:t>
            </a:r>
            <a:r>
              <a:rPr lang="tr-TR" sz="1600" dirty="0" smtClean="0">
                <a:latin typeface="Comic Sans MS"/>
                <a:cs typeface="Comic Sans MS"/>
              </a:rPr>
              <a:t> in </a:t>
            </a:r>
            <a:r>
              <a:rPr lang="tr-TR" sz="1600" dirty="0" err="1" smtClean="0">
                <a:latin typeface="Comic Sans MS"/>
                <a:cs typeface="Comic Sans MS"/>
              </a:rPr>
              <a:t>the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path</a:t>
            </a:r>
            <a:r>
              <a:rPr lang="tr-TR" sz="1600" dirty="0">
                <a:latin typeface="Comic Sans MS"/>
                <a:cs typeface="Comic Sans MS"/>
              </a:rPr>
              <a:t> </a:t>
            </a:r>
            <a:endParaRPr lang="tr-TR" sz="1600" dirty="0" smtClean="0">
              <a:latin typeface="Comic Sans MS"/>
              <a:cs typeface="Comic Sans MS"/>
            </a:endParaRPr>
          </a:p>
          <a:p>
            <a:r>
              <a:rPr lang="tr-TR" sz="1600" dirty="0" smtClean="0">
                <a:latin typeface="Comic Sans MS"/>
                <a:cs typeface="Comic Sans MS"/>
              </a:rPr>
              <a:t>    (</a:t>
            </a:r>
            <a:r>
              <a:rPr lang="tr-TR" sz="1600" dirty="0" err="1" smtClean="0">
                <a:latin typeface="Comic Sans MS"/>
                <a:cs typeface="Comic Sans MS"/>
              </a:rPr>
              <a:t>the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intermediate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vertices</a:t>
            </a:r>
            <a:r>
              <a:rPr lang="tr-TR" sz="1600" dirty="0" smtClean="0">
                <a:latin typeface="Comic Sans MS"/>
                <a:cs typeface="Comic Sans MS"/>
              </a:rPr>
              <a:t> in </a:t>
            </a:r>
            <a:r>
              <a:rPr lang="tr-TR" sz="1600" dirty="0" err="1" smtClean="0">
                <a:latin typeface="Comic Sans MS"/>
                <a:cs typeface="Comic Sans MS"/>
              </a:rPr>
              <a:t>the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smaller</a:t>
            </a:r>
            <a:endParaRPr lang="tr-TR" sz="1600" dirty="0">
              <a:latin typeface="Comic Sans MS"/>
              <a:cs typeface="Comic Sans MS"/>
            </a:endParaRPr>
          </a:p>
          <a:p>
            <a:r>
              <a:rPr lang="tr-TR" sz="1600" dirty="0" smtClean="0">
                <a:latin typeface="Comic Sans MS"/>
                <a:cs typeface="Comic Sans MS"/>
              </a:rPr>
              <a:t>     </a:t>
            </a:r>
            <a:r>
              <a:rPr lang="tr-TR" sz="1600" dirty="0" err="1" smtClean="0">
                <a:latin typeface="Comic Sans MS"/>
                <a:cs typeface="Comic Sans MS"/>
              </a:rPr>
              <a:t>paths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are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drawn</a:t>
            </a:r>
            <a:r>
              <a:rPr lang="tr-TR" sz="1600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latin typeface="Comic Sans MS"/>
                <a:cs typeface="Comic Sans MS"/>
              </a:rPr>
              <a:t>from</a:t>
            </a:r>
            <a:r>
              <a:rPr lang="tr-TR" sz="1600" dirty="0" smtClean="0">
                <a:latin typeface="Comic Sans MS"/>
                <a:cs typeface="Comic Sans MS"/>
              </a:rPr>
              <a:t> {1,2,…,k-1} )</a:t>
            </a:r>
            <a:endParaRPr lang="tr-TR" sz="1600" dirty="0">
              <a:latin typeface="Comic Sans MS"/>
              <a:cs typeface="Comic Sans MS"/>
            </a:endParaRPr>
          </a:p>
        </p:txBody>
      </p:sp>
      <p:sp>
        <p:nvSpPr>
          <p:cNvPr id="16" name="Serbest Form 15"/>
          <p:cNvSpPr/>
          <p:nvPr/>
        </p:nvSpPr>
        <p:spPr>
          <a:xfrm rot="12055148">
            <a:off x="2059923" y="3742228"/>
            <a:ext cx="1364468" cy="232894"/>
          </a:xfrm>
          <a:custGeom>
            <a:avLst/>
            <a:gdLst>
              <a:gd name="connsiteX0" fmla="*/ 0 w 2686050"/>
              <a:gd name="connsiteY0" fmla="*/ 217170 h 228600"/>
              <a:gd name="connsiteX1" fmla="*/ 354330 w 2686050"/>
              <a:gd name="connsiteY1" fmla="*/ 34290 h 228600"/>
              <a:gd name="connsiteX2" fmla="*/ 457200 w 2686050"/>
              <a:gd name="connsiteY2" fmla="*/ 45720 h 228600"/>
              <a:gd name="connsiteX3" fmla="*/ 548640 w 2686050"/>
              <a:gd name="connsiteY3" fmla="*/ 68580 h 228600"/>
              <a:gd name="connsiteX4" fmla="*/ 640080 w 2686050"/>
              <a:gd name="connsiteY4" fmla="*/ 102870 h 228600"/>
              <a:gd name="connsiteX5" fmla="*/ 674370 w 2686050"/>
              <a:gd name="connsiteY5" fmla="*/ 125730 h 228600"/>
              <a:gd name="connsiteX6" fmla="*/ 857250 w 2686050"/>
              <a:gd name="connsiteY6" fmla="*/ 125730 h 228600"/>
              <a:gd name="connsiteX7" fmla="*/ 914400 w 2686050"/>
              <a:gd name="connsiteY7" fmla="*/ 114300 h 228600"/>
              <a:gd name="connsiteX8" fmla="*/ 982980 w 2686050"/>
              <a:gd name="connsiteY8" fmla="*/ 91440 h 228600"/>
              <a:gd name="connsiteX9" fmla="*/ 1017270 w 2686050"/>
              <a:gd name="connsiteY9" fmla="*/ 80010 h 228600"/>
              <a:gd name="connsiteX10" fmla="*/ 1062990 w 2686050"/>
              <a:gd name="connsiteY10" fmla="*/ 68580 h 228600"/>
              <a:gd name="connsiteX11" fmla="*/ 1097280 w 2686050"/>
              <a:gd name="connsiteY11" fmla="*/ 45720 h 228600"/>
              <a:gd name="connsiteX12" fmla="*/ 1143000 w 2686050"/>
              <a:gd name="connsiteY12" fmla="*/ 34290 h 228600"/>
              <a:gd name="connsiteX13" fmla="*/ 1177290 w 2686050"/>
              <a:gd name="connsiteY13" fmla="*/ 22860 h 228600"/>
              <a:gd name="connsiteX14" fmla="*/ 1257300 w 2686050"/>
              <a:gd name="connsiteY14" fmla="*/ 0 h 228600"/>
              <a:gd name="connsiteX15" fmla="*/ 1463040 w 2686050"/>
              <a:gd name="connsiteY15" fmla="*/ 34290 h 228600"/>
              <a:gd name="connsiteX16" fmla="*/ 1531620 w 2686050"/>
              <a:gd name="connsiteY16" fmla="*/ 80010 h 228600"/>
              <a:gd name="connsiteX17" fmla="*/ 1565910 w 2686050"/>
              <a:gd name="connsiteY17" fmla="*/ 102870 h 228600"/>
              <a:gd name="connsiteX18" fmla="*/ 1600200 w 2686050"/>
              <a:gd name="connsiteY18" fmla="*/ 137160 h 228600"/>
              <a:gd name="connsiteX19" fmla="*/ 1645920 w 2686050"/>
              <a:gd name="connsiteY19" fmla="*/ 160020 h 228600"/>
              <a:gd name="connsiteX20" fmla="*/ 1760220 w 2686050"/>
              <a:gd name="connsiteY20" fmla="*/ 194310 h 228600"/>
              <a:gd name="connsiteX21" fmla="*/ 1874520 w 2686050"/>
              <a:gd name="connsiteY21" fmla="*/ 182880 h 228600"/>
              <a:gd name="connsiteX22" fmla="*/ 1908810 w 2686050"/>
              <a:gd name="connsiteY22" fmla="*/ 160020 h 228600"/>
              <a:gd name="connsiteX23" fmla="*/ 1943100 w 2686050"/>
              <a:gd name="connsiteY23" fmla="*/ 148590 h 228600"/>
              <a:gd name="connsiteX24" fmla="*/ 1977390 w 2686050"/>
              <a:gd name="connsiteY24" fmla="*/ 125730 h 228600"/>
              <a:gd name="connsiteX25" fmla="*/ 2125980 w 2686050"/>
              <a:gd name="connsiteY25" fmla="*/ 91440 h 228600"/>
              <a:gd name="connsiteX26" fmla="*/ 2411730 w 2686050"/>
              <a:gd name="connsiteY26" fmla="*/ 114300 h 228600"/>
              <a:gd name="connsiteX27" fmla="*/ 2446020 w 2686050"/>
              <a:gd name="connsiteY27" fmla="*/ 125730 h 228600"/>
              <a:gd name="connsiteX28" fmla="*/ 2514600 w 2686050"/>
              <a:gd name="connsiteY28" fmla="*/ 171450 h 228600"/>
              <a:gd name="connsiteX29" fmla="*/ 2548890 w 2686050"/>
              <a:gd name="connsiteY29" fmla="*/ 194310 h 228600"/>
              <a:gd name="connsiteX30" fmla="*/ 2583180 w 2686050"/>
              <a:gd name="connsiteY30" fmla="*/ 205740 h 228600"/>
              <a:gd name="connsiteX31" fmla="*/ 2686050 w 2686050"/>
              <a:gd name="connsiteY3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6050" h="228600">
                <a:moveTo>
                  <a:pt x="0" y="217170"/>
                </a:moveTo>
                <a:cubicBezTo>
                  <a:pt x="118110" y="156210"/>
                  <a:pt x="229879" y="80959"/>
                  <a:pt x="354330" y="34290"/>
                </a:cubicBezTo>
                <a:cubicBezTo>
                  <a:pt x="386634" y="22176"/>
                  <a:pt x="423046" y="40841"/>
                  <a:pt x="457200" y="45720"/>
                </a:cubicBezTo>
                <a:cubicBezTo>
                  <a:pt x="484035" y="49554"/>
                  <a:pt x="522047" y="57183"/>
                  <a:pt x="548640" y="68580"/>
                </a:cubicBezTo>
                <a:cubicBezTo>
                  <a:pt x="632319" y="104442"/>
                  <a:pt x="555788" y="81797"/>
                  <a:pt x="640080" y="102870"/>
                </a:cubicBezTo>
                <a:cubicBezTo>
                  <a:pt x="651510" y="110490"/>
                  <a:pt x="661338" y="121386"/>
                  <a:pt x="674370" y="125730"/>
                </a:cubicBezTo>
                <a:cubicBezTo>
                  <a:pt x="736799" y="146540"/>
                  <a:pt x="792454" y="134369"/>
                  <a:pt x="857250" y="125730"/>
                </a:cubicBezTo>
                <a:cubicBezTo>
                  <a:pt x="876507" y="123162"/>
                  <a:pt x="895657" y="119412"/>
                  <a:pt x="914400" y="114300"/>
                </a:cubicBezTo>
                <a:cubicBezTo>
                  <a:pt x="937647" y="107960"/>
                  <a:pt x="960120" y="99060"/>
                  <a:pt x="982980" y="91440"/>
                </a:cubicBezTo>
                <a:cubicBezTo>
                  <a:pt x="994410" y="87630"/>
                  <a:pt x="1005581" y="82932"/>
                  <a:pt x="1017270" y="80010"/>
                </a:cubicBezTo>
                <a:lnTo>
                  <a:pt x="1062990" y="68580"/>
                </a:lnTo>
                <a:cubicBezTo>
                  <a:pt x="1074420" y="60960"/>
                  <a:pt x="1084654" y="51131"/>
                  <a:pt x="1097280" y="45720"/>
                </a:cubicBezTo>
                <a:cubicBezTo>
                  <a:pt x="1111719" y="39532"/>
                  <a:pt x="1127895" y="38606"/>
                  <a:pt x="1143000" y="34290"/>
                </a:cubicBezTo>
                <a:cubicBezTo>
                  <a:pt x="1154585" y="30980"/>
                  <a:pt x="1165705" y="26170"/>
                  <a:pt x="1177290" y="22860"/>
                </a:cubicBezTo>
                <a:cubicBezTo>
                  <a:pt x="1277755" y="-5844"/>
                  <a:pt x="1175084" y="27405"/>
                  <a:pt x="1257300" y="0"/>
                </a:cubicBezTo>
                <a:cubicBezTo>
                  <a:pt x="1296508" y="3267"/>
                  <a:pt x="1414995" y="2260"/>
                  <a:pt x="1463040" y="34290"/>
                </a:cubicBezTo>
                <a:lnTo>
                  <a:pt x="1531620" y="80010"/>
                </a:lnTo>
                <a:cubicBezTo>
                  <a:pt x="1543050" y="87630"/>
                  <a:pt x="1556196" y="93156"/>
                  <a:pt x="1565910" y="102870"/>
                </a:cubicBezTo>
                <a:cubicBezTo>
                  <a:pt x="1577340" y="114300"/>
                  <a:pt x="1587046" y="127765"/>
                  <a:pt x="1600200" y="137160"/>
                </a:cubicBezTo>
                <a:cubicBezTo>
                  <a:pt x="1614065" y="147064"/>
                  <a:pt x="1630100" y="153692"/>
                  <a:pt x="1645920" y="160020"/>
                </a:cubicBezTo>
                <a:cubicBezTo>
                  <a:pt x="1692299" y="178572"/>
                  <a:pt x="1715311" y="183083"/>
                  <a:pt x="1760220" y="194310"/>
                </a:cubicBezTo>
                <a:cubicBezTo>
                  <a:pt x="1798320" y="190500"/>
                  <a:pt x="1837211" y="191490"/>
                  <a:pt x="1874520" y="182880"/>
                </a:cubicBezTo>
                <a:cubicBezTo>
                  <a:pt x="1887905" y="179791"/>
                  <a:pt x="1896523" y="166163"/>
                  <a:pt x="1908810" y="160020"/>
                </a:cubicBezTo>
                <a:cubicBezTo>
                  <a:pt x="1919586" y="154632"/>
                  <a:pt x="1932324" y="153978"/>
                  <a:pt x="1943100" y="148590"/>
                </a:cubicBezTo>
                <a:cubicBezTo>
                  <a:pt x="1955387" y="142447"/>
                  <a:pt x="1964837" y="131309"/>
                  <a:pt x="1977390" y="125730"/>
                </a:cubicBezTo>
                <a:cubicBezTo>
                  <a:pt x="2036846" y="99305"/>
                  <a:pt x="2060892" y="100738"/>
                  <a:pt x="2125980" y="91440"/>
                </a:cubicBezTo>
                <a:cubicBezTo>
                  <a:pt x="2287296" y="99122"/>
                  <a:pt x="2306815" y="84324"/>
                  <a:pt x="2411730" y="114300"/>
                </a:cubicBezTo>
                <a:cubicBezTo>
                  <a:pt x="2423315" y="117610"/>
                  <a:pt x="2435488" y="119879"/>
                  <a:pt x="2446020" y="125730"/>
                </a:cubicBezTo>
                <a:cubicBezTo>
                  <a:pt x="2470037" y="139073"/>
                  <a:pt x="2491740" y="156210"/>
                  <a:pt x="2514600" y="171450"/>
                </a:cubicBezTo>
                <a:cubicBezTo>
                  <a:pt x="2526030" y="179070"/>
                  <a:pt x="2535858" y="189966"/>
                  <a:pt x="2548890" y="194310"/>
                </a:cubicBezTo>
                <a:cubicBezTo>
                  <a:pt x="2560320" y="198120"/>
                  <a:pt x="2571326" y="203585"/>
                  <a:pt x="2583180" y="205740"/>
                </a:cubicBezTo>
                <a:cubicBezTo>
                  <a:pt x="2686688" y="224560"/>
                  <a:pt x="2651721" y="194271"/>
                  <a:pt x="2686050" y="228600"/>
                </a:cubicBezTo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2627784" y="5555070"/>
                <a:ext cx="5772734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,       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Sup>
                                        <m:sSub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−1)</m:t>
                                          </m:r>
                                        </m:sup>
                                      </m:sSubSup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b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𝑘𝑗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       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555070"/>
                <a:ext cx="5772734" cy="9766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91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Floyd-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Warshall</a:t>
                </a:r>
                <a:endParaRPr lang="tr-TR" u="sng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k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let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be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new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matrix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j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/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blipFill>
                <a:blip r:embed="rId3"/>
                <a:stretch>
                  <a:fillRect l="-826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65061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>
                    <a:latin typeface="Comic Sans MS"/>
                    <a:cs typeface="Comic Sans MS"/>
                  </a:rPr>
                  <a:t>Floyd-</a:t>
                </a:r>
                <a:r>
                  <a:rPr lang="tr-TR" u="sng" dirty="0" err="1">
                    <a:latin typeface="Comic Sans MS"/>
                    <a:cs typeface="Comic Sans MS"/>
                  </a:rPr>
                  <a:t>Warshall</a:t>
                </a:r>
                <a:endParaRPr lang="tr-TR" u="sng" dirty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k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let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be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new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matrix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j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/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blipFill>
                <a:blip r:embed="rId3"/>
                <a:stretch>
                  <a:fillRect l="-826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52618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>
                    <a:latin typeface="Comic Sans MS"/>
                    <a:cs typeface="Comic Sans MS"/>
                  </a:rPr>
                  <a:t>Floyd-</a:t>
                </a:r>
                <a:r>
                  <a:rPr lang="tr-TR" u="sng" dirty="0" err="1">
                    <a:latin typeface="Comic Sans MS"/>
                    <a:cs typeface="Comic Sans MS"/>
                  </a:rPr>
                  <a:t>Warshall</a:t>
                </a:r>
                <a:endParaRPr lang="tr-TR" u="sng" dirty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k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let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be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new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matrix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j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/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blipFill>
                <a:blip r:embed="rId3"/>
                <a:stretch>
                  <a:fillRect l="-826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Çift Köşeli Ayraç 26"/>
          <p:cNvSpPr/>
          <p:nvPr/>
        </p:nvSpPr>
        <p:spPr>
          <a:xfrm>
            <a:off x="1331640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314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>
                    <a:latin typeface="Comic Sans MS"/>
                    <a:cs typeface="Comic Sans MS"/>
                  </a:rPr>
                  <a:t>Floyd-</a:t>
                </a:r>
                <a:r>
                  <a:rPr lang="tr-TR" u="sng" dirty="0" err="1">
                    <a:latin typeface="Comic Sans MS"/>
                    <a:cs typeface="Comic Sans MS"/>
                  </a:rPr>
                  <a:t>Warshall</a:t>
                </a:r>
                <a:endParaRPr lang="tr-TR" u="sng" dirty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k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let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be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new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matrix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j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/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blipFill>
                <a:blip r:embed="rId3"/>
                <a:stretch>
                  <a:fillRect l="-826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Çift Köşeli Ayraç 26"/>
          <p:cNvSpPr/>
          <p:nvPr/>
        </p:nvSpPr>
        <p:spPr>
          <a:xfrm>
            <a:off x="1331640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Ok Bağlayıcısı 2"/>
          <p:cNvCxnSpPr/>
          <p:nvPr/>
        </p:nvCxnSpPr>
        <p:spPr>
          <a:xfrm flipV="1">
            <a:off x="3059832" y="4941168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ikdörtgen 33"/>
              <p:cNvSpPr/>
              <p:nvPr/>
            </p:nvSpPr>
            <p:spPr>
              <a:xfrm>
                <a:off x="3779912" y="4627129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Dikdörtgen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627129"/>
                <a:ext cx="901465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83161" y="422108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83161" y="422108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3175" t="-1852" r="-106349" b="-3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3175" t="-101852" r="-6349" b="-20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Çift Köşeli Ayraç 35"/>
          <p:cNvSpPr/>
          <p:nvPr/>
        </p:nvSpPr>
        <p:spPr>
          <a:xfrm>
            <a:off x="4644008" y="422108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1870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>
                    <a:latin typeface="Comic Sans MS"/>
                    <a:cs typeface="Comic Sans MS"/>
                  </a:rPr>
                  <a:t>Floyd-</a:t>
                </a:r>
                <a:r>
                  <a:rPr lang="tr-TR" u="sng" dirty="0" err="1">
                    <a:latin typeface="Comic Sans MS"/>
                    <a:cs typeface="Comic Sans MS"/>
                  </a:rPr>
                  <a:t>Warshall</a:t>
                </a:r>
                <a:endParaRPr lang="tr-TR" u="sng" dirty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k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let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be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new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matrix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j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/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blipFill>
                <a:blip r:embed="rId3"/>
                <a:stretch>
                  <a:fillRect l="-826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Çift Köşeli Ayraç 26"/>
          <p:cNvSpPr/>
          <p:nvPr/>
        </p:nvSpPr>
        <p:spPr>
          <a:xfrm>
            <a:off x="1331640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Ok Bağlayıcısı 2"/>
          <p:cNvCxnSpPr/>
          <p:nvPr/>
        </p:nvCxnSpPr>
        <p:spPr>
          <a:xfrm flipV="1">
            <a:off x="3059832" y="4941168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ikdörtgen 33"/>
              <p:cNvSpPr/>
              <p:nvPr/>
            </p:nvSpPr>
            <p:spPr>
              <a:xfrm>
                <a:off x="3779912" y="4627129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Dikdörtgen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627129"/>
                <a:ext cx="901465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4613532"/>
                  </p:ext>
                </p:extLst>
              </p:nvPr>
            </p:nvGraphicFramePr>
            <p:xfrm>
              <a:off x="4583161" y="422108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4613532"/>
                  </p:ext>
                </p:extLst>
              </p:nvPr>
            </p:nvGraphicFramePr>
            <p:xfrm>
              <a:off x="4583161" y="422108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3175" t="-1852" r="-106349" b="-3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3175" t="-101852" r="-6349" b="-20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Çift Köşeli Ayraç 35"/>
          <p:cNvSpPr/>
          <p:nvPr/>
        </p:nvSpPr>
        <p:spPr>
          <a:xfrm>
            <a:off x="4644008" y="422108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H="1" flipV="1">
            <a:off x="5216602" y="5142954"/>
            <a:ext cx="293768" cy="800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kdörtgen 16"/>
              <p:cNvSpPr/>
              <p:nvPr/>
            </p:nvSpPr>
            <p:spPr>
              <a:xfrm>
                <a:off x="5188941" y="5949280"/>
                <a:ext cx="3086358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17" name="Dikdörtgen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41" y="5949280"/>
                <a:ext cx="3086358" cy="781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9366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>
                    <a:latin typeface="Comic Sans MS"/>
                    <a:cs typeface="Comic Sans MS"/>
                  </a:rPr>
                  <a:t>Floyd-</a:t>
                </a:r>
                <a:r>
                  <a:rPr lang="tr-TR" u="sng" dirty="0" err="1">
                    <a:latin typeface="Comic Sans MS"/>
                    <a:cs typeface="Comic Sans MS"/>
                  </a:rPr>
                  <a:t>Warshall</a:t>
                </a:r>
                <a:endParaRPr lang="tr-TR" u="sng" dirty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k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let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be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new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matrix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j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/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blipFill>
                <a:blip r:embed="rId3"/>
                <a:stretch>
                  <a:fillRect l="-826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Çift Köşeli Ayraç 26"/>
          <p:cNvSpPr/>
          <p:nvPr/>
        </p:nvSpPr>
        <p:spPr>
          <a:xfrm>
            <a:off x="1331640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Ok Bağlayıcısı 2"/>
          <p:cNvCxnSpPr/>
          <p:nvPr/>
        </p:nvCxnSpPr>
        <p:spPr>
          <a:xfrm flipV="1">
            <a:off x="3059832" y="4941168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ikdörtgen 33"/>
              <p:cNvSpPr/>
              <p:nvPr/>
            </p:nvSpPr>
            <p:spPr>
              <a:xfrm>
                <a:off x="3779912" y="4627129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Dikdörtgen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627129"/>
                <a:ext cx="901465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7606268"/>
                  </p:ext>
                </p:extLst>
              </p:nvPr>
            </p:nvGraphicFramePr>
            <p:xfrm>
              <a:off x="4583161" y="422108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7606268"/>
                  </p:ext>
                </p:extLst>
              </p:nvPr>
            </p:nvGraphicFramePr>
            <p:xfrm>
              <a:off x="4583161" y="422108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3175" t="-1852" r="-106349" b="-3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3175" t="-101852" r="-6349" b="-20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Çift Köşeli Ayraç 35"/>
          <p:cNvSpPr/>
          <p:nvPr/>
        </p:nvSpPr>
        <p:spPr>
          <a:xfrm>
            <a:off x="4644008" y="422108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H="1" flipV="1">
            <a:off x="5216602" y="5142954"/>
            <a:ext cx="293768" cy="800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kdörtgen 16"/>
              <p:cNvSpPr/>
              <p:nvPr/>
            </p:nvSpPr>
            <p:spPr>
              <a:xfrm>
                <a:off x="5188941" y="5949280"/>
                <a:ext cx="3132717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m:rPr>
                                  <m:nor/>
                                </m:rPr>
                                <a:rPr lang="tr-TR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omic Sans MS" panose="030F0702030302020204" pitchFamily="66" charset="0"/>
                                  <a:cs typeface="Comic Sans MS"/>
                                </a:rPr>
                                <m:t>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" name="Dikdörtgen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41" y="5949280"/>
                <a:ext cx="3132717" cy="851965"/>
              </a:xfrm>
              <a:prstGeom prst="rect">
                <a:avLst/>
              </a:prstGeom>
              <a:blipFill>
                <a:blip r:embed="rId8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776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>
                    <a:latin typeface="Comic Sans MS"/>
                    <a:cs typeface="Comic Sans MS"/>
                  </a:rPr>
                  <a:t>Floyd-</a:t>
                </a:r>
                <a:r>
                  <a:rPr lang="tr-TR" u="sng" dirty="0" err="1">
                    <a:latin typeface="Comic Sans MS"/>
                    <a:cs typeface="Comic Sans MS"/>
                  </a:rPr>
                  <a:t>Warshall</a:t>
                </a:r>
                <a:endParaRPr lang="tr-TR" u="sng" dirty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k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let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be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new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matrix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j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/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blipFill>
                <a:blip r:embed="rId3"/>
                <a:stretch>
                  <a:fillRect l="-826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Çift Köşeli Ayraç 26"/>
          <p:cNvSpPr/>
          <p:nvPr/>
        </p:nvSpPr>
        <p:spPr>
          <a:xfrm>
            <a:off x="1331640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Ok Bağlayıcısı 2"/>
          <p:cNvCxnSpPr/>
          <p:nvPr/>
        </p:nvCxnSpPr>
        <p:spPr>
          <a:xfrm flipV="1">
            <a:off x="3059832" y="4941168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ikdörtgen 33"/>
              <p:cNvSpPr/>
              <p:nvPr/>
            </p:nvSpPr>
            <p:spPr>
              <a:xfrm>
                <a:off x="3779912" y="4627129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Dikdörtgen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627129"/>
                <a:ext cx="901465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83161" y="422108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83161" y="422108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3175" t="-1852" r="-106349" b="-3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3175" t="-101852" r="-6349" b="-20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Çift Köşeli Ayraç 35"/>
          <p:cNvSpPr/>
          <p:nvPr/>
        </p:nvSpPr>
        <p:spPr>
          <a:xfrm>
            <a:off x="4644008" y="422108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788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>
                    <a:latin typeface="Comic Sans MS"/>
                    <a:cs typeface="Comic Sans MS"/>
                  </a:rPr>
                  <a:t>Floyd-</a:t>
                </a:r>
                <a:r>
                  <a:rPr lang="tr-TR" u="sng" dirty="0" err="1">
                    <a:latin typeface="Comic Sans MS"/>
                    <a:cs typeface="Comic Sans MS"/>
                  </a:rPr>
                  <a:t>Warshall</a:t>
                </a:r>
                <a:endParaRPr lang="tr-TR" u="sng" dirty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k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let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be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new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matrix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j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/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blipFill>
                <a:blip r:embed="rId3"/>
                <a:stretch>
                  <a:fillRect l="-826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Çift Köşeli Ayraç 26"/>
          <p:cNvSpPr/>
          <p:nvPr/>
        </p:nvSpPr>
        <p:spPr>
          <a:xfrm>
            <a:off x="1331640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Ok Bağlayıcısı 2"/>
          <p:cNvCxnSpPr/>
          <p:nvPr/>
        </p:nvCxnSpPr>
        <p:spPr>
          <a:xfrm flipV="1">
            <a:off x="3059832" y="4941168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ikdörtgen 33"/>
              <p:cNvSpPr/>
              <p:nvPr/>
            </p:nvSpPr>
            <p:spPr>
              <a:xfrm>
                <a:off x="3779912" y="4627129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Dikdörtgen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627129"/>
                <a:ext cx="901465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991372"/>
                  </p:ext>
                </p:extLst>
              </p:nvPr>
            </p:nvGraphicFramePr>
            <p:xfrm>
              <a:off x="4583161" y="422108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991372"/>
                  </p:ext>
                </p:extLst>
              </p:nvPr>
            </p:nvGraphicFramePr>
            <p:xfrm>
              <a:off x="4583161" y="422108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3175" t="-1852" r="-106349" b="-3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3175" t="-101852" r="-6349" b="-20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Çift Köşeli Ayraç 35"/>
          <p:cNvSpPr/>
          <p:nvPr/>
        </p:nvSpPr>
        <p:spPr>
          <a:xfrm>
            <a:off x="4644008" y="422108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5510370" y="5157192"/>
            <a:ext cx="366266" cy="7866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kdörtgen 16"/>
              <p:cNvSpPr/>
              <p:nvPr/>
            </p:nvSpPr>
            <p:spPr>
              <a:xfrm>
                <a:off x="5188941" y="5949280"/>
                <a:ext cx="3086358" cy="504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17" name="Dikdörtgen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41" y="5949280"/>
                <a:ext cx="3086358" cy="504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0477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>
                    <a:latin typeface="Comic Sans MS"/>
                    <a:cs typeface="Comic Sans MS"/>
                  </a:rPr>
                  <a:t>Floyd-</a:t>
                </a:r>
                <a:r>
                  <a:rPr lang="tr-TR" u="sng" dirty="0" err="1">
                    <a:latin typeface="Comic Sans MS"/>
                    <a:cs typeface="Comic Sans MS"/>
                  </a:rPr>
                  <a:t>Warshall</a:t>
                </a:r>
                <a:endParaRPr lang="tr-TR" u="sng" dirty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k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let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be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new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matrix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j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/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blipFill>
                <a:blip r:embed="rId3"/>
                <a:stretch>
                  <a:fillRect l="-826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Çift Köşeli Ayraç 26"/>
          <p:cNvSpPr/>
          <p:nvPr/>
        </p:nvSpPr>
        <p:spPr>
          <a:xfrm>
            <a:off x="1331640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Ok Bağlayıcısı 2"/>
          <p:cNvCxnSpPr/>
          <p:nvPr/>
        </p:nvCxnSpPr>
        <p:spPr>
          <a:xfrm flipV="1">
            <a:off x="3059832" y="4941168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ikdörtgen 33"/>
              <p:cNvSpPr/>
              <p:nvPr/>
            </p:nvSpPr>
            <p:spPr>
              <a:xfrm>
                <a:off x="3779912" y="4627129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Dikdörtgen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627129"/>
                <a:ext cx="901465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351541"/>
                  </p:ext>
                </p:extLst>
              </p:nvPr>
            </p:nvGraphicFramePr>
            <p:xfrm>
              <a:off x="4583161" y="422108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351541"/>
                  </p:ext>
                </p:extLst>
              </p:nvPr>
            </p:nvGraphicFramePr>
            <p:xfrm>
              <a:off x="4583161" y="422108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3175" t="-1852" r="-106349" b="-3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3175" t="-101852" r="-6349" b="-20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Çift Köşeli Ayraç 35"/>
          <p:cNvSpPr/>
          <p:nvPr/>
        </p:nvSpPr>
        <p:spPr>
          <a:xfrm>
            <a:off x="4644008" y="422108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5510370" y="5157192"/>
            <a:ext cx="366266" cy="7866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kdörtgen 16"/>
              <p:cNvSpPr/>
              <p:nvPr/>
            </p:nvSpPr>
            <p:spPr>
              <a:xfrm>
                <a:off x="5188941" y="5949280"/>
                <a:ext cx="3132717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m:rPr>
                                  <m:nor/>
                                </m:rPr>
                                <a:rPr lang="tr-TR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omic Sans MS" panose="030F0702030302020204" pitchFamily="66" charset="0"/>
                                  <a:cs typeface="Comic Sans MS"/>
                                </a:rPr>
                                <m:t>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=−3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" name="Dikdörtgen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41" y="5949280"/>
                <a:ext cx="3132717" cy="851965"/>
              </a:xfrm>
              <a:prstGeom prst="rect">
                <a:avLst/>
              </a:prstGeom>
              <a:blipFill>
                <a:blip r:embed="rId8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81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58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subproblem</a:t>
                </a:r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j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contains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𝑚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edges</a:t>
                </a:r>
              </a:p>
              <a:p>
                <a:endParaRPr lang="tr-TR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584216"/>
              </a:xfrm>
              <a:prstGeom prst="rect">
                <a:avLst/>
              </a:prstGeom>
              <a:blipFill>
                <a:blip r:embed="rId3"/>
                <a:stretch>
                  <a:fillRect l="-445" t="-15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81003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>
                    <a:latin typeface="Comic Sans MS"/>
                    <a:cs typeface="Comic Sans MS"/>
                  </a:rPr>
                  <a:t>Floyd-</a:t>
                </a:r>
                <a:r>
                  <a:rPr lang="tr-TR" u="sng" dirty="0" err="1">
                    <a:latin typeface="Comic Sans MS"/>
                    <a:cs typeface="Comic Sans MS"/>
                  </a:rPr>
                  <a:t>Warshall</a:t>
                </a:r>
                <a:endParaRPr lang="tr-TR" u="sng" dirty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k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let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be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new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matrix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j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/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blipFill>
                <a:blip r:embed="rId3"/>
                <a:stretch>
                  <a:fillRect l="-826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Çift Köşeli Ayraç 26"/>
          <p:cNvSpPr/>
          <p:nvPr/>
        </p:nvSpPr>
        <p:spPr>
          <a:xfrm>
            <a:off x="1331640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Ok Bağlayıcısı 2"/>
          <p:cNvCxnSpPr>
            <a:endCxn id="34" idx="1"/>
          </p:cNvCxnSpPr>
          <p:nvPr/>
        </p:nvCxnSpPr>
        <p:spPr>
          <a:xfrm flipV="1">
            <a:off x="2771800" y="4457494"/>
            <a:ext cx="720080" cy="699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ikdörtgen 33"/>
              <p:cNvSpPr/>
              <p:nvPr/>
            </p:nvSpPr>
            <p:spPr>
              <a:xfrm>
                <a:off x="3491880" y="4267089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Dikdörtgen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267089"/>
                <a:ext cx="901465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95129" y="386104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95129" y="386104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300000" r="-30793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Çift Köşeli Ayraç 35"/>
          <p:cNvSpPr/>
          <p:nvPr/>
        </p:nvSpPr>
        <p:spPr>
          <a:xfrm>
            <a:off x="4333116" y="386104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13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>
                    <a:latin typeface="Comic Sans MS"/>
                    <a:cs typeface="Comic Sans MS"/>
                  </a:rPr>
                  <a:t>Floyd-</a:t>
                </a:r>
                <a:r>
                  <a:rPr lang="tr-TR" u="sng" dirty="0" err="1">
                    <a:latin typeface="Comic Sans MS"/>
                    <a:cs typeface="Comic Sans MS"/>
                  </a:rPr>
                  <a:t>Warshall</a:t>
                </a:r>
                <a:endParaRPr lang="tr-TR" u="sng" dirty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k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let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be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new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matrix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j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/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blipFill>
                <a:blip r:embed="rId3"/>
                <a:stretch>
                  <a:fillRect l="-826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Çift Köşeli Ayraç 26"/>
          <p:cNvSpPr/>
          <p:nvPr/>
        </p:nvSpPr>
        <p:spPr>
          <a:xfrm>
            <a:off x="1331640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Ok Bağlayıcısı 2"/>
          <p:cNvCxnSpPr>
            <a:endCxn id="34" idx="1"/>
          </p:cNvCxnSpPr>
          <p:nvPr/>
        </p:nvCxnSpPr>
        <p:spPr>
          <a:xfrm flipV="1">
            <a:off x="2771800" y="4457494"/>
            <a:ext cx="720080" cy="699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ikdörtgen 33"/>
              <p:cNvSpPr/>
              <p:nvPr/>
            </p:nvSpPr>
            <p:spPr>
              <a:xfrm>
                <a:off x="3491880" y="4267089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Dikdörtgen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267089"/>
                <a:ext cx="901465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95129" y="386104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95129" y="386104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300000" r="-30793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Çift Köşeli Ayraç 35"/>
          <p:cNvSpPr/>
          <p:nvPr/>
        </p:nvSpPr>
        <p:spPr>
          <a:xfrm>
            <a:off x="4333116" y="386104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7" name="Düz Ok Bağlayıcısı 36"/>
          <p:cNvCxnSpPr>
            <a:stCxn id="35" idx="3"/>
            <a:endCxn id="38" idx="1"/>
          </p:cNvCxnSpPr>
          <p:nvPr/>
        </p:nvCxnSpPr>
        <p:spPr>
          <a:xfrm flipV="1">
            <a:off x="5828597" y="4446966"/>
            <a:ext cx="615611" cy="67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Dikdörtgen 37"/>
              <p:cNvSpPr/>
              <p:nvPr/>
            </p:nvSpPr>
            <p:spPr>
              <a:xfrm>
                <a:off x="6444208" y="4256561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8" name="Dikdörtgen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256561"/>
                <a:ext cx="901465" cy="380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o 3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247457" y="3850520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o 3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247457" y="3850520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1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9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9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9"/>
                          <a:stretch>
                            <a:fillRect l="-1587" t="-300000" r="-30793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Çift Köşeli Ayraç 39"/>
          <p:cNvSpPr/>
          <p:nvPr/>
        </p:nvSpPr>
        <p:spPr>
          <a:xfrm>
            <a:off x="7287203" y="3830156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200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>
                    <a:latin typeface="Comic Sans MS"/>
                    <a:cs typeface="Comic Sans MS"/>
                  </a:rPr>
                  <a:t>Floyd-</a:t>
                </a:r>
                <a:r>
                  <a:rPr lang="tr-TR" u="sng" dirty="0" err="1">
                    <a:latin typeface="Comic Sans MS"/>
                    <a:cs typeface="Comic Sans MS"/>
                  </a:rPr>
                  <a:t>Warshall</a:t>
                </a:r>
                <a:endParaRPr lang="tr-TR" u="sng" dirty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k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let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be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new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matrix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j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/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blipFill>
                <a:blip r:embed="rId3"/>
                <a:stretch>
                  <a:fillRect l="-826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Çift Köşeli Ayraç 26"/>
          <p:cNvSpPr/>
          <p:nvPr/>
        </p:nvSpPr>
        <p:spPr>
          <a:xfrm>
            <a:off x="1331640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Ok Bağlayıcısı 2"/>
          <p:cNvCxnSpPr>
            <a:endCxn id="34" idx="1"/>
          </p:cNvCxnSpPr>
          <p:nvPr/>
        </p:nvCxnSpPr>
        <p:spPr>
          <a:xfrm flipV="1">
            <a:off x="2771800" y="4457494"/>
            <a:ext cx="720080" cy="699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ikdörtgen 33"/>
              <p:cNvSpPr/>
              <p:nvPr/>
            </p:nvSpPr>
            <p:spPr>
              <a:xfrm>
                <a:off x="3491880" y="4267089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Dikdörtgen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267089"/>
                <a:ext cx="901465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95129" y="386104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95129" y="386104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300000" r="-30793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Çift Köşeli Ayraç 35"/>
          <p:cNvSpPr/>
          <p:nvPr/>
        </p:nvSpPr>
        <p:spPr>
          <a:xfrm>
            <a:off x="4333116" y="386104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7" name="Düz Ok Bağlayıcısı 36"/>
          <p:cNvCxnSpPr>
            <a:stCxn id="35" idx="3"/>
            <a:endCxn id="38" idx="1"/>
          </p:cNvCxnSpPr>
          <p:nvPr/>
        </p:nvCxnSpPr>
        <p:spPr>
          <a:xfrm flipV="1">
            <a:off x="5828597" y="4446966"/>
            <a:ext cx="615611" cy="67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Dikdörtgen 37"/>
              <p:cNvSpPr/>
              <p:nvPr/>
            </p:nvSpPr>
            <p:spPr>
              <a:xfrm>
                <a:off x="6444208" y="4256561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8" name="Dikdörtgen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256561"/>
                <a:ext cx="901465" cy="380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o 3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247457" y="3850520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o 3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247457" y="3850520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1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9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9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9"/>
                          <a:stretch>
                            <a:fillRect l="-1587" t="-300000" r="-30793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Çift Köşeli Ayraç 39"/>
          <p:cNvSpPr/>
          <p:nvPr/>
        </p:nvSpPr>
        <p:spPr>
          <a:xfrm>
            <a:off x="7287203" y="3830156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Dikdörtgen 40"/>
              <p:cNvSpPr/>
              <p:nvPr/>
            </p:nvSpPr>
            <p:spPr>
              <a:xfrm>
                <a:off x="6411747" y="5879176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1" name="Dikdörtgen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747" y="5879176"/>
                <a:ext cx="901465" cy="380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Tablo 41"/>
          <p:cNvGraphicFramePr>
            <a:graphicFrameLocks noGrp="1"/>
          </p:cNvGraphicFramePr>
          <p:nvPr>
            <p:extLst/>
          </p:nvPr>
        </p:nvGraphicFramePr>
        <p:xfrm>
          <a:off x="7214996" y="5473135"/>
          <a:ext cx="1533468" cy="130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67">
                  <a:extLst>
                    <a:ext uri="{9D8B030D-6E8A-4147-A177-3AD203B41FA5}">
                      <a16:colId xmlns:a16="http://schemas.microsoft.com/office/drawing/2014/main" val="730510782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811912200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3610700517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1248550750"/>
                    </a:ext>
                  </a:extLst>
                </a:gridCol>
              </a:tblGrid>
              <a:tr h="326668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-4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855096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-2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-5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42026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-3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89492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777042"/>
                  </a:ext>
                </a:extLst>
              </a:tr>
            </a:tbl>
          </a:graphicData>
        </a:graphic>
      </p:graphicFrame>
      <p:sp>
        <p:nvSpPr>
          <p:cNvPr id="43" name="Çift Köşeli Ayraç 42"/>
          <p:cNvSpPr/>
          <p:nvPr/>
        </p:nvSpPr>
        <p:spPr>
          <a:xfrm>
            <a:off x="7254742" y="5452771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4" name="Düz Ok Bağlayıcısı 43"/>
          <p:cNvCxnSpPr>
            <a:stCxn id="38" idx="2"/>
            <a:endCxn id="41" idx="0"/>
          </p:cNvCxnSpPr>
          <p:nvPr/>
        </p:nvCxnSpPr>
        <p:spPr>
          <a:xfrm flipH="1">
            <a:off x="6862480" y="4637371"/>
            <a:ext cx="32461" cy="1241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950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>
                    <a:latin typeface="Comic Sans MS"/>
                    <a:cs typeface="Comic Sans MS"/>
                  </a:rPr>
                  <a:t>Floyd-</a:t>
                </a:r>
                <a:r>
                  <a:rPr lang="tr-TR" u="sng" dirty="0" err="1">
                    <a:latin typeface="Comic Sans MS"/>
                    <a:cs typeface="Comic Sans MS"/>
                  </a:rPr>
                  <a:t>Warshall</a:t>
                </a:r>
                <a:endParaRPr lang="tr-TR" u="sng" dirty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=W</a:t>
                </a:r>
              </a:p>
              <a:p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k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let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be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new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cs typeface="Comic Sans MS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𝑛</m:t>
                    </m:r>
                  </m:oMath>
                </a14:m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matrix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i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>
                    <a:latin typeface="Comic Sans MS"/>
                    <a:cs typeface="Comic Sans MS"/>
                  </a:rPr>
                  <a:t>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for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>
                    <a:latin typeface="Comic Sans MS"/>
                    <a:cs typeface="Comic Sans MS"/>
                  </a:rPr>
                  <a:t>j</a:t>
                </a:r>
                <a:r>
                  <a:rPr lang="tr-TR" dirty="0" smtClean="0">
                    <a:latin typeface="Comic Sans MS"/>
                    <a:cs typeface="Comic Sans MS"/>
                  </a:rPr>
                  <a:t> = 1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n</a:t>
                </a:r>
              </a:p>
              <a:p>
                <a:r>
                  <a:rPr lang="tr-TR" dirty="0" smtClean="0"/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1" y="1450604"/>
                <a:ext cx="5904656" cy="2466316"/>
              </a:xfrm>
              <a:prstGeom prst="rect">
                <a:avLst/>
              </a:prstGeom>
              <a:blipFill>
                <a:blip r:embed="rId3"/>
                <a:stretch>
                  <a:fillRect l="-826" t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5"/>
          <p:cNvSpPr/>
          <p:nvPr/>
        </p:nvSpPr>
        <p:spPr>
          <a:xfrm>
            <a:off x="6301040" y="1702066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/>
                <a:cs typeface="Comic Sans MS"/>
              </a:rPr>
              <a:t>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7860788" y="1705464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2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7860788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3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Freeform 8"/>
          <p:cNvSpPr/>
          <p:nvPr/>
        </p:nvSpPr>
        <p:spPr>
          <a:xfrm>
            <a:off x="6301039" y="3109030"/>
            <a:ext cx="468323" cy="539368"/>
          </a:xfrm>
          <a:custGeom>
            <a:avLst/>
            <a:gdLst>
              <a:gd name="connsiteX0" fmla="*/ 371391 w 515155"/>
              <a:gd name="connsiteY0" fmla="*/ 12421 h 652635"/>
              <a:gd name="connsiteX1" fmla="*/ 371391 w 515155"/>
              <a:gd name="connsiteY1" fmla="*/ 12421 h 652635"/>
              <a:gd name="connsiteX2" fmla="*/ 239607 w 515155"/>
              <a:gd name="connsiteY2" fmla="*/ 24402 h 652635"/>
              <a:gd name="connsiteX3" fmla="*/ 143764 w 515155"/>
              <a:gd name="connsiteY3" fmla="*/ 96292 h 652635"/>
              <a:gd name="connsiteX4" fmla="*/ 119804 w 515155"/>
              <a:gd name="connsiteY4" fmla="*/ 132237 h 652635"/>
              <a:gd name="connsiteX5" fmla="*/ 95843 w 515155"/>
              <a:gd name="connsiteY5" fmla="*/ 156201 h 652635"/>
              <a:gd name="connsiteX6" fmla="*/ 83863 w 515155"/>
              <a:gd name="connsiteY6" fmla="*/ 371870 h 652635"/>
              <a:gd name="connsiteX7" fmla="*/ 71882 w 515155"/>
              <a:gd name="connsiteY7" fmla="*/ 407815 h 652635"/>
              <a:gd name="connsiteX8" fmla="*/ 47921 w 515155"/>
              <a:gd name="connsiteY8" fmla="*/ 431779 h 652635"/>
              <a:gd name="connsiteX9" fmla="*/ 11980 w 515155"/>
              <a:gd name="connsiteY9" fmla="*/ 479705 h 652635"/>
              <a:gd name="connsiteX10" fmla="*/ 0 w 515155"/>
              <a:gd name="connsiteY10" fmla="*/ 515650 h 652635"/>
              <a:gd name="connsiteX11" fmla="*/ 11980 w 515155"/>
              <a:gd name="connsiteY11" fmla="*/ 599522 h 652635"/>
              <a:gd name="connsiteX12" fmla="*/ 47921 w 515155"/>
              <a:gd name="connsiteY12" fmla="*/ 623485 h 652635"/>
              <a:gd name="connsiteX13" fmla="*/ 275548 w 515155"/>
              <a:gd name="connsiteY13" fmla="*/ 635467 h 652635"/>
              <a:gd name="connsiteX14" fmla="*/ 455253 w 515155"/>
              <a:gd name="connsiteY14" fmla="*/ 635467 h 652635"/>
              <a:gd name="connsiteX15" fmla="*/ 479214 w 515155"/>
              <a:gd name="connsiteY15" fmla="*/ 599522 h 652635"/>
              <a:gd name="connsiteX16" fmla="*/ 503175 w 515155"/>
              <a:gd name="connsiteY16" fmla="*/ 515650 h 652635"/>
              <a:gd name="connsiteX17" fmla="*/ 515155 w 515155"/>
              <a:gd name="connsiteY17" fmla="*/ 479705 h 652635"/>
              <a:gd name="connsiteX18" fmla="*/ 479214 w 515155"/>
              <a:gd name="connsiteY18" fmla="*/ 323944 h 652635"/>
              <a:gd name="connsiteX19" fmla="*/ 443273 w 515155"/>
              <a:gd name="connsiteY19" fmla="*/ 287999 h 652635"/>
              <a:gd name="connsiteX20" fmla="*/ 431293 w 515155"/>
              <a:gd name="connsiteY20" fmla="*/ 252054 h 652635"/>
              <a:gd name="connsiteX21" fmla="*/ 407332 w 515155"/>
              <a:gd name="connsiteY21" fmla="*/ 60347 h 652635"/>
              <a:gd name="connsiteX22" fmla="*/ 347430 w 515155"/>
              <a:gd name="connsiteY22" fmla="*/ 439 h 652635"/>
              <a:gd name="connsiteX23" fmla="*/ 371391 w 515155"/>
              <a:gd name="connsiteY23" fmla="*/ 12421 h 6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5155" h="652635">
                <a:moveTo>
                  <a:pt x="371391" y="12421"/>
                </a:moveTo>
                <a:lnTo>
                  <a:pt x="371391" y="12421"/>
                </a:lnTo>
                <a:cubicBezTo>
                  <a:pt x="327463" y="16415"/>
                  <a:pt x="282399" y="13703"/>
                  <a:pt x="239607" y="24402"/>
                </a:cubicBezTo>
                <a:cubicBezTo>
                  <a:pt x="207761" y="32364"/>
                  <a:pt x="165184" y="70585"/>
                  <a:pt x="143764" y="96292"/>
                </a:cubicBezTo>
                <a:cubicBezTo>
                  <a:pt x="134546" y="107355"/>
                  <a:pt x="128799" y="120992"/>
                  <a:pt x="119804" y="132237"/>
                </a:cubicBezTo>
                <a:cubicBezTo>
                  <a:pt x="112748" y="141058"/>
                  <a:pt x="103830" y="148213"/>
                  <a:pt x="95843" y="156201"/>
                </a:cubicBezTo>
                <a:cubicBezTo>
                  <a:pt x="91850" y="228091"/>
                  <a:pt x="90689" y="300194"/>
                  <a:pt x="83863" y="371870"/>
                </a:cubicBezTo>
                <a:cubicBezTo>
                  <a:pt x="82666" y="384443"/>
                  <a:pt x="78379" y="396985"/>
                  <a:pt x="71882" y="407815"/>
                </a:cubicBezTo>
                <a:cubicBezTo>
                  <a:pt x="66071" y="417502"/>
                  <a:pt x="55152" y="423101"/>
                  <a:pt x="47921" y="431779"/>
                </a:cubicBezTo>
                <a:cubicBezTo>
                  <a:pt x="35138" y="447120"/>
                  <a:pt x="23960" y="463730"/>
                  <a:pt x="11980" y="479705"/>
                </a:cubicBezTo>
                <a:cubicBezTo>
                  <a:pt x="7987" y="491687"/>
                  <a:pt x="0" y="503020"/>
                  <a:pt x="0" y="515650"/>
                </a:cubicBezTo>
                <a:cubicBezTo>
                  <a:pt x="0" y="543891"/>
                  <a:pt x="511" y="573714"/>
                  <a:pt x="11980" y="599522"/>
                </a:cubicBezTo>
                <a:cubicBezTo>
                  <a:pt x="17827" y="612680"/>
                  <a:pt x="33654" y="621539"/>
                  <a:pt x="47921" y="623485"/>
                </a:cubicBezTo>
                <a:cubicBezTo>
                  <a:pt x="123205" y="633752"/>
                  <a:pt x="199672" y="631473"/>
                  <a:pt x="275548" y="635467"/>
                </a:cubicBezTo>
                <a:cubicBezTo>
                  <a:pt x="344760" y="652772"/>
                  <a:pt x="364670" y="663342"/>
                  <a:pt x="455253" y="635467"/>
                </a:cubicBezTo>
                <a:cubicBezTo>
                  <a:pt x="469016" y="631232"/>
                  <a:pt x="471227" y="611504"/>
                  <a:pt x="479214" y="599522"/>
                </a:cubicBezTo>
                <a:cubicBezTo>
                  <a:pt x="507938" y="513339"/>
                  <a:pt x="473088" y="620964"/>
                  <a:pt x="503175" y="515650"/>
                </a:cubicBezTo>
                <a:cubicBezTo>
                  <a:pt x="506644" y="503506"/>
                  <a:pt x="511162" y="491687"/>
                  <a:pt x="515155" y="479705"/>
                </a:cubicBezTo>
                <a:cubicBezTo>
                  <a:pt x="506134" y="389488"/>
                  <a:pt x="523862" y="377528"/>
                  <a:pt x="479214" y="323944"/>
                </a:cubicBezTo>
                <a:cubicBezTo>
                  <a:pt x="468368" y="310927"/>
                  <a:pt x="455253" y="299981"/>
                  <a:pt x="443273" y="287999"/>
                </a:cubicBezTo>
                <a:cubicBezTo>
                  <a:pt x="439280" y="276017"/>
                  <a:pt x="432962" y="264573"/>
                  <a:pt x="431293" y="252054"/>
                </a:cubicBezTo>
                <a:cubicBezTo>
                  <a:pt x="428596" y="231822"/>
                  <a:pt x="427328" y="107009"/>
                  <a:pt x="407332" y="60347"/>
                </a:cubicBezTo>
                <a:cubicBezTo>
                  <a:pt x="395765" y="33355"/>
                  <a:pt x="374972" y="11457"/>
                  <a:pt x="347430" y="439"/>
                </a:cubicBezTo>
                <a:cubicBezTo>
                  <a:pt x="340014" y="-2528"/>
                  <a:pt x="367398" y="10424"/>
                  <a:pt x="371391" y="1242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/>
                <a:cs typeface="Comic Sans MS"/>
              </a:rPr>
              <a:t>4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162077" y="177281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" name="Düz Ok Bağlayıcısı 3"/>
          <p:cNvCxnSpPr>
            <a:stCxn id="9" idx="17"/>
            <a:endCxn id="10" idx="9"/>
          </p:cNvCxnSpPr>
          <p:nvPr/>
        </p:nvCxnSpPr>
        <p:spPr>
          <a:xfrm>
            <a:off x="6769363" y="2098517"/>
            <a:ext cx="1102316" cy="33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9" idx="13"/>
            <a:endCxn id="12" idx="2"/>
          </p:cNvCxnSpPr>
          <p:nvPr/>
        </p:nvCxnSpPr>
        <p:spPr>
          <a:xfrm flipH="1">
            <a:off x="6518864" y="2227246"/>
            <a:ext cx="32674" cy="9019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13"/>
            <a:endCxn id="11" idx="2"/>
          </p:cNvCxnSpPr>
          <p:nvPr/>
        </p:nvCxnSpPr>
        <p:spPr>
          <a:xfrm flipH="1">
            <a:off x="8078613" y="2230644"/>
            <a:ext cx="32673" cy="89855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2" idx="17"/>
            <a:endCxn id="11" idx="10"/>
          </p:cNvCxnSpPr>
          <p:nvPr/>
        </p:nvCxnSpPr>
        <p:spPr>
          <a:xfrm>
            <a:off x="6769362" y="3505481"/>
            <a:ext cx="1091426" cy="297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2" idx="21"/>
            <a:endCxn id="10" idx="12"/>
          </p:cNvCxnSpPr>
          <p:nvPr/>
        </p:nvCxnSpPr>
        <p:spPr>
          <a:xfrm flipV="1">
            <a:off x="6671341" y="2220741"/>
            <a:ext cx="1233012" cy="9381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1" idx="5"/>
            <a:endCxn id="9" idx="14"/>
          </p:cNvCxnSpPr>
          <p:nvPr/>
        </p:nvCxnSpPr>
        <p:spPr>
          <a:xfrm flipH="1" flipV="1">
            <a:off x="6714907" y="2227246"/>
            <a:ext cx="1233011" cy="10108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0"/>
          <p:cNvSpPr txBox="1"/>
          <p:nvPr/>
        </p:nvSpPr>
        <p:spPr>
          <a:xfrm>
            <a:off x="6084168" y="239353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8034840" y="2441196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-2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7347720" y="288570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6665324" y="266123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7081029" y="34836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Floyd-</a:t>
            </a:r>
            <a:r>
              <a:rPr lang="tr-TR" sz="3600" u="sng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Warshall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4" y="5043247"/>
                <a:ext cx="901465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o 2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86193" y="4637206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1852" r="-203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303175" t="-201852" r="-6349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5"/>
                          <a:stretch>
                            <a:fillRect l="-1587" t="-301852" r="-30793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Çift Köşeli Ayraç 26"/>
          <p:cNvSpPr/>
          <p:nvPr/>
        </p:nvSpPr>
        <p:spPr>
          <a:xfrm>
            <a:off x="1331640" y="461356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Ok Bağlayıcısı 2"/>
          <p:cNvCxnSpPr>
            <a:endCxn id="34" idx="1"/>
          </p:cNvCxnSpPr>
          <p:nvPr/>
        </p:nvCxnSpPr>
        <p:spPr>
          <a:xfrm flipV="1">
            <a:off x="2771800" y="4457494"/>
            <a:ext cx="720080" cy="699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ikdörtgen 33"/>
              <p:cNvSpPr/>
              <p:nvPr/>
            </p:nvSpPr>
            <p:spPr>
              <a:xfrm>
                <a:off x="3491880" y="4267089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Dikdörtgen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267089"/>
                <a:ext cx="901465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4194878"/>
                  </p:ext>
                </p:extLst>
              </p:nvPr>
            </p:nvGraphicFramePr>
            <p:xfrm>
              <a:off x="4295129" y="386104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o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4194878"/>
                  </p:ext>
                </p:extLst>
              </p:nvPr>
            </p:nvGraphicFramePr>
            <p:xfrm>
              <a:off x="4295129" y="3861048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203175" t="-1852" r="-106349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7"/>
                          <a:stretch>
                            <a:fillRect l="-1587" t="-300000" r="-30793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Çift Köşeli Ayraç 35"/>
          <p:cNvSpPr/>
          <p:nvPr/>
        </p:nvSpPr>
        <p:spPr>
          <a:xfrm>
            <a:off x="4333116" y="3861048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7" name="Düz Ok Bağlayıcısı 36"/>
          <p:cNvCxnSpPr>
            <a:stCxn id="35" idx="3"/>
            <a:endCxn id="38" idx="1"/>
          </p:cNvCxnSpPr>
          <p:nvPr/>
        </p:nvCxnSpPr>
        <p:spPr>
          <a:xfrm flipV="1">
            <a:off x="5828597" y="4446966"/>
            <a:ext cx="615611" cy="67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Dikdörtgen 37"/>
              <p:cNvSpPr/>
              <p:nvPr/>
            </p:nvSpPr>
            <p:spPr>
              <a:xfrm>
                <a:off x="6444208" y="4256561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8" name="Dikdörtgen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256561"/>
                <a:ext cx="901465" cy="380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o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618330"/>
                  </p:ext>
                </p:extLst>
              </p:nvPr>
            </p:nvGraphicFramePr>
            <p:xfrm>
              <a:off x="7247457" y="3850520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o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618330"/>
                  </p:ext>
                </p:extLst>
              </p:nvPr>
            </p:nvGraphicFramePr>
            <p:xfrm>
              <a:off x="7247457" y="3850520"/>
              <a:ext cx="1533468" cy="13066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367">
                      <a:extLst>
                        <a:ext uri="{9D8B030D-6E8A-4147-A177-3AD203B41FA5}">
                          <a16:colId xmlns:a16="http://schemas.microsoft.com/office/drawing/2014/main" val="730510782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811912200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3610700517"/>
                        </a:ext>
                      </a:extLst>
                    </a:gridCol>
                    <a:gridCol w="383367">
                      <a:extLst>
                        <a:ext uri="{9D8B030D-6E8A-4147-A177-3AD203B41FA5}">
                          <a16:colId xmlns:a16="http://schemas.microsoft.com/office/drawing/2014/main" val="1248550750"/>
                        </a:ext>
                      </a:extLst>
                    </a:gridCol>
                  </a:tblGrid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1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585509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9"/>
                          <a:stretch>
                            <a:fillRect l="-1587" t="-101852" r="-307937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9"/>
                          <a:stretch>
                            <a:fillRect l="-303175" t="-101852" r="-6349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42026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4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  <a:cs typeface="Comic Sans MS"/>
                            </a:rPr>
                            <a:t>-3</a:t>
                          </a:r>
                          <a:endParaRPr lang="tr-TR" sz="1400" b="0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  <a:cs typeface="Comic Sans M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289492"/>
                      </a:ext>
                    </a:extLst>
                  </a:tr>
                  <a:tr h="32666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9"/>
                          <a:stretch>
                            <a:fillRect l="-1587" t="-300000" r="-307937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tr-TR" sz="1400" b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6777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Çift Köşeli Ayraç 39"/>
          <p:cNvSpPr/>
          <p:nvPr/>
        </p:nvSpPr>
        <p:spPr>
          <a:xfrm>
            <a:off x="7287203" y="3830156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Dikdörtgen 40"/>
              <p:cNvSpPr/>
              <p:nvPr/>
            </p:nvSpPr>
            <p:spPr>
              <a:xfrm>
                <a:off x="6411747" y="5879176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1" name="Dikdörtgen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747" y="5879176"/>
                <a:ext cx="901465" cy="380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Tablo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781683"/>
              </p:ext>
            </p:extLst>
          </p:nvPr>
        </p:nvGraphicFramePr>
        <p:xfrm>
          <a:off x="7214996" y="5473135"/>
          <a:ext cx="1533468" cy="130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67">
                  <a:extLst>
                    <a:ext uri="{9D8B030D-6E8A-4147-A177-3AD203B41FA5}">
                      <a16:colId xmlns:a16="http://schemas.microsoft.com/office/drawing/2014/main" val="730510782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811912200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3610700517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1248550750"/>
                    </a:ext>
                  </a:extLst>
                </a:gridCol>
              </a:tblGrid>
              <a:tr h="326668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-4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855096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-2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-5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42026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-3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89492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777042"/>
                  </a:ext>
                </a:extLst>
              </a:tr>
            </a:tbl>
          </a:graphicData>
        </a:graphic>
      </p:graphicFrame>
      <p:sp>
        <p:nvSpPr>
          <p:cNvPr id="43" name="Çift Köşeli Ayraç 42"/>
          <p:cNvSpPr/>
          <p:nvPr/>
        </p:nvSpPr>
        <p:spPr>
          <a:xfrm>
            <a:off x="7254742" y="5452771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4" name="Düz Ok Bağlayıcısı 43"/>
          <p:cNvCxnSpPr>
            <a:stCxn id="38" idx="2"/>
            <a:endCxn id="41" idx="0"/>
          </p:cNvCxnSpPr>
          <p:nvPr/>
        </p:nvCxnSpPr>
        <p:spPr>
          <a:xfrm flipH="1">
            <a:off x="6862480" y="4637371"/>
            <a:ext cx="32461" cy="1241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Dikdörtgen 44"/>
              <p:cNvSpPr/>
              <p:nvPr/>
            </p:nvSpPr>
            <p:spPr>
              <a:xfrm>
                <a:off x="3491880" y="5799621"/>
                <a:ext cx="901465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5" name="Dikdörtgen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799621"/>
                <a:ext cx="901465" cy="380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Tablo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64399"/>
              </p:ext>
            </p:extLst>
          </p:nvPr>
        </p:nvGraphicFramePr>
        <p:xfrm>
          <a:off x="4295129" y="5393580"/>
          <a:ext cx="1533468" cy="130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67">
                  <a:extLst>
                    <a:ext uri="{9D8B030D-6E8A-4147-A177-3AD203B41FA5}">
                      <a16:colId xmlns:a16="http://schemas.microsoft.com/office/drawing/2014/main" val="730510782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811912200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3610700517"/>
                    </a:ext>
                  </a:extLst>
                </a:gridCol>
                <a:gridCol w="383367">
                  <a:extLst>
                    <a:ext uri="{9D8B030D-6E8A-4147-A177-3AD203B41FA5}">
                      <a16:colId xmlns:a16="http://schemas.microsoft.com/office/drawing/2014/main" val="1248550750"/>
                    </a:ext>
                  </a:extLst>
                </a:gridCol>
              </a:tblGrid>
              <a:tr h="326668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-4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855096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-2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-5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42026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-3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89492"/>
                  </a:ext>
                </a:extLst>
              </a:tr>
              <a:tr h="3266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cs typeface="Comic Sans MS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tr-TR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777042"/>
                  </a:ext>
                </a:extLst>
              </a:tr>
            </a:tbl>
          </a:graphicData>
        </a:graphic>
      </p:graphicFrame>
      <p:sp>
        <p:nvSpPr>
          <p:cNvPr id="47" name="Çift Köşeli Ayraç 46"/>
          <p:cNvSpPr/>
          <p:nvPr/>
        </p:nvSpPr>
        <p:spPr>
          <a:xfrm>
            <a:off x="4334875" y="5373216"/>
            <a:ext cx="1453975" cy="1306672"/>
          </a:xfrm>
          <a:prstGeom prst="bracketPair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2" name="Düz Ok Bağlayıcısı 51"/>
          <p:cNvCxnSpPr>
            <a:stCxn id="41" idx="1"/>
            <a:endCxn id="46" idx="3"/>
          </p:cNvCxnSpPr>
          <p:nvPr/>
        </p:nvCxnSpPr>
        <p:spPr>
          <a:xfrm flipH="1" flipV="1">
            <a:off x="5828597" y="6046916"/>
            <a:ext cx="583150" cy="22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528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subproblem</a:t>
                </a:r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j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contains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𝑚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edges</a:t>
                </a: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err="1">
                    <a:latin typeface="Comic Sans MS"/>
                    <a:cs typeface="Comic Sans MS"/>
                  </a:rPr>
                  <a:t>c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onstruct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recurrence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relation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blipFill>
                <a:blip r:embed="rId3"/>
                <a:stretch>
                  <a:fillRect l="-445" t="-1307" b="-4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76160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subproblem</a:t>
                </a:r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j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contains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𝑚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edges</a:t>
                </a: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err="1">
                    <a:latin typeface="Comic Sans MS"/>
                    <a:cs typeface="Comic Sans MS"/>
                  </a:rPr>
                  <a:t>c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onstruct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recurrence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relation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blipFill>
                <a:blip r:embed="rId3"/>
                <a:stretch>
                  <a:fillRect l="-445" t="-1307" b="-4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16"/>
          <p:cNvSpPr txBox="1"/>
          <p:nvPr/>
        </p:nvSpPr>
        <p:spPr>
          <a:xfrm>
            <a:off x="4641146" y="3380606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Comic Sans MS"/>
                <a:cs typeface="Comic Sans MS"/>
              </a:rPr>
              <a:t>Two </a:t>
            </a:r>
            <a:r>
              <a:rPr lang="tr-TR" u="sng" dirty="0" err="1" smtClean="0">
                <a:latin typeface="Comic Sans MS"/>
                <a:cs typeface="Comic Sans MS"/>
              </a:rPr>
              <a:t>Cases</a:t>
            </a:r>
            <a:endParaRPr lang="tr-TR" u="sng" dirty="0" smtClean="0">
              <a:latin typeface="Comic Sans MS"/>
              <a:cs typeface="Comic Sans MS"/>
            </a:endParaRPr>
          </a:p>
          <a:p>
            <a:endParaRPr lang="tr-TR" u="sng" dirty="0">
              <a:latin typeface="Comic Sans MS"/>
              <a:cs typeface="Comic Sans MS"/>
            </a:endParaRPr>
          </a:p>
          <a:p>
            <a:endParaRPr lang="tr-TR" dirty="0" smtClean="0">
              <a:latin typeface="Comic Sans MS"/>
              <a:cs typeface="Comic Sans MS"/>
            </a:endParaRPr>
          </a:p>
          <a:p>
            <a:endParaRPr lang="tr-TR" dirty="0">
              <a:latin typeface="Comic Sans MS"/>
              <a:cs typeface="Comic Sans MS"/>
            </a:endParaRPr>
          </a:p>
          <a:p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1560" y="3863181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419872" y="3847969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483768" y="4797152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erbest Form 2"/>
          <p:cNvSpPr/>
          <p:nvPr/>
        </p:nvSpPr>
        <p:spPr>
          <a:xfrm>
            <a:off x="765810" y="3749040"/>
            <a:ext cx="2654062" cy="268168"/>
          </a:xfrm>
          <a:custGeom>
            <a:avLst/>
            <a:gdLst>
              <a:gd name="connsiteX0" fmla="*/ 0 w 2686050"/>
              <a:gd name="connsiteY0" fmla="*/ 217170 h 228600"/>
              <a:gd name="connsiteX1" fmla="*/ 354330 w 2686050"/>
              <a:gd name="connsiteY1" fmla="*/ 34290 h 228600"/>
              <a:gd name="connsiteX2" fmla="*/ 457200 w 2686050"/>
              <a:gd name="connsiteY2" fmla="*/ 45720 h 228600"/>
              <a:gd name="connsiteX3" fmla="*/ 548640 w 2686050"/>
              <a:gd name="connsiteY3" fmla="*/ 68580 h 228600"/>
              <a:gd name="connsiteX4" fmla="*/ 640080 w 2686050"/>
              <a:gd name="connsiteY4" fmla="*/ 102870 h 228600"/>
              <a:gd name="connsiteX5" fmla="*/ 674370 w 2686050"/>
              <a:gd name="connsiteY5" fmla="*/ 125730 h 228600"/>
              <a:gd name="connsiteX6" fmla="*/ 857250 w 2686050"/>
              <a:gd name="connsiteY6" fmla="*/ 125730 h 228600"/>
              <a:gd name="connsiteX7" fmla="*/ 914400 w 2686050"/>
              <a:gd name="connsiteY7" fmla="*/ 114300 h 228600"/>
              <a:gd name="connsiteX8" fmla="*/ 982980 w 2686050"/>
              <a:gd name="connsiteY8" fmla="*/ 91440 h 228600"/>
              <a:gd name="connsiteX9" fmla="*/ 1017270 w 2686050"/>
              <a:gd name="connsiteY9" fmla="*/ 80010 h 228600"/>
              <a:gd name="connsiteX10" fmla="*/ 1062990 w 2686050"/>
              <a:gd name="connsiteY10" fmla="*/ 68580 h 228600"/>
              <a:gd name="connsiteX11" fmla="*/ 1097280 w 2686050"/>
              <a:gd name="connsiteY11" fmla="*/ 45720 h 228600"/>
              <a:gd name="connsiteX12" fmla="*/ 1143000 w 2686050"/>
              <a:gd name="connsiteY12" fmla="*/ 34290 h 228600"/>
              <a:gd name="connsiteX13" fmla="*/ 1177290 w 2686050"/>
              <a:gd name="connsiteY13" fmla="*/ 22860 h 228600"/>
              <a:gd name="connsiteX14" fmla="*/ 1257300 w 2686050"/>
              <a:gd name="connsiteY14" fmla="*/ 0 h 228600"/>
              <a:gd name="connsiteX15" fmla="*/ 1463040 w 2686050"/>
              <a:gd name="connsiteY15" fmla="*/ 34290 h 228600"/>
              <a:gd name="connsiteX16" fmla="*/ 1531620 w 2686050"/>
              <a:gd name="connsiteY16" fmla="*/ 80010 h 228600"/>
              <a:gd name="connsiteX17" fmla="*/ 1565910 w 2686050"/>
              <a:gd name="connsiteY17" fmla="*/ 102870 h 228600"/>
              <a:gd name="connsiteX18" fmla="*/ 1600200 w 2686050"/>
              <a:gd name="connsiteY18" fmla="*/ 137160 h 228600"/>
              <a:gd name="connsiteX19" fmla="*/ 1645920 w 2686050"/>
              <a:gd name="connsiteY19" fmla="*/ 160020 h 228600"/>
              <a:gd name="connsiteX20" fmla="*/ 1760220 w 2686050"/>
              <a:gd name="connsiteY20" fmla="*/ 194310 h 228600"/>
              <a:gd name="connsiteX21" fmla="*/ 1874520 w 2686050"/>
              <a:gd name="connsiteY21" fmla="*/ 182880 h 228600"/>
              <a:gd name="connsiteX22" fmla="*/ 1908810 w 2686050"/>
              <a:gd name="connsiteY22" fmla="*/ 160020 h 228600"/>
              <a:gd name="connsiteX23" fmla="*/ 1943100 w 2686050"/>
              <a:gd name="connsiteY23" fmla="*/ 148590 h 228600"/>
              <a:gd name="connsiteX24" fmla="*/ 1977390 w 2686050"/>
              <a:gd name="connsiteY24" fmla="*/ 125730 h 228600"/>
              <a:gd name="connsiteX25" fmla="*/ 2125980 w 2686050"/>
              <a:gd name="connsiteY25" fmla="*/ 91440 h 228600"/>
              <a:gd name="connsiteX26" fmla="*/ 2411730 w 2686050"/>
              <a:gd name="connsiteY26" fmla="*/ 114300 h 228600"/>
              <a:gd name="connsiteX27" fmla="*/ 2446020 w 2686050"/>
              <a:gd name="connsiteY27" fmla="*/ 125730 h 228600"/>
              <a:gd name="connsiteX28" fmla="*/ 2514600 w 2686050"/>
              <a:gd name="connsiteY28" fmla="*/ 171450 h 228600"/>
              <a:gd name="connsiteX29" fmla="*/ 2548890 w 2686050"/>
              <a:gd name="connsiteY29" fmla="*/ 194310 h 228600"/>
              <a:gd name="connsiteX30" fmla="*/ 2583180 w 2686050"/>
              <a:gd name="connsiteY30" fmla="*/ 205740 h 228600"/>
              <a:gd name="connsiteX31" fmla="*/ 2686050 w 2686050"/>
              <a:gd name="connsiteY3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6050" h="228600">
                <a:moveTo>
                  <a:pt x="0" y="217170"/>
                </a:moveTo>
                <a:cubicBezTo>
                  <a:pt x="118110" y="156210"/>
                  <a:pt x="229879" y="80959"/>
                  <a:pt x="354330" y="34290"/>
                </a:cubicBezTo>
                <a:cubicBezTo>
                  <a:pt x="386634" y="22176"/>
                  <a:pt x="423046" y="40841"/>
                  <a:pt x="457200" y="45720"/>
                </a:cubicBezTo>
                <a:cubicBezTo>
                  <a:pt x="484035" y="49554"/>
                  <a:pt x="522047" y="57183"/>
                  <a:pt x="548640" y="68580"/>
                </a:cubicBezTo>
                <a:cubicBezTo>
                  <a:pt x="632319" y="104442"/>
                  <a:pt x="555788" y="81797"/>
                  <a:pt x="640080" y="102870"/>
                </a:cubicBezTo>
                <a:cubicBezTo>
                  <a:pt x="651510" y="110490"/>
                  <a:pt x="661338" y="121386"/>
                  <a:pt x="674370" y="125730"/>
                </a:cubicBezTo>
                <a:cubicBezTo>
                  <a:pt x="736799" y="146540"/>
                  <a:pt x="792454" y="134369"/>
                  <a:pt x="857250" y="125730"/>
                </a:cubicBezTo>
                <a:cubicBezTo>
                  <a:pt x="876507" y="123162"/>
                  <a:pt x="895657" y="119412"/>
                  <a:pt x="914400" y="114300"/>
                </a:cubicBezTo>
                <a:cubicBezTo>
                  <a:pt x="937647" y="107960"/>
                  <a:pt x="960120" y="99060"/>
                  <a:pt x="982980" y="91440"/>
                </a:cubicBezTo>
                <a:cubicBezTo>
                  <a:pt x="994410" y="87630"/>
                  <a:pt x="1005581" y="82932"/>
                  <a:pt x="1017270" y="80010"/>
                </a:cubicBezTo>
                <a:lnTo>
                  <a:pt x="1062990" y="68580"/>
                </a:lnTo>
                <a:cubicBezTo>
                  <a:pt x="1074420" y="60960"/>
                  <a:pt x="1084654" y="51131"/>
                  <a:pt x="1097280" y="45720"/>
                </a:cubicBezTo>
                <a:cubicBezTo>
                  <a:pt x="1111719" y="39532"/>
                  <a:pt x="1127895" y="38606"/>
                  <a:pt x="1143000" y="34290"/>
                </a:cubicBezTo>
                <a:cubicBezTo>
                  <a:pt x="1154585" y="30980"/>
                  <a:pt x="1165705" y="26170"/>
                  <a:pt x="1177290" y="22860"/>
                </a:cubicBezTo>
                <a:cubicBezTo>
                  <a:pt x="1277755" y="-5844"/>
                  <a:pt x="1175084" y="27405"/>
                  <a:pt x="1257300" y="0"/>
                </a:cubicBezTo>
                <a:cubicBezTo>
                  <a:pt x="1296508" y="3267"/>
                  <a:pt x="1414995" y="2260"/>
                  <a:pt x="1463040" y="34290"/>
                </a:cubicBezTo>
                <a:lnTo>
                  <a:pt x="1531620" y="80010"/>
                </a:lnTo>
                <a:cubicBezTo>
                  <a:pt x="1543050" y="87630"/>
                  <a:pt x="1556196" y="93156"/>
                  <a:pt x="1565910" y="102870"/>
                </a:cubicBezTo>
                <a:cubicBezTo>
                  <a:pt x="1577340" y="114300"/>
                  <a:pt x="1587046" y="127765"/>
                  <a:pt x="1600200" y="137160"/>
                </a:cubicBezTo>
                <a:cubicBezTo>
                  <a:pt x="1614065" y="147064"/>
                  <a:pt x="1630100" y="153692"/>
                  <a:pt x="1645920" y="160020"/>
                </a:cubicBezTo>
                <a:cubicBezTo>
                  <a:pt x="1692299" y="178572"/>
                  <a:pt x="1715311" y="183083"/>
                  <a:pt x="1760220" y="194310"/>
                </a:cubicBezTo>
                <a:cubicBezTo>
                  <a:pt x="1798320" y="190500"/>
                  <a:pt x="1837211" y="191490"/>
                  <a:pt x="1874520" y="182880"/>
                </a:cubicBezTo>
                <a:cubicBezTo>
                  <a:pt x="1887905" y="179791"/>
                  <a:pt x="1896523" y="166163"/>
                  <a:pt x="1908810" y="160020"/>
                </a:cubicBezTo>
                <a:cubicBezTo>
                  <a:pt x="1919586" y="154632"/>
                  <a:pt x="1932324" y="153978"/>
                  <a:pt x="1943100" y="148590"/>
                </a:cubicBezTo>
                <a:cubicBezTo>
                  <a:pt x="1955387" y="142447"/>
                  <a:pt x="1964837" y="131309"/>
                  <a:pt x="1977390" y="125730"/>
                </a:cubicBezTo>
                <a:cubicBezTo>
                  <a:pt x="2036846" y="99305"/>
                  <a:pt x="2060892" y="100738"/>
                  <a:pt x="2125980" y="91440"/>
                </a:cubicBezTo>
                <a:cubicBezTo>
                  <a:pt x="2287296" y="99122"/>
                  <a:pt x="2306815" y="84324"/>
                  <a:pt x="2411730" y="114300"/>
                </a:cubicBezTo>
                <a:cubicBezTo>
                  <a:pt x="2423315" y="117610"/>
                  <a:pt x="2435488" y="119879"/>
                  <a:pt x="2446020" y="125730"/>
                </a:cubicBezTo>
                <a:cubicBezTo>
                  <a:pt x="2470037" y="139073"/>
                  <a:pt x="2491740" y="156210"/>
                  <a:pt x="2514600" y="171450"/>
                </a:cubicBezTo>
                <a:cubicBezTo>
                  <a:pt x="2526030" y="179070"/>
                  <a:pt x="2535858" y="189966"/>
                  <a:pt x="2548890" y="194310"/>
                </a:cubicBezTo>
                <a:cubicBezTo>
                  <a:pt x="2560320" y="198120"/>
                  <a:pt x="2571326" y="203585"/>
                  <a:pt x="2583180" y="205740"/>
                </a:cubicBezTo>
                <a:cubicBezTo>
                  <a:pt x="2686688" y="224560"/>
                  <a:pt x="2651721" y="194271"/>
                  <a:pt x="2686050" y="228600"/>
                </a:cubicBezTo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erbest Form 3"/>
          <p:cNvSpPr/>
          <p:nvPr/>
        </p:nvSpPr>
        <p:spPr>
          <a:xfrm>
            <a:off x="777240" y="4103370"/>
            <a:ext cx="1691640" cy="811574"/>
          </a:xfrm>
          <a:custGeom>
            <a:avLst/>
            <a:gdLst>
              <a:gd name="connsiteX0" fmla="*/ 0 w 1691640"/>
              <a:gd name="connsiteY0" fmla="*/ 0 h 811574"/>
              <a:gd name="connsiteX1" fmla="*/ 57150 w 1691640"/>
              <a:gd name="connsiteY1" fmla="*/ 57150 h 811574"/>
              <a:gd name="connsiteX2" fmla="*/ 194310 w 1691640"/>
              <a:gd name="connsiteY2" fmla="*/ 34290 h 811574"/>
              <a:gd name="connsiteX3" fmla="*/ 308610 w 1691640"/>
              <a:gd name="connsiteY3" fmla="*/ 45720 h 811574"/>
              <a:gd name="connsiteX4" fmla="*/ 342900 w 1691640"/>
              <a:gd name="connsiteY4" fmla="*/ 57150 h 811574"/>
              <a:gd name="connsiteX5" fmla="*/ 377190 w 1691640"/>
              <a:gd name="connsiteY5" fmla="*/ 91440 h 811574"/>
              <a:gd name="connsiteX6" fmla="*/ 400050 w 1691640"/>
              <a:gd name="connsiteY6" fmla="*/ 251460 h 811574"/>
              <a:gd name="connsiteX7" fmla="*/ 445770 w 1691640"/>
              <a:gd name="connsiteY7" fmla="*/ 320040 h 811574"/>
              <a:gd name="connsiteX8" fmla="*/ 480060 w 1691640"/>
              <a:gd name="connsiteY8" fmla="*/ 342900 h 811574"/>
              <a:gd name="connsiteX9" fmla="*/ 514350 w 1691640"/>
              <a:gd name="connsiteY9" fmla="*/ 377190 h 811574"/>
              <a:gd name="connsiteX10" fmla="*/ 868680 w 1691640"/>
              <a:gd name="connsiteY10" fmla="*/ 411480 h 811574"/>
              <a:gd name="connsiteX11" fmla="*/ 902970 w 1691640"/>
              <a:gd name="connsiteY11" fmla="*/ 434340 h 811574"/>
              <a:gd name="connsiteX12" fmla="*/ 937260 w 1691640"/>
              <a:gd name="connsiteY12" fmla="*/ 445770 h 811574"/>
              <a:gd name="connsiteX13" fmla="*/ 1017270 w 1691640"/>
              <a:gd name="connsiteY13" fmla="*/ 514350 h 811574"/>
              <a:gd name="connsiteX14" fmla="*/ 1051560 w 1691640"/>
              <a:gd name="connsiteY14" fmla="*/ 628650 h 811574"/>
              <a:gd name="connsiteX15" fmla="*/ 1074420 w 1691640"/>
              <a:gd name="connsiteY15" fmla="*/ 674370 h 811574"/>
              <a:gd name="connsiteX16" fmla="*/ 1154430 w 1691640"/>
              <a:gd name="connsiteY16" fmla="*/ 708660 h 811574"/>
              <a:gd name="connsiteX17" fmla="*/ 1291590 w 1691640"/>
              <a:gd name="connsiteY17" fmla="*/ 697230 h 811574"/>
              <a:gd name="connsiteX18" fmla="*/ 1360170 w 1691640"/>
              <a:gd name="connsiteY18" fmla="*/ 674370 h 811574"/>
              <a:gd name="connsiteX19" fmla="*/ 1508760 w 1691640"/>
              <a:gd name="connsiteY19" fmla="*/ 685800 h 811574"/>
              <a:gd name="connsiteX20" fmla="*/ 1577340 w 1691640"/>
              <a:gd name="connsiteY20" fmla="*/ 742950 h 811574"/>
              <a:gd name="connsiteX21" fmla="*/ 1645920 w 1691640"/>
              <a:gd name="connsiteY21" fmla="*/ 788670 h 811574"/>
              <a:gd name="connsiteX22" fmla="*/ 1691640 w 1691640"/>
              <a:gd name="connsiteY22" fmla="*/ 811530 h 8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91640" h="811574">
                <a:moveTo>
                  <a:pt x="0" y="0"/>
                </a:moveTo>
                <a:cubicBezTo>
                  <a:pt x="19050" y="19050"/>
                  <a:pt x="31246" y="49749"/>
                  <a:pt x="57150" y="57150"/>
                </a:cubicBezTo>
                <a:cubicBezTo>
                  <a:pt x="98376" y="68929"/>
                  <a:pt x="152998" y="48061"/>
                  <a:pt x="194310" y="34290"/>
                </a:cubicBezTo>
                <a:cubicBezTo>
                  <a:pt x="232410" y="38100"/>
                  <a:pt x="270765" y="39898"/>
                  <a:pt x="308610" y="45720"/>
                </a:cubicBezTo>
                <a:cubicBezTo>
                  <a:pt x="320518" y="47552"/>
                  <a:pt x="332875" y="50467"/>
                  <a:pt x="342900" y="57150"/>
                </a:cubicBezTo>
                <a:cubicBezTo>
                  <a:pt x="356350" y="66116"/>
                  <a:pt x="365760" y="80010"/>
                  <a:pt x="377190" y="91440"/>
                </a:cubicBezTo>
                <a:cubicBezTo>
                  <a:pt x="384810" y="144780"/>
                  <a:pt x="370162" y="206628"/>
                  <a:pt x="400050" y="251460"/>
                </a:cubicBezTo>
                <a:cubicBezTo>
                  <a:pt x="415290" y="274320"/>
                  <a:pt x="422910" y="304800"/>
                  <a:pt x="445770" y="320040"/>
                </a:cubicBezTo>
                <a:cubicBezTo>
                  <a:pt x="457200" y="327660"/>
                  <a:pt x="469507" y="334106"/>
                  <a:pt x="480060" y="342900"/>
                </a:cubicBezTo>
                <a:cubicBezTo>
                  <a:pt x="492478" y="353248"/>
                  <a:pt x="500220" y="369340"/>
                  <a:pt x="514350" y="377190"/>
                </a:cubicBezTo>
                <a:cubicBezTo>
                  <a:pt x="604824" y="427453"/>
                  <a:pt x="830000" y="409933"/>
                  <a:pt x="868680" y="411480"/>
                </a:cubicBezTo>
                <a:cubicBezTo>
                  <a:pt x="880110" y="419100"/>
                  <a:pt x="890683" y="428197"/>
                  <a:pt x="902970" y="434340"/>
                </a:cubicBezTo>
                <a:cubicBezTo>
                  <a:pt x="913746" y="439728"/>
                  <a:pt x="926799" y="439792"/>
                  <a:pt x="937260" y="445770"/>
                </a:cubicBezTo>
                <a:cubicBezTo>
                  <a:pt x="971473" y="465321"/>
                  <a:pt x="990246" y="487326"/>
                  <a:pt x="1017270" y="514350"/>
                </a:cubicBezTo>
                <a:cubicBezTo>
                  <a:pt x="1025474" y="547164"/>
                  <a:pt x="1037646" y="600822"/>
                  <a:pt x="1051560" y="628650"/>
                </a:cubicBezTo>
                <a:cubicBezTo>
                  <a:pt x="1059180" y="643890"/>
                  <a:pt x="1062372" y="662322"/>
                  <a:pt x="1074420" y="674370"/>
                </a:cubicBezTo>
                <a:cubicBezTo>
                  <a:pt x="1088544" y="688494"/>
                  <a:pt x="1133937" y="701829"/>
                  <a:pt x="1154430" y="708660"/>
                </a:cubicBezTo>
                <a:cubicBezTo>
                  <a:pt x="1200150" y="704850"/>
                  <a:pt x="1246336" y="704772"/>
                  <a:pt x="1291590" y="697230"/>
                </a:cubicBezTo>
                <a:cubicBezTo>
                  <a:pt x="1315359" y="693269"/>
                  <a:pt x="1360170" y="674370"/>
                  <a:pt x="1360170" y="674370"/>
                </a:cubicBezTo>
                <a:cubicBezTo>
                  <a:pt x="1409700" y="678180"/>
                  <a:pt x="1459935" y="676645"/>
                  <a:pt x="1508760" y="685800"/>
                </a:cubicBezTo>
                <a:cubicBezTo>
                  <a:pt x="1531825" y="690125"/>
                  <a:pt x="1562371" y="731308"/>
                  <a:pt x="1577340" y="742950"/>
                </a:cubicBezTo>
                <a:cubicBezTo>
                  <a:pt x="1599027" y="759818"/>
                  <a:pt x="1623060" y="773430"/>
                  <a:pt x="1645920" y="788670"/>
                </a:cubicBezTo>
                <a:cubicBezTo>
                  <a:pt x="1683380" y="813643"/>
                  <a:pt x="1666473" y="811530"/>
                  <a:pt x="1691640" y="811530"/>
                </a:cubicBez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>
            <a:stCxn id="10" idx="7"/>
            <a:endCxn id="9" idx="3"/>
          </p:cNvCxnSpPr>
          <p:nvPr/>
        </p:nvCxnSpPr>
        <p:spPr>
          <a:xfrm flipV="1">
            <a:off x="2668156" y="4069843"/>
            <a:ext cx="783352" cy="76537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6"/>
          <p:cNvSpPr txBox="1"/>
          <p:nvPr/>
        </p:nvSpPr>
        <p:spPr>
          <a:xfrm>
            <a:off x="386448" y="3657605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7440" y="5012576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x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628392" y="3745932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  <a:blipFill>
                <a:blip r:embed="rId4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98851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5876636" y="1813945"/>
            <a:ext cx="269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 </a:t>
            </a:r>
            <a:endParaRPr lang="en-US" sz="2200" dirty="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6"/>
              <p:cNvSpPr txBox="1"/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latin typeface="Comic Sans MS"/>
                    <a:cs typeface="Comic Sans MS"/>
                  </a:rPr>
                  <a:t>define a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subproblem</a:t>
                </a:r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: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weight</a:t>
                </a:r>
                <a:r>
                  <a:rPr lang="tr-TR" dirty="0" smtClean="0">
                    <a:latin typeface="Comic Sans MS"/>
                    <a:cs typeface="Comic Sans MS"/>
                  </a:rPr>
                  <a:t> of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shortest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path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from</a:t>
                </a:r>
                <a:r>
                  <a:rPr lang="tr-TR" dirty="0" smtClean="0">
                    <a:latin typeface="Comic Sans MS"/>
                    <a:cs typeface="Comic Sans MS"/>
                  </a:rPr>
                  <a:t> i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to</a:t>
                </a:r>
                <a:r>
                  <a:rPr lang="tr-TR" dirty="0" smtClean="0">
                    <a:latin typeface="Comic Sans MS"/>
                    <a:cs typeface="Comic Sans MS"/>
                  </a:rPr>
                  <a:t> j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that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</a:p>
              <a:p>
                <a:r>
                  <a:rPr lang="tr-TR" dirty="0">
                    <a:latin typeface="Comic Sans MS"/>
                    <a:cs typeface="Comic Sans MS"/>
                  </a:rPr>
                  <a:t> </a:t>
                </a:r>
                <a:r>
                  <a:rPr lang="tr-TR" dirty="0" smtClean="0">
                    <a:latin typeface="Comic Sans MS"/>
                    <a:cs typeface="Comic Sans MS"/>
                  </a:rPr>
                  <a:t>                               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contains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𝑚</m:t>
                    </m:r>
                  </m:oMath>
                </a14:m>
                <a:r>
                  <a:rPr lang="tr-TR" dirty="0" smtClean="0">
                    <a:latin typeface="Comic Sans MS"/>
                    <a:cs typeface="Comic Sans MS"/>
                  </a:rPr>
                  <a:t> edges</a:t>
                </a: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err="1">
                    <a:latin typeface="Comic Sans MS"/>
                    <a:cs typeface="Comic Sans MS"/>
                  </a:rPr>
                  <a:t>c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onstruct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recurrence</a:t>
                </a:r>
                <a:r>
                  <a:rPr lang="tr-TR" dirty="0" smtClean="0">
                    <a:latin typeface="Comic Sans MS"/>
                    <a:cs typeface="Comic Sans MS"/>
                  </a:rPr>
                  <a:t> </a:t>
                </a:r>
                <a:r>
                  <a:rPr lang="tr-TR" dirty="0" err="1" smtClean="0">
                    <a:latin typeface="Comic Sans MS"/>
                    <a:cs typeface="Comic Sans MS"/>
                  </a:rPr>
                  <a:t>relation</a:t>
                </a:r>
                <a:r>
                  <a:rPr lang="tr-TR" dirty="0" smtClean="0">
                    <a:latin typeface="Comic Sans MS"/>
                    <a:cs typeface="Comic Sans MS"/>
                  </a:rPr>
                  <a:t>  </a:t>
                </a:r>
              </a:p>
            </p:txBody>
          </p:sp>
        </mc:Choice>
        <mc:Fallback xmlns="">
          <p:sp>
            <p:nvSpPr>
              <p:cNvPr id="2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1861215"/>
              </a:xfrm>
              <a:prstGeom prst="rect">
                <a:avLst/>
              </a:prstGeom>
              <a:blipFill>
                <a:blip r:embed="rId3"/>
                <a:stretch>
                  <a:fillRect l="-445" t="-1307" b="-4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"/>
              <p:cNvSpPr txBox="1"/>
              <p:nvPr/>
            </p:nvSpPr>
            <p:spPr>
              <a:xfrm>
                <a:off x="4641146" y="3380606"/>
                <a:ext cx="2880320" cy="158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latin typeface="Comic Sans MS"/>
                    <a:cs typeface="Comic Sans MS"/>
                  </a:rPr>
                  <a:t>Two </a:t>
                </a:r>
                <a:r>
                  <a:rPr lang="tr-TR" u="sng" dirty="0" err="1" smtClean="0">
                    <a:latin typeface="Comic Sans MS"/>
                    <a:cs typeface="Comic Sans MS"/>
                  </a:rPr>
                  <a:t>Cases</a:t>
                </a:r>
                <a:endParaRPr lang="tr-TR" u="sng" dirty="0" smtClean="0">
                  <a:latin typeface="Comic Sans MS"/>
                  <a:cs typeface="Comic Sans MS"/>
                </a:endParaRPr>
              </a:p>
              <a:p>
                <a:endParaRPr lang="tr-TR" u="sng" dirty="0">
                  <a:latin typeface="Comic Sans MS"/>
                  <a:cs typeface="Comic Sans MS"/>
                </a:endParaRPr>
              </a:p>
              <a:p>
                <a:r>
                  <a:rPr lang="tr-TR" dirty="0" smtClean="0">
                    <a:latin typeface="Comic Sans MS" panose="030F0702030302020204" pitchFamily="66" charset="0"/>
                  </a:rPr>
                  <a:t>1)</a:t>
                </a:r>
                <a:r>
                  <a:rPr lang="tr-TR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𝑃𝐴𝑇𝐻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tr-TR" dirty="0" smtClean="0">
                  <a:latin typeface="Comic Sans MS"/>
                  <a:cs typeface="Comic Sans MS"/>
                </a:endParaRPr>
              </a:p>
              <a:p>
                <a:endParaRPr lang="tr-TR" dirty="0">
                  <a:latin typeface="Comic Sans MS"/>
                  <a:cs typeface="Comic Sans MS"/>
                </a:endParaRPr>
              </a:p>
              <a:p>
                <a:endParaRPr lang="tr-TR" dirty="0" smtClean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46" y="3380606"/>
                <a:ext cx="2880320" cy="1584216"/>
              </a:xfrm>
              <a:prstGeom prst="rect">
                <a:avLst/>
              </a:prstGeom>
              <a:blipFill>
                <a:blip r:embed="rId4"/>
                <a:stretch>
                  <a:fillRect l="-1691" t="-19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11560" y="3863181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419872" y="3847969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483768" y="4797152"/>
            <a:ext cx="216024" cy="25994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erbest Form 2"/>
          <p:cNvSpPr/>
          <p:nvPr/>
        </p:nvSpPr>
        <p:spPr>
          <a:xfrm>
            <a:off x="765810" y="3749040"/>
            <a:ext cx="2654062" cy="268168"/>
          </a:xfrm>
          <a:custGeom>
            <a:avLst/>
            <a:gdLst>
              <a:gd name="connsiteX0" fmla="*/ 0 w 2686050"/>
              <a:gd name="connsiteY0" fmla="*/ 217170 h 228600"/>
              <a:gd name="connsiteX1" fmla="*/ 354330 w 2686050"/>
              <a:gd name="connsiteY1" fmla="*/ 34290 h 228600"/>
              <a:gd name="connsiteX2" fmla="*/ 457200 w 2686050"/>
              <a:gd name="connsiteY2" fmla="*/ 45720 h 228600"/>
              <a:gd name="connsiteX3" fmla="*/ 548640 w 2686050"/>
              <a:gd name="connsiteY3" fmla="*/ 68580 h 228600"/>
              <a:gd name="connsiteX4" fmla="*/ 640080 w 2686050"/>
              <a:gd name="connsiteY4" fmla="*/ 102870 h 228600"/>
              <a:gd name="connsiteX5" fmla="*/ 674370 w 2686050"/>
              <a:gd name="connsiteY5" fmla="*/ 125730 h 228600"/>
              <a:gd name="connsiteX6" fmla="*/ 857250 w 2686050"/>
              <a:gd name="connsiteY6" fmla="*/ 125730 h 228600"/>
              <a:gd name="connsiteX7" fmla="*/ 914400 w 2686050"/>
              <a:gd name="connsiteY7" fmla="*/ 114300 h 228600"/>
              <a:gd name="connsiteX8" fmla="*/ 982980 w 2686050"/>
              <a:gd name="connsiteY8" fmla="*/ 91440 h 228600"/>
              <a:gd name="connsiteX9" fmla="*/ 1017270 w 2686050"/>
              <a:gd name="connsiteY9" fmla="*/ 80010 h 228600"/>
              <a:gd name="connsiteX10" fmla="*/ 1062990 w 2686050"/>
              <a:gd name="connsiteY10" fmla="*/ 68580 h 228600"/>
              <a:gd name="connsiteX11" fmla="*/ 1097280 w 2686050"/>
              <a:gd name="connsiteY11" fmla="*/ 45720 h 228600"/>
              <a:gd name="connsiteX12" fmla="*/ 1143000 w 2686050"/>
              <a:gd name="connsiteY12" fmla="*/ 34290 h 228600"/>
              <a:gd name="connsiteX13" fmla="*/ 1177290 w 2686050"/>
              <a:gd name="connsiteY13" fmla="*/ 22860 h 228600"/>
              <a:gd name="connsiteX14" fmla="*/ 1257300 w 2686050"/>
              <a:gd name="connsiteY14" fmla="*/ 0 h 228600"/>
              <a:gd name="connsiteX15" fmla="*/ 1463040 w 2686050"/>
              <a:gd name="connsiteY15" fmla="*/ 34290 h 228600"/>
              <a:gd name="connsiteX16" fmla="*/ 1531620 w 2686050"/>
              <a:gd name="connsiteY16" fmla="*/ 80010 h 228600"/>
              <a:gd name="connsiteX17" fmla="*/ 1565910 w 2686050"/>
              <a:gd name="connsiteY17" fmla="*/ 102870 h 228600"/>
              <a:gd name="connsiteX18" fmla="*/ 1600200 w 2686050"/>
              <a:gd name="connsiteY18" fmla="*/ 137160 h 228600"/>
              <a:gd name="connsiteX19" fmla="*/ 1645920 w 2686050"/>
              <a:gd name="connsiteY19" fmla="*/ 160020 h 228600"/>
              <a:gd name="connsiteX20" fmla="*/ 1760220 w 2686050"/>
              <a:gd name="connsiteY20" fmla="*/ 194310 h 228600"/>
              <a:gd name="connsiteX21" fmla="*/ 1874520 w 2686050"/>
              <a:gd name="connsiteY21" fmla="*/ 182880 h 228600"/>
              <a:gd name="connsiteX22" fmla="*/ 1908810 w 2686050"/>
              <a:gd name="connsiteY22" fmla="*/ 160020 h 228600"/>
              <a:gd name="connsiteX23" fmla="*/ 1943100 w 2686050"/>
              <a:gd name="connsiteY23" fmla="*/ 148590 h 228600"/>
              <a:gd name="connsiteX24" fmla="*/ 1977390 w 2686050"/>
              <a:gd name="connsiteY24" fmla="*/ 125730 h 228600"/>
              <a:gd name="connsiteX25" fmla="*/ 2125980 w 2686050"/>
              <a:gd name="connsiteY25" fmla="*/ 91440 h 228600"/>
              <a:gd name="connsiteX26" fmla="*/ 2411730 w 2686050"/>
              <a:gd name="connsiteY26" fmla="*/ 114300 h 228600"/>
              <a:gd name="connsiteX27" fmla="*/ 2446020 w 2686050"/>
              <a:gd name="connsiteY27" fmla="*/ 125730 h 228600"/>
              <a:gd name="connsiteX28" fmla="*/ 2514600 w 2686050"/>
              <a:gd name="connsiteY28" fmla="*/ 171450 h 228600"/>
              <a:gd name="connsiteX29" fmla="*/ 2548890 w 2686050"/>
              <a:gd name="connsiteY29" fmla="*/ 194310 h 228600"/>
              <a:gd name="connsiteX30" fmla="*/ 2583180 w 2686050"/>
              <a:gd name="connsiteY30" fmla="*/ 205740 h 228600"/>
              <a:gd name="connsiteX31" fmla="*/ 2686050 w 2686050"/>
              <a:gd name="connsiteY3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6050" h="228600">
                <a:moveTo>
                  <a:pt x="0" y="217170"/>
                </a:moveTo>
                <a:cubicBezTo>
                  <a:pt x="118110" y="156210"/>
                  <a:pt x="229879" y="80959"/>
                  <a:pt x="354330" y="34290"/>
                </a:cubicBezTo>
                <a:cubicBezTo>
                  <a:pt x="386634" y="22176"/>
                  <a:pt x="423046" y="40841"/>
                  <a:pt x="457200" y="45720"/>
                </a:cubicBezTo>
                <a:cubicBezTo>
                  <a:pt x="484035" y="49554"/>
                  <a:pt x="522047" y="57183"/>
                  <a:pt x="548640" y="68580"/>
                </a:cubicBezTo>
                <a:cubicBezTo>
                  <a:pt x="632319" y="104442"/>
                  <a:pt x="555788" y="81797"/>
                  <a:pt x="640080" y="102870"/>
                </a:cubicBezTo>
                <a:cubicBezTo>
                  <a:pt x="651510" y="110490"/>
                  <a:pt x="661338" y="121386"/>
                  <a:pt x="674370" y="125730"/>
                </a:cubicBezTo>
                <a:cubicBezTo>
                  <a:pt x="736799" y="146540"/>
                  <a:pt x="792454" y="134369"/>
                  <a:pt x="857250" y="125730"/>
                </a:cubicBezTo>
                <a:cubicBezTo>
                  <a:pt x="876507" y="123162"/>
                  <a:pt x="895657" y="119412"/>
                  <a:pt x="914400" y="114300"/>
                </a:cubicBezTo>
                <a:cubicBezTo>
                  <a:pt x="937647" y="107960"/>
                  <a:pt x="960120" y="99060"/>
                  <a:pt x="982980" y="91440"/>
                </a:cubicBezTo>
                <a:cubicBezTo>
                  <a:pt x="994410" y="87630"/>
                  <a:pt x="1005581" y="82932"/>
                  <a:pt x="1017270" y="80010"/>
                </a:cubicBezTo>
                <a:lnTo>
                  <a:pt x="1062990" y="68580"/>
                </a:lnTo>
                <a:cubicBezTo>
                  <a:pt x="1074420" y="60960"/>
                  <a:pt x="1084654" y="51131"/>
                  <a:pt x="1097280" y="45720"/>
                </a:cubicBezTo>
                <a:cubicBezTo>
                  <a:pt x="1111719" y="39532"/>
                  <a:pt x="1127895" y="38606"/>
                  <a:pt x="1143000" y="34290"/>
                </a:cubicBezTo>
                <a:cubicBezTo>
                  <a:pt x="1154585" y="30980"/>
                  <a:pt x="1165705" y="26170"/>
                  <a:pt x="1177290" y="22860"/>
                </a:cubicBezTo>
                <a:cubicBezTo>
                  <a:pt x="1277755" y="-5844"/>
                  <a:pt x="1175084" y="27405"/>
                  <a:pt x="1257300" y="0"/>
                </a:cubicBezTo>
                <a:cubicBezTo>
                  <a:pt x="1296508" y="3267"/>
                  <a:pt x="1414995" y="2260"/>
                  <a:pt x="1463040" y="34290"/>
                </a:cubicBezTo>
                <a:lnTo>
                  <a:pt x="1531620" y="80010"/>
                </a:lnTo>
                <a:cubicBezTo>
                  <a:pt x="1543050" y="87630"/>
                  <a:pt x="1556196" y="93156"/>
                  <a:pt x="1565910" y="102870"/>
                </a:cubicBezTo>
                <a:cubicBezTo>
                  <a:pt x="1577340" y="114300"/>
                  <a:pt x="1587046" y="127765"/>
                  <a:pt x="1600200" y="137160"/>
                </a:cubicBezTo>
                <a:cubicBezTo>
                  <a:pt x="1614065" y="147064"/>
                  <a:pt x="1630100" y="153692"/>
                  <a:pt x="1645920" y="160020"/>
                </a:cubicBezTo>
                <a:cubicBezTo>
                  <a:pt x="1692299" y="178572"/>
                  <a:pt x="1715311" y="183083"/>
                  <a:pt x="1760220" y="194310"/>
                </a:cubicBezTo>
                <a:cubicBezTo>
                  <a:pt x="1798320" y="190500"/>
                  <a:pt x="1837211" y="191490"/>
                  <a:pt x="1874520" y="182880"/>
                </a:cubicBezTo>
                <a:cubicBezTo>
                  <a:pt x="1887905" y="179791"/>
                  <a:pt x="1896523" y="166163"/>
                  <a:pt x="1908810" y="160020"/>
                </a:cubicBezTo>
                <a:cubicBezTo>
                  <a:pt x="1919586" y="154632"/>
                  <a:pt x="1932324" y="153978"/>
                  <a:pt x="1943100" y="148590"/>
                </a:cubicBezTo>
                <a:cubicBezTo>
                  <a:pt x="1955387" y="142447"/>
                  <a:pt x="1964837" y="131309"/>
                  <a:pt x="1977390" y="125730"/>
                </a:cubicBezTo>
                <a:cubicBezTo>
                  <a:pt x="2036846" y="99305"/>
                  <a:pt x="2060892" y="100738"/>
                  <a:pt x="2125980" y="91440"/>
                </a:cubicBezTo>
                <a:cubicBezTo>
                  <a:pt x="2287296" y="99122"/>
                  <a:pt x="2306815" y="84324"/>
                  <a:pt x="2411730" y="114300"/>
                </a:cubicBezTo>
                <a:cubicBezTo>
                  <a:pt x="2423315" y="117610"/>
                  <a:pt x="2435488" y="119879"/>
                  <a:pt x="2446020" y="125730"/>
                </a:cubicBezTo>
                <a:cubicBezTo>
                  <a:pt x="2470037" y="139073"/>
                  <a:pt x="2491740" y="156210"/>
                  <a:pt x="2514600" y="171450"/>
                </a:cubicBezTo>
                <a:cubicBezTo>
                  <a:pt x="2526030" y="179070"/>
                  <a:pt x="2535858" y="189966"/>
                  <a:pt x="2548890" y="194310"/>
                </a:cubicBezTo>
                <a:cubicBezTo>
                  <a:pt x="2560320" y="198120"/>
                  <a:pt x="2571326" y="203585"/>
                  <a:pt x="2583180" y="205740"/>
                </a:cubicBezTo>
                <a:cubicBezTo>
                  <a:pt x="2686688" y="224560"/>
                  <a:pt x="2651721" y="194271"/>
                  <a:pt x="2686050" y="22860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erbest Form 3"/>
          <p:cNvSpPr/>
          <p:nvPr/>
        </p:nvSpPr>
        <p:spPr>
          <a:xfrm>
            <a:off x="777240" y="4103370"/>
            <a:ext cx="1691640" cy="811574"/>
          </a:xfrm>
          <a:custGeom>
            <a:avLst/>
            <a:gdLst>
              <a:gd name="connsiteX0" fmla="*/ 0 w 1691640"/>
              <a:gd name="connsiteY0" fmla="*/ 0 h 811574"/>
              <a:gd name="connsiteX1" fmla="*/ 57150 w 1691640"/>
              <a:gd name="connsiteY1" fmla="*/ 57150 h 811574"/>
              <a:gd name="connsiteX2" fmla="*/ 194310 w 1691640"/>
              <a:gd name="connsiteY2" fmla="*/ 34290 h 811574"/>
              <a:gd name="connsiteX3" fmla="*/ 308610 w 1691640"/>
              <a:gd name="connsiteY3" fmla="*/ 45720 h 811574"/>
              <a:gd name="connsiteX4" fmla="*/ 342900 w 1691640"/>
              <a:gd name="connsiteY4" fmla="*/ 57150 h 811574"/>
              <a:gd name="connsiteX5" fmla="*/ 377190 w 1691640"/>
              <a:gd name="connsiteY5" fmla="*/ 91440 h 811574"/>
              <a:gd name="connsiteX6" fmla="*/ 400050 w 1691640"/>
              <a:gd name="connsiteY6" fmla="*/ 251460 h 811574"/>
              <a:gd name="connsiteX7" fmla="*/ 445770 w 1691640"/>
              <a:gd name="connsiteY7" fmla="*/ 320040 h 811574"/>
              <a:gd name="connsiteX8" fmla="*/ 480060 w 1691640"/>
              <a:gd name="connsiteY8" fmla="*/ 342900 h 811574"/>
              <a:gd name="connsiteX9" fmla="*/ 514350 w 1691640"/>
              <a:gd name="connsiteY9" fmla="*/ 377190 h 811574"/>
              <a:gd name="connsiteX10" fmla="*/ 868680 w 1691640"/>
              <a:gd name="connsiteY10" fmla="*/ 411480 h 811574"/>
              <a:gd name="connsiteX11" fmla="*/ 902970 w 1691640"/>
              <a:gd name="connsiteY11" fmla="*/ 434340 h 811574"/>
              <a:gd name="connsiteX12" fmla="*/ 937260 w 1691640"/>
              <a:gd name="connsiteY12" fmla="*/ 445770 h 811574"/>
              <a:gd name="connsiteX13" fmla="*/ 1017270 w 1691640"/>
              <a:gd name="connsiteY13" fmla="*/ 514350 h 811574"/>
              <a:gd name="connsiteX14" fmla="*/ 1051560 w 1691640"/>
              <a:gd name="connsiteY14" fmla="*/ 628650 h 811574"/>
              <a:gd name="connsiteX15" fmla="*/ 1074420 w 1691640"/>
              <a:gd name="connsiteY15" fmla="*/ 674370 h 811574"/>
              <a:gd name="connsiteX16" fmla="*/ 1154430 w 1691640"/>
              <a:gd name="connsiteY16" fmla="*/ 708660 h 811574"/>
              <a:gd name="connsiteX17" fmla="*/ 1291590 w 1691640"/>
              <a:gd name="connsiteY17" fmla="*/ 697230 h 811574"/>
              <a:gd name="connsiteX18" fmla="*/ 1360170 w 1691640"/>
              <a:gd name="connsiteY18" fmla="*/ 674370 h 811574"/>
              <a:gd name="connsiteX19" fmla="*/ 1508760 w 1691640"/>
              <a:gd name="connsiteY19" fmla="*/ 685800 h 811574"/>
              <a:gd name="connsiteX20" fmla="*/ 1577340 w 1691640"/>
              <a:gd name="connsiteY20" fmla="*/ 742950 h 811574"/>
              <a:gd name="connsiteX21" fmla="*/ 1645920 w 1691640"/>
              <a:gd name="connsiteY21" fmla="*/ 788670 h 811574"/>
              <a:gd name="connsiteX22" fmla="*/ 1691640 w 1691640"/>
              <a:gd name="connsiteY22" fmla="*/ 811530 h 8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91640" h="811574">
                <a:moveTo>
                  <a:pt x="0" y="0"/>
                </a:moveTo>
                <a:cubicBezTo>
                  <a:pt x="19050" y="19050"/>
                  <a:pt x="31246" y="49749"/>
                  <a:pt x="57150" y="57150"/>
                </a:cubicBezTo>
                <a:cubicBezTo>
                  <a:pt x="98376" y="68929"/>
                  <a:pt x="152998" y="48061"/>
                  <a:pt x="194310" y="34290"/>
                </a:cubicBezTo>
                <a:cubicBezTo>
                  <a:pt x="232410" y="38100"/>
                  <a:pt x="270765" y="39898"/>
                  <a:pt x="308610" y="45720"/>
                </a:cubicBezTo>
                <a:cubicBezTo>
                  <a:pt x="320518" y="47552"/>
                  <a:pt x="332875" y="50467"/>
                  <a:pt x="342900" y="57150"/>
                </a:cubicBezTo>
                <a:cubicBezTo>
                  <a:pt x="356350" y="66116"/>
                  <a:pt x="365760" y="80010"/>
                  <a:pt x="377190" y="91440"/>
                </a:cubicBezTo>
                <a:cubicBezTo>
                  <a:pt x="384810" y="144780"/>
                  <a:pt x="370162" y="206628"/>
                  <a:pt x="400050" y="251460"/>
                </a:cubicBezTo>
                <a:cubicBezTo>
                  <a:pt x="415290" y="274320"/>
                  <a:pt x="422910" y="304800"/>
                  <a:pt x="445770" y="320040"/>
                </a:cubicBezTo>
                <a:cubicBezTo>
                  <a:pt x="457200" y="327660"/>
                  <a:pt x="469507" y="334106"/>
                  <a:pt x="480060" y="342900"/>
                </a:cubicBezTo>
                <a:cubicBezTo>
                  <a:pt x="492478" y="353248"/>
                  <a:pt x="500220" y="369340"/>
                  <a:pt x="514350" y="377190"/>
                </a:cubicBezTo>
                <a:cubicBezTo>
                  <a:pt x="604824" y="427453"/>
                  <a:pt x="830000" y="409933"/>
                  <a:pt x="868680" y="411480"/>
                </a:cubicBezTo>
                <a:cubicBezTo>
                  <a:pt x="880110" y="419100"/>
                  <a:pt x="890683" y="428197"/>
                  <a:pt x="902970" y="434340"/>
                </a:cubicBezTo>
                <a:cubicBezTo>
                  <a:pt x="913746" y="439728"/>
                  <a:pt x="926799" y="439792"/>
                  <a:pt x="937260" y="445770"/>
                </a:cubicBezTo>
                <a:cubicBezTo>
                  <a:pt x="971473" y="465321"/>
                  <a:pt x="990246" y="487326"/>
                  <a:pt x="1017270" y="514350"/>
                </a:cubicBezTo>
                <a:cubicBezTo>
                  <a:pt x="1025474" y="547164"/>
                  <a:pt x="1037646" y="600822"/>
                  <a:pt x="1051560" y="628650"/>
                </a:cubicBezTo>
                <a:cubicBezTo>
                  <a:pt x="1059180" y="643890"/>
                  <a:pt x="1062372" y="662322"/>
                  <a:pt x="1074420" y="674370"/>
                </a:cubicBezTo>
                <a:cubicBezTo>
                  <a:pt x="1088544" y="688494"/>
                  <a:pt x="1133937" y="701829"/>
                  <a:pt x="1154430" y="708660"/>
                </a:cubicBezTo>
                <a:cubicBezTo>
                  <a:pt x="1200150" y="704850"/>
                  <a:pt x="1246336" y="704772"/>
                  <a:pt x="1291590" y="697230"/>
                </a:cubicBezTo>
                <a:cubicBezTo>
                  <a:pt x="1315359" y="693269"/>
                  <a:pt x="1360170" y="674370"/>
                  <a:pt x="1360170" y="674370"/>
                </a:cubicBezTo>
                <a:cubicBezTo>
                  <a:pt x="1409700" y="678180"/>
                  <a:pt x="1459935" y="676645"/>
                  <a:pt x="1508760" y="685800"/>
                </a:cubicBezTo>
                <a:cubicBezTo>
                  <a:pt x="1531825" y="690125"/>
                  <a:pt x="1562371" y="731308"/>
                  <a:pt x="1577340" y="742950"/>
                </a:cubicBezTo>
                <a:cubicBezTo>
                  <a:pt x="1599027" y="759818"/>
                  <a:pt x="1623060" y="773430"/>
                  <a:pt x="1645920" y="788670"/>
                </a:cubicBezTo>
                <a:cubicBezTo>
                  <a:pt x="1683380" y="813643"/>
                  <a:pt x="1666473" y="811530"/>
                  <a:pt x="1691640" y="811530"/>
                </a:cubicBez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>
            <a:stCxn id="10" idx="7"/>
            <a:endCxn id="9" idx="3"/>
          </p:cNvCxnSpPr>
          <p:nvPr/>
        </p:nvCxnSpPr>
        <p:spPr>
          <a:xfrm flipV="1">
            <a:off x="2668156" y="4069843"/>
            <a:ext cx="783352" cy="76537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6"/>
          <p:cNvSpPr txBox="1"/>
          <p:nvPr/>
        </p:nvSpPr>
        <p:spPr>
          <a:xfrm>
            <a:off x="386448" y="3657605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7440" y="5012576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/>
                <a:cs typeface="Comic Sans MS"/>
              </a:rPr>
              <a:t>x</a:t>
            </a:r>
            <a:endParaRPr lang="tr-TR" dirty="0" smtClean="0">
              <a:latin typeface="Comic Sans MS"/>
              <a:cs typeface="Comic Sans MS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628392" y="3745932"/>
            <a:ext cx="2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289" y="3328381"/>
                <a:ext cx="1380441" cy="476221"/>
              </a:xfrm>
              <a:prstGeom prst="rect">
                <a:avLst/>
              </a:prstGeom>
              <a:blipFill>
                <a:blip r:embed="rId5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𝑃𝐴𝑇𝐻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59730">
                <a:off x="623419" y="4533186"/>
                <a:ext cx="1380441" cy="4449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354" y="4409614"/>
                <a:ext cx="658770" cy="391646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tr-TR" sz="3600" u="sng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APSP</a:t>
            </a:r>
            <a:endParaRPr lang="en-US" sz="3600" u="sng" dirty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54372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1672932</TotalTime>
  <Words>2110</Words>
  <Application>Microsoft Office PowerPoint</Application>
  <PresentationFormat>Ekran Gösterisi (4:3)</PresentationFormat>
  <Paragraphs>1721</Paragraphs>
  <Slides>63</Slides>
  <Notes>63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9" baseType="lpstr">
      <vt:lpstr>ＭＳ Ｐゴシック</vt:lpstr>
      <vt:lpstr>Arial</vt:lpstr>
      <vt:lpstr>Calibri</vt:lpstr>
      <vt:lpstr>Cambria Math</vt:lpstr>
      <vt:lpstr>Comic Sans MS</vt:lpstr>
      <vt:lpstr>Office Theme</vt:lpstr>
      <vt:lpstr>All Pairs Shortest Paths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EGE Üniv.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Algorithms</dc:title>
  <dc:creator>Aydin</dc:creator>
  <cp:lastModifiedBy>Murat</cp:lastModifiedBy>
  <cp:revision>413</cp:revision>
  <dcterms:created xsi:type="dcterms:W3CDTF">2003-09-08T08:07:00Z</dcterms:created>
  <dcterms:modified xsi:type="dcterms:W3CDTF">2018-04-30T10:28:46Z</dcterms:modified>
</cp:coreProperties>
</file>