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22" r:id="rId2"/>
    <p:sldId id="329" r:id="rId3"/>
    <p:sldId id="323" r:id="rId4"/>
    <p:sldId id="324" r:id="rId5"/>
    <p:sldId id="330" r:id="rId6"/>
    <p:sldId id="325" r:id="rId7"/>
    <p:sldId id="326" r:id="rId8"/>
    <p:sldId id="32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1E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>
      <p:cViewPr varScale="1">
        <p:scale>
          <a:sx n="69" d="100"/>
          <a:sy n="69" d="100"/>
        </p:scale>
        <p:origin x="1224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3ECA84-4511-415C-9E61-0418509832AD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9104B-C564-486C-B57A-065B194FA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0xx alanı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MARC kodlamasında ilk bölüm standart numara, dil ve konu numaralarına ayrılmıştır.</a:t>
            </a:r>
          </a:p>
          <a:p>
            <a:r>
              <a:rPr lang="tr-TR" dirty="0" smtClean="0"/>
              <a:t>Eserin yazar ve eser adı ile ilgili tanımlamalarına başlamadan önce varsa bu alanların girilmesi gerekmektedir.</a:t>
            </a:r>
          </a:p>
          <a:p>
            <a:r>
              <a:rPr lang="tr-TR" dirty="0" smtClean="0"/>
              <a:t>Tek dilli eserlerde, eser çeviri değilse dil kodunu  girilmesine gerek yoktur.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451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0xx alanı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105399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tr-TR" b="1" u="sng" dirty="0"/>
              <a:t>(020) ISBN ULUSLARARASI STANDART KİTAP NUMARASI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sz="4500" dirty="0"/>
              <a:t>1. ve 2. Göstergeler:  #</a:t>
            </a:r>
          </a:p>
          <a:p>
            <a:pPr marL="0" indent="0">
              <a:buNone/>
            </a:pPr>
            <a:r>
              <a:rPr lang="tr-TR" sz="4500" dirty="0"/>
              <a:t> </a:t>
            </a:r>
          </a:p>
          <a:p>
            <a:pPr marL="0" indent="0">
              <a:buNone/>
            </a:pPr>
            <a:r>
              <a:rPr lang="tr-TR" sz="4500" u="sng" dirty="0" smtClean="0"/>
              <a:t>Alt alanlar</a:t>
            </a:r>
            <a:r>
              <a:rPr lang="tr-TR" sz="4500" u="sng" dirty="0"/>
              <a:t>:</a:t>
            </a:r>
            <a:endParaRPr lang="tr-TR" sz="4500" dirty="0"/>
          </a:p>
          <a:p>
            <a:pPr marL="0" indent="0">
              <a:buNone/>
            </a:pPr>
            <a:r>
              <a:rPr lang="tr-TR" sz="4500" dirty="0"/>
              <a:t>$</a:t>
            </a:r>
            <a:r>
              <a:rPr lang="tr-TR" sz="4500" dirty="0" smtClean="0"/>
              <a:t>a </a:t>
            </a:r>
            <a:r>
              <a:rPr lang="tr-TR" sz="4500" dirty="0"/>
              <a:t>ISBN</a:t>
            </a:r>
          </a:p>
          <a:p>
            <a:pPr marL="0" indent="0">
              <a:buNone/>
            </a:pPr>
            <a:r>
              <a:rPr lang="tr-TR" sz="4500" dirty="0" smtClean="0"/>
              <a:t>$c </a:t>
            </a:r>
            <a:r>
              <a:rPr lang="tr-TR" sz="4500" dirty="0"/>
              <a:t>Fiyatı</a:t>
            </a:r>
          </a:p>
          <a:p>
            <a:pPr marL="0" indent="0">
              <a:buNone/>
            </a:pPr>
            <a:r>
              <a:rPr lang="tr-TR" sz="4500" dirty="0"/>
              <a:t>$</a:t>
            </a:r>
            <a:r>
              <a:rPr lang="tr-TR" sz="4500" dirty="0" smtClean="0"/>
              <a:t>z </a:t>
            </a:r>
            <a:r>
              <a:rPr lang="tr-TR" sz="4500" dirty="0"/>
              <a:t>Geçersiz ISBN</a:t>
            </a:r>
          </a:p>
          <a:p>
            <a:pPr marL="0" indent="0">
              <a:buNone/>
            </a:pPr>
            <a:r>
              <a:rPr lang="tr-TR" sz="4500" dirty="0"/>
              <a:t> </a:t>
            </a:r>
          </a:p>
          <a:p>
            <a:pPr marL="0" indent="0">
              <a:buNone/>
            </a:pPr>
            <a:r>
              <a:rPr lang="tr-TR" sz="4500" dirty="0"/>
              <a:t>ÖRNEK:		</a:t>
            </a:r>
          </a:p>
          <a:p>
            <a:pPr marL="0" indent="0">
              <a:buNone/>
            </a:pPr>
            <a:r>
              <a:rPr lang="tr-TR" sz="4500" dirty="0"/>
              <a:t> </a:t>
            </a:r>
          </a:p>
          <a:p>
            <a:pPr marL="0" indent="0">
              <a:buNone/>
            </a:pPr>
            <a:r>
              <a:rPr lang="tr-TR" sz="4500" dirty="0"/>
              <a:t>	</a:t>
            </a:r>
            <a:r>
              <a:rPr lang="tr-TR" sz="4500" dirty="0" smtClean="0"/>
              <a:t>020 ## $a 9789754709612</a:t>
            </a:r>
            <a:endParaRPr lang="tr-TR" sz="4500" dirty="0"/>
          </a:p>
          <a:p>
            <a:pPr marL="0" indent="0">
              <a:buNone/>
            </a:pPr>
            <a:r>
              <a:rPr lang="tr-TR" sz="4500" dirty="0"/>
              <a:t>			</a:t>
            </a:r>
          </a:p>
          <a:p>
            <a:pPr marL="0" indent="0">
              <a:buNone/>
            </a:pPr>
            <a:r>
              <a:rPr lang="tr-TR" sz="4500" dirty="0"/>
              <a:t>	</a:t>
            </a:r>
            <a:r>
              <a:rPr lang="tr-TR" sz="4500" dirty="0" smtClean="0"/>
              <a:t>020 ## $a </a:t>
            </a:r>
            <a:r>
              <a:rPr lang="tr-TR" sz="4500" dirty="0"/>
              <a:t>0916458547 </a:t>
            </a:r>
            <a:r>
              <a:rPr lang="tr-TR" sz="4500" dirty="0" smtClean="0"/>
              <a:t>(V.2)</a:t>
            </a:r>
            <a:endParaRPr lang="tr-TR" sz="4500" dirty="0"/>
          </a:p>
          <a:p>
            <a:pPr marL="0" indent="0">
              <a:buNone/>
            </a:pPr>
            <a:r>
              <a:rPr lang="tr-TR" sz="4500" dirty="0"/>
              <a:t> </a:t>
            </a:r>
          </a:p>
          <a:p>
            <a:pPr marL="0" indent="0">
              <a:buNone/>
            </a:pPr>
            <a:r>
              <a:rPr lang="tr-TR" sz="4500" dirty="0"/>
              <a:t>	</a:t>
            </a:r>
            <a:r>
              <a:rPr lang="tr-TR" sz="4500" dirty="0" smtClean="0"/>
              <a:t>020 ## $a </a:t>
            </a:r>
            <a:r>
              <a:rPr lang="tr-TR" sz="4500" dirty="0"/>
              <a:t>9789756074569 </a:t>
            </a:r>
            <a:r>
              <a:rPr lang="tr-TR" sz="4500" dirty="0" smtClean="0"/>
              <a:t>(</a:t>
            </a:r>
            <a:r>
              <a:rPr lang="tr-TR" sz="4500" dirty="0" err="1" smtClean="0"/>
              <a:t>Tk</a:t>
            </a:r>
            <a:r>
              <a:rPr lang="tr-TR" sz="4500" dirty="0" smtClean="0"/>
              <a:t>)</a:t>
            </a:r>
            <a:endParaRPr lang="tr-TR" sz="4500" dirty="0"/>
          </a:p>
          <a:p>
            <a:pPr marL="0" indent="0">
              <a:buNone/>
            </a:pPr>
            <a:r>
              <a:rPr lang="tr-TR" sz="4500" dirty="0"/>
              <a:t> </a:t>
            </a:r>
          </a:p>
          <a:p>
            <a:pPr marL="0" indent="0">
              <a:buNone/>
            </a:pPr>
            <a:r>
              <a:rPr lang="tr-TR" sz="4500" dirty="0" smtClean="0"/>
              <a:t>Eserin üzerinde yer alan standart numara kayıt edilir. </a:t>
            </a:r>
            <a:r>
              <a:rPr lang="tr-TR" sz="4500" dirty="0"/>
              <a:t> Eserin ISBN numarası yoksa bu alan </a:t>
            </a:r>
            <a:r>
              <a:rPr lang="tr-TR" sz="4500" dirty="0" smtClean="0"/>
              <a:t>oluşturulmaz. Çok ciltli eserlerde </a:t>
            </a:r>
            <a:r>
              <a:rPr lang="tr-TR" sz="4500" dirty="0" err="1" smtClean="0"/>
              <a:t>kataloglanan</a:t>
            </a:r>
            <a:r>
              <a:rPr lang="tr-TR" sz="4500" dirty="0" smtClean="0"/>
              <a:t> cildin numarası, tüm ciltler bir aradaysa takım ISBN i kayıt edilir.</a:t>
            </a:r>
            <a:endParaRPr lang="tr-TR" sz="4500" dirty="0"/>
          </a:p>
          <a:p>
            <a:pPr marL="0" indent="0">
              <a:buNone/>
            </a:pPr>
            <a:endParaRPr lang="tr-TR" sz="4500" dirty="0"/>
          </a:p>
          <a:p>
            <a:pPr marL="0" indent="0">
              <a:buNone/>
            </a:pPr>
            <a:r>
              <a:rPr lang="tr-TR" sz="4500" dirty="0"/>
              <a:t>NOT: ISBN arasında tire-boşluk olmadan yazılmalıdır.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44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0xx alanı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10539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b="1" dirty="0"/>
              <a:t>(022) ISSN ULUSLARASI STANDART SÜRELİ YAYIN NUMARASI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1. Gösterge: 1 (uluslararası olmayan seri)</a:t>
            </a:r>
          </a:p>
          <a:p>
            <a:pPr marL="0" indent="0">
              <a:buNone/>
            </a:pPr>
            <a:r>
              <a:rPr lang="tr-TR" dirty="0"/>
              <a:t>                       0 (uluslararası olan seri)</a:t>
            </a:r>
          </a:p>
          <a:p>
            <a:pPr marL="0" indent="0">
              <a:buNone/>
            </a:pPr>
            <a:r>
              <a:rPr lang="tr-TR" dirty="0"/>
              <a:t>2. Gösterge: #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u="sng" dirty="0"/>
              <a:t>Alt alanlar: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|a ISBN</a:t>
            </a:r>
          </a:p>
          <a:p>
            <a:pPr marL="0" indent="0">
              <a:buNone/>
            </a:pPr>
            <a:r>
              <a:rPr lang="tr-TR" dirty="0"/>
              <a:t>|y Yanlış ISSN</a:t>
            </a:r>
          </a:p>
          <a:p>
            <a:pPr marL="0" indent="0">
              <a:buNone/>
            </a:pPr>
            <a:r>
              <a:rPr lang="tr-TR" dirty="0"/>
              <a:t>|z Geçersiz </a:t>
            </a:r>
            <a:r>
              <a:rPr lang="tr-TR" dirty="0" smtClean="0"/>
              <a:t>ISSN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ÖRNEK</a:t>
            </a:r>
            <a:r>
              <a:rPr lang="tr-TR" dirty="0"/>
              <a:t>:		</a:t>
            </a:r>
          </a:p>
          <a:p>
            <a:pPr marL="0" indent="0">
              <a:buNone/>
            </a:pPr>
            <a:r>
              <a:rPr lang="tr-TR" dirty="0"/>
              <a:t>		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dirty="0"/>
              <a:t>022 </a:t>
            </a:r>
            <a:r>
              <a:rPr lang="tr-TR" dirty="0" smtClean="0"/>
              <a:t>0# </a:t>
            </a:r>
            <a:r>
              <a:rPr lang="tr-TR" dirty="0"/>
              <a:t>a 0376-4583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0165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0xx alanı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25779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b="1" dirty="0"/>
              <a:t> (040) KATALOGLAMANIN KAYNAĞI ALANI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1. ve 2. Gösterge: #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u="sng" dirty="0"/>
              <a:t>Alt alanlar: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</a:t>
            </a:r>
            <a:r>
              <a:rPr lang="tr-TR" dirty="0" smtClean="0"/>
              <a:t>a </a:t>
            </a:r>
            <a:r>
              <a:rPr lang="tr-TR" dirty="0"/>
              <a:t>Esas kataloglayan ajans</a:t>
            </a:r>
          </a:p>
          <a:p>
            <a:pPr marL="0" indent="0">
              <a:buNone/>
            </a:pPr>
            <a:r>
              <a:rPr lang="tr-TR" dirty="0"/>
              <a:t>$</a:t>
            </a:r>
            <a:r>
              <a:rPr lang="tr-TR" dirty="0" smtClean="0"/>
              <a:t>b </a:t>
            </a:r>
            <a:r>
              <a:rPr lang="tr-TR" dirty="0"/>
              <a:t>Kataloglamanın dili</a:t>
            </a:r>
          </a:p>
          <a:p>
            <a:pPr marL="0" indent="0">
              <a:buNone/>
            </a:pPr>
            <a:r>
              <a:rPr lang="tr-TR" dirty="0" smtClean="0"/>
              <a:t>$c </a:t>
            </a:r>
            <a:r>
              <a:rPr lang="tr-TR" dirty="0"/>
              <a:t>Çeviri ajansı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Orijinal kataloglama yapılmıyorsa 040 alanının doldurularak katalog kaydının alındığı kaynak belirtilmelidir.</a:t>
            </a:r>
            <a:r>
              <a:rPr lang="tr-TR" dirty="0" smtClean="0"/>
              <a:t> 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444720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tr-TR" dirty="0" smtClean="0"/>
              <a:t>0xx alanı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295401"/>
            <a:ext cx="86868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1400" b="1" dirty="0" smtClean="0"/>
              <a:t>(</a:t>
            </a:r>
            <a:r>
              <a:rPr lang="tr-TR" sz="1500" b="1" dirty="0"/>
              <a:t>041) DİL KODU ALANI</a:t>
            </a:r>
            <a:endParaRPr lang="tr-TR" sz="1500" dirty="0"/>
          </a:p>
          <a:p>
            <a:pPr marL="0" indent="0">
              <a:buNone/>
            </a:pPr>
            <a:r>
              <a:rPr lang="tr-TR" sz="1500" dirty="0"/>
              <a:t> </a:t>
            </a:r>
          </a:p>
          <a:p>
            <a:pPr marL="0" indent="0">
              <a:buNone/>
            </a:pPr>
            <a:r>
              <a:rPr lang="tr-TR" sz="1500" dirty="0"/>
              <a:t>1. Gösterge: 1 (eser çeviri/çeviri metin içeriyorsa)</a:t>
            </a:r>
          </a:p>
          <a:p>
            <a:pPr marL="0" indent="0">
              <a:buNone/>
            </a:pPr>
            <a:r>
              <a:rPr lang="tr-TR" sz="1500" dirty="0"/>
              <a:t>                       0 (paralellik varsa veya birden fazla dil içeriyorsa, Başka bir dilde özet içeriyorsa)</a:t>
            </a:r>
          </a:p>
          <a:p>
            <a:pPr marL="0" indent="0">
              <a:buNone/>
            </a:pPr>
            <a:r>
              <a:rPr lang="tr-TR" sz="1500" dirty="0"/>
              <a:t>2. Gösterge: </a:t>
            </a:r>
            <a:r>
              <a:rPr lang="tr-TR" sz="1500" dirty="0" smtClean="0"/>
              <a:t>#</a:t>
            </a:r>
            <a:endParaRPr lang="tr-TR" sz="1500" dirty="0"/>
          </a:p>
          <a:p>
            <a:pPr marL="0" indent="0">
              <a:buNone/>
            </a:pPr>
            <a:r>
              <a:rPr lang="tr-TR" sz="1500" u="sng" dirty="0"/>
              <a:t>Alt alanlar:</a:t>
            </a:r>
            <a:endParaRPr lang="tr-TR" sz="1500" dirty="0"/>
          </a:p>
          <a:p>
            <a:pPr marL="0" indent="0">
              <a:buNone/>
            </a:pPr>
            <a:r>
              <a:rPr lang="tr-TR" sz="1500" dirty="0"/>
              <a:t>$</a:t>
            </a:r>
            <a:r>
              <a:rPr lang="tr-TR" sz="1500" dirty="0" smtClean="0"/>
              <a:t>a </a:t>
            </a:r>
            <a:r>
              <a:rPr lang="tr-TR" sz="1500" dirty="0"/>
              <a:t>Metnin dili</a:t>
            </a:r>
          </a:p>
          <a:p>
            <a:pPr marL="0" indent="0">
              <a:buNone/>
            </a:pPr>
            <a:r>
              <a:rPr lang="tr-TR" sz="1500" dirty="0"/>
              <a:t>$</a:t>
            </a:r>
            <a:r>
              <a:rPr lang="tr-TR" sz="1500" dirty="0" smtClean="0"/>
              <a:t>b </a:t>
            </a:r>
            <a:r>
              <a:rPr lang="tr-TR" sz="1500" dirty="0"/>
              <a:t>Öz veya özetlerin dili</a:t>
            </a:r>
          </a:p>
          <a:p>
            <a:pPr marL="0" indent="0">
              <a:buNone/>
            </a:pPr>
            <a:r>
              <a:rPr lang="tr-TR" sz="1500" dirty="0" smtClean="0"/>
              <a:t>$f </a:t>
            </a:r>
            <a:r>
              <a:rPr lang="tr-TR" sz="1500" dirty="0"/>
              <a:t>İçindekilerin dil kodu</a:t>
            </a:r>
          </a:p>
          <a:p>
            <a:pPr marL="0" indent="0">
              <a:buNone/>
            </a:pPr>
            <a:r>
              <a:rPr lang="tr-TR" sz="1500" dirty="0"/>
              <a:t> </a:t>
            </a:r>
            <a:r>
              <a:rPr lang="tr-TR" sz="1500" dirty="0" smtClean="0"/>
              <a:t>			ÖRNEK:</a:t>
            </a:r>
          </a:p>
          <a:p>
            <a:pPr marL="0" indent="0">
              <a:buNone/>
            </a:pPr>
            <a:r>
              <a:rPr lang="tr-TR" sz="1500" dirty="0"/>
              <a:t> 	</a:t>
            </a:r>
            <a:r>
              <a:rPr lang="tr-TR" sz="1500" dirty="0" smtClean="0"/>
              <a:t>041## $a </a:t>
            </a:r>
            <a:r>
              <a:rPr lang="tr-TR" sz="1500" dirty="0"/>
              <a:t>Türkçe</a:t>
            </a:r>
          </a:p>
          <a:p>
            <a:pPr marL="0" indent="0">
              <a:buNone/>
            </a:pPr>
            <a:r>
              <a:rPr lang="tr-TR" sz="1500" dirty="0"/>
              <a:t> </a:t>
            </a:r>
            <a:r>
              <a:rPr lang="tr-TR" sz="1500" dirty="0" smtClean="0"/>
              <a:t>	041 </a:t>
            </a:r>
            <a:r>
              <a:rPr lang="tr-TR" sz="1500" dirty="0" smtClean="0"/>
              <a:t>1#</a:t>
            </a:r>
            <a:r>
              <a:rPr lang="tr-TR" sz="1500" dirty="0" smtClean="0"/>
              <a:t> $a Türkçe</a:t>
            </a:r>
          </a:p>
          <a:p>
            <a:pPr marL="0" indent="0">
              <a:buNone/>
            </a:pPr>
            <a:r>
              <a:rPr lang="tr-TR" sz="1500" dirty="0"/>
              <a:t>	</a:t>
            </a:r>
            <a:r>
              <a:rPr lang="tr-TR" sz="1500" dirty="0" smtClean="0"/>
              <a:t>              $</a:t>
            </a:r>
            <a:r>
              <a:rPr lang="tr-TR" sz="1500" dirty="0" smtClean="0"/>
              <a:t>h </a:t>
            </a:r>
            <a:r>
              <a:rPr lang="tr-TR" sz="1500" dirty="0"/>
              <a:t>İngilizce (Eserde özgün </a:t>
            </a:r>
            <a:r>
              <a:rPr lang="tr-TR" sz="1500" dirty="0" err="1"/>
              <a:t>eseradı</a:t>
            </a:r>
            <a:r>
              <a:rPr lang="tr-TR" sz="1500" dirty="0"/>
              <a:t> varsa ya da hangi dilden çevrildiği biliniyorsa)	</a:t>
            </a:r>
          </a:p>
          <a:p>
            <a:pPr marL="0" indent="0">
              <a:buNone/>
            </a:pPr>
            <a:r>
              <a:rPr lang="tr-TR" sz="1500" dirty="0"/>
              <a:t> 	</a:t>
            </a:r>
            <a:r>
              <a:rPr lang="tr-TR" sz="1500" dirty="0" smtClean="0"/>
              <a:t>041 0# $a </a:t>
            </a:r>
            <a:r>
              <a:rPr lang="tr-TR" sz="1500" dirty="0"/>
              <a:t>Türkçe</a:t>
            </a:r>
          </a:p>
          <a:p>
            <a:pPr marL="0" indent="0">
              <a:buNone/>
            </a:pPr>
            <a:r>
              <a:rPr lang="tr-TR" sz="1500" dirty="0"/>
              <a:t>	</a:t>
            </a:r>
            <a:r>
              <a:rPr lang="tr-TR" sz="1500" dirty="0"/>
              <a:t> </a:t>
            </a:r>
            <a:r>
              <a:rPr lang="tr-TR" sz="1500" dirty="0" smtClean="0"/>
              <a:t>             </a:t>
            </a:r>
            <a:r>
              <a:rPr lang="tr-TR" sz="1500" dirty="0" smtClean="0"/>
              <a:t>a </a:t>
            </a:r>
            <a:r>
              <a:rPr lang="tr-TR" sz="1500" dirty="0"/>
              <a:t>İngilizce (Metin paralel ise)</a:t>
            </a:r>
          </a:p>
          <a:p>
            <a:pPr marL="0" indent="0">
              <a:buNone/>
            </a:pPr>
            <a:r>
              <a:rPr lang="tr-TR" sz="1500" dirty="0"/>
              <a:t> 	</a:t>
            </a:r>
            <a:r>
              <a:rPr lang="tr-TR" sz="1500" dirty="0" smtClean="0"/>
              <a:t>041 </a:t>
            </a:r>
            <a:r>
              <a:rPr lang="tr-TR" sz="1500" dirty="0"/>
              <a:t>0_ a Türkçe</a:t>
            </a:r>
          </a:p>
          <a:p>
            <a:pPr marL="0" indent="0">
              <a:buNone/>
            </a:pPr>
            <a:r>
              <a:rPr lang="tr-TR" sz="1500" dirty="0"/>
              <a:t>	 </a:t>
            </a:r>
            <a:r>
              <a:rPr lang="tr-TR" sz="1500" dirty="0" smtClean="0"/>
              <a:t>              </a:t>
            </a:r>
            <a:r>
              <a:rPr lang="tr-TR" sz="1500" dirty="0" smtClean="0"/>
              <a:t>b </a:t>
            </a:r>
            <a:r>
              <a:rPr lang="tr-TR" sz="1500" dirty="0"/>
              <a:t>İngilizce (Özet var ise)</a:t>
            </a:r>
          </a:p>
          <a:p>
            <a:pPr marL="0" indent="0">
              <a:buNone/>
            </a:pPr>
            <a:r>
              <a:rPr lang="tr-TR" sz="1500" dirty="0"/>
              <a:t> </a:t>
            </a:r>
          </a:p>
          <a:p>
            <a:pPr marL="0" indent="0">
              <a:buNone/>
            </a:pPr>
            <a:r>
              <a:rPr lang="tr-TR" sz="1500" dirty="0"/>
              <a:t>  </a:t>
            </a:r>
            <a:r>
              <a:rPr lang="tr-TR" sz="1500" dirty="0" smtClean="0"/>
              <a:t>NOT</a:t>
            </a:r>
            <a:r>
              <a:rPr lang="tr-TR" sz="1500" dirty="0"/>
              <a:t>: 041 alanında yapılan kodlamalar için 546 alanına not yazılmalıdır.</a:t>
            </a:r>
          </a:p>
          <a:p>
            <a:pPr marL="0" indent="0">
              <a:buNone/>
            </a:pPr>
            <a:r>
              <a:rPr lang="tr-TR" sz="1500" dirty="0"/>
              <a:t>NOT: Dil sözlüklerinde sıralamada eser adının dili esas </a:t>
            </a:r>
            <a:r>
              <a:rPr lang="tr-TR" sz="1500" dirty="0" smtClean="0"/>
              <a:t>alınır</a:t>
            </a:r>
            <a:r>
              <a:rPr lang="tr-TR" sz="1400" dirty="0" smtClean="0"/>
              <a:t>.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893417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0xx alanı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/>
              <a:t> 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(050)  LC SINIFLAMA NUMARASI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1. Gösterge: 0 (LC koleksiyonunda yoksa)</a:t>
            </a:r>
          </a:p>
          <a:p>
            <a:pPr marL="0" indent="0">
              <a:buNone/>
            </a:pPr>
            <a:r>
              <a:rPr lang="tr-TR" dirty="0" smtClean="0"/>
              <a:t>                       1 </a:t>
            </a:r>
            <a:r>
              <a:rPr lang="tr-TR" dirty="0"/>
              <a:t>(LC koleksiyonunda varsa)</a:t>
            </a:r>
          </a:p>
          <a:p>
            <a:pPr marL="0" indent="0">
              <a:buNone/>
            </a:pPr>
            <a:r>
              <a:rPr lang="tr-TR" dirty="0"/>
              <a:t>2. Gösterge: 0 (LC tarafından verilmiştir)</a:t>
            </a:r>
          </a:p>
          <a:p>
            <a:pPr marL="0" indent="0">
              <a:buNone/>
            </a:pPr>
            <a:r>
              <a:rPr lang="tr-TR" dirty="0"/>
              <a:t>                       4 (LC dışındaki bir ajans tarafından verilmiştir)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u="sng" dirty="0"/>
              <a:t>Alt alanlar: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</a:t>
            </a:r>
            <a:r>
              <a:rPr lang="tr-TR" dirty="0" smtClean="0"/>
              <a:t>a </a:t>
            </a:r>
            <a:r>
              <a:rPr lang="tr-TR" dirty="0"/>
              <a:t>Sınıflandırma numarası</a:t>
            </a:r>
          </a:p>
          <a:p>
            <a:pPr marL="0" indent="0">
              <a:buNone/>
            </a:pPr>
            <a:r>
              <a:rPr lang="tr-TR" dirty="0"/>
              <a:t>$</a:t>
            </a:r>
            <a:r>
              <a:rPr lang="tr-TR" dirty="0" smtClean="0"/>
              <a:t>b yazar </a:t>
            </a:r>
            <a:r>
              <a:rPr lang="tr-TR" dirty="0"/>
              <a:t>numarası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ÖRNEK: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*050 </a:t>
            </a:r>
            <a:r>
              <a:rPr lang="tr-TR" u="sng" dirty="0" smtClean="0"/>
              <a:t>04 $</a:t>
            </a:r>
            <a:r>
              <a:rPr lang="tr-TR" dirty="0" smtClean="0"/>
              <a:t>a </a:t>
            </a:r>
            <a:r>
              <a:rPr lang="tr-TR" dirty="0"/>
              <a:t>Z695.7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/>
              <a:t> </a:t>
            </a:r>
            <a:r>
              <a:rPr lang="tr-TR" dirty="0" smtClean="0"/>
              <a:t>               $</a:t>
            </a:r>
            <a:r>
              <a:rPr lang="tr-TR" dirty="0" smtClean="0"/>
              <a:t>b </a:t>
            </a:r>
            <a:r>
              <a:rPr lang="tr-TR" dirty="0"/>
              <a:t>B37 1980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6662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0xx alanı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55626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u="sng" dirty="0"/>
              <a:t>(082) DOS NUMARASI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1. Gösterge</a:t>
            </a:r>
            <a:r>
              <a:rPr lang="tr-TR" dirty="0" smtClean="0"/>
              <a:t>:   </a:t>
            </a:r>
            <a:r>
              <a:rPr lang="tr-TR" dirty="0"/>
              <a:t>0 (tam basım)</a:t>
            </a:r>
          </a:p>
          <a:p>
            <a:pPr marL="0" indent="0">
              <a:buNone/>
            </a:pPr>
            <a:r>
              <a:rPr lang="tr-TR" dirty="0"/>
              <a:t>                      </a:t>
            </a:r>
            <a:r>
              <a:rPr lang="tr-TR" dirty="0" smtClean="0"/>
              <a:t>  </a:t>
            </a:r>
            <a:r>
              <a:rPr lang="tr-TR" dirty="0"/>
              <a:t>1 (kısaltılmış basım)</a:t>
            </a:r>
          </a:p>
          <a:p>
            <a:pPr marL="0" indent="0">
              <a:buNone/>
            </a:pPr>
            <a:r>
              <a:rPr lang="tr-TR" dirty="0"/>
              <a:t>2. Gösterge: </a:t>
            </a:r>
            <a:r>
              <a:rPr lang="tr-TR" dirty="0" smtClean="0"/>
              <a:t>  0 </a:t>
            </a:r>
            <a:r>
              <a:rPr lang="tr-TR" dirty="0"/>
              <a:t>(LC tarafından verilmiştir)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4 </a:t>
            </a:r>
            <a:r>
              <a:rPr lang="tr-TR" dirty="0"/>
              <a:t>(LC dışındaki bir ajans tarafından verilmiştir)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u="sng" dirty="0"/>
              <a:t>Alt alanlar: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|a Sınıflandırma numarası</a:t>
            </a:r>
          </a:p>
          <a:p>
            <a:pPr marL="0" indent="0">
              <a:buNone/>
            </a:pPr>
            <a:r>
              <a:rPr lang="tr-TR" dirty="0"/>
              <a:t>|b </a:t>
            </a:r>
            <a:r>
              <a:rPr lang="tr-TR" dirty="0" smtClean="0"/>
              <a:t>Yazar </a:t>
            </a:r>
            <a:r>
              <a:rPr lang="tr-TR" dirty="0"/>
              <a:t>numarası</a:t>
            </a:r>
          </a:p>
          <a:p>
            <a:pPr marL="0" indent="0">
              <a:buNone/>
            </a:pPr>
            <a:r>
              <a:rPr lang="tr-TR" dirty="0"/>
              <a:t>|2 Basım numarası</a:t>
            </a:r>
          </a:p>
          <a:p>
            <a:pPr marL="0" indent="0">
              <a:buNone/>
            </a:pPr>
            <a:r>
              <a:rPr lang="tr-TR" dirty="0"/>
              <a:t> </a:t>
            </a:r>
            <a:r>
              <a:rPr lang="tr-TR" dirty="0" smtClean="0"/>
              <a:t>			ÖRNEK</a:t>
            </a:r>
            <a:r>
              <a:rPr lang="tr-TR" dirty="0"/>
              <a:t>: 	</a:t>
            </a:r>
          </a:p>
          <a:p>
            <a:pPr marL="0" indent="0">
              <a:buNone/>
            </a:pPr>
            <a:r>
              <a:rPr lang="tr-TR" dirty="0"/>
              <a:t> </a:t>
            </a:r>
            <a:r>
              <a:rPr lang="tr-TR" dirty="0"/>
              <a:t>	</a:t>
            </a:r>
            <a:r>
              <a:rPr lang="tr-TR" dirty="0" smtClean="0"/>
              <a:t>082 </a:t>
            </a:r>
            <a:r>
              <a:rPr lang="tr-TR" dirty="0"/>
              <a:t>04 </a:t>
            </a:r>
            <a:r>
              <a:rPr lang="tr-TR" dirty="0" smtClean="0"/>
              <a:t>$a 813.42</a:t>
            </a:r>
          </a:p>
          <a:p>
            <a:pPr marL="0" indent="0">
              <a:buNone/>
            </a:pPr>
            <a:r>
              <a:rPr lang="tr-TR" dirty="0" smtClean="0"/>
              <a:t>	                $bE34	</a:t>
            </a:r>
            <a:r>
              <a:rPr lang="tr-TR" dirty="0"/>
              <a:t>	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		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082 </a:t>
            </a:r>
            <a:r>
              <a:rPr lang="tr-TR" dirty="0"/>
              <a:t>04 </a:t>
            </a:r>
            <a:r>
              <a:rPr lang="tr-TR" dirty="0" smtClean="0"/>
              <a:t>$a 956.1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86827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0xx alanı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105399"/>
          </a:xfrm>
        </p:spPr>
        <p:txBody>
          <a:bodyPr>
            <a:normAutofit fontScale="92500" lnSpcReduction="20000"/>
          </a:bodyPr>
          <a:lstStyle/>
          <a:p>
            <a:endParaRPr lang="tr-TR" dirty="0"/>
          </a:p>
          <a:p>
            <a:pPr marL="0" indent="0">
              <a:buNone/>
            </a:pPr>
            <a:r>
              <a:rPr lang="tr-TR" b="1" u="sng" dirty="0"/>
              <a:t>(090) YEREL YER NUMARASI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  <a:r>
              <a:rPr lang="tr-TR" dirty="0" smtClean="0"/>
              <a:t>Kütüphanelere özgü oluşturulmuş bir alandır. </a:t>
            </a:r>
            <a:r>
              <a:rPr lang="tr-TR" dirty="0" smtClean="0"/>
              <a:t>Her kütüphanede farklı kullanılabilir. Kütüphane kendine özgü oluşturduğu yer numarasını bu alana girer.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 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ÖRNEK: 	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* 090 __ a 813.42 PAM 2006</a:t>
            </a:r>
          </a:p>
          <a:p>
            <a:pPr marL="0" indent="0">
              <a:buNone/>
            </a:pPr>
            <a:r>
              <a:rPr lang="tr-TR" dirty="0"/>
              <a:t>		</a:t>
            </a:r>
          </a:p>
          <a:p>
            <a:pPr marL="0" indent="0">
              <a:buNone/>
            </a:pPr>
            <a:r>
              <a:rPr lang="tr-TR" dirty="0"/>
              <a:t>	* 090 __ a 956.1 ORT </a:t>
            </a:r>
            <a:r>
              <a:rPr lang="tr-TR" dirty="0" smtClean="0"/>
              <a:t>2012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6040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3137</TotalTime>
  <Words>640</Words>
  <Application>Microsoft Office PowerPoint</Application>
  <PresentationFormat>Ekran Gösterisi (4:3)</PresentationFormat>
  <Paragraphs>123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0xx alanı</vt:lpstr>
      <vt:lpstr>0xx alanı</vt:lpstr>
      <vt:lpstr>0xx alanı</vt:lpstr>
      <vt:lpstr>0xx alanı</vt:lpstr>
      <vt:lpstr>0xx alanı</vt:lpstr>
      <vt:lpstr>0xx alanı</vt:lpstr>
      <vt:lpstr>0xx alanı</vt:lpstr>
      <vt:lpstr>0xx alanı</vt:lpstr>
    </vt:vector>
  </TitlesOfParts>
  <Company>Nebraska Library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Cataloging with RDA:  An Overview</dc:title>
  <dc:creator>Emily Nimsakont</dc:creator>
  <cp:lastModifiedBy>Doğan ATILGAN</cp:lastModifiedBy>
  <cp:revision>283</cp:revision>
  <dcterms:created xsi:type="dcterms:W3CDTF">2010-04-19T20:51:29Z</dcterms:created>
  <dcterms:modified xsi:type="dcterms:W3CDTF">2020-05-23T07:51:50Z</dcterms:modified>
</cp:coreProperties>
</file>