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5" r:id="rId5"/>
    <p:sldId id="266" r:id="rId6"/>
    <p:sldId id="283" r:id="rId7"/>
    <p:sldId id="270" r:id="rId8"/>
    <p:sldId id="272" r:id="rId9"/>
    <p:sldId id="273" r:id="rId10"/>
    <p:sldId id="276" r:id="rId11"/>
    <p:sldId id="277" r:id="rId12"/>
    <p:sldId id="278" r:id="rId13"/>
    <p:sldId id="286" r:id="rId14"/>
    <p:sldId id="280" r:id="rId15"/>
    <p:sldId id="284" r:id="rId16"/>
    <p:sldId id="288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73BE1-C954-4AA4-924F-AFE3D0F72B28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64E68-F9D6-4BAA-B154-EFB5BFAD773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64E68-F9D6-4BAA-B154-EFB5BFAD773E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64E68-F9D6-4BAA-B154-EFB5BFAD773E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64E68-F9D6-4BAA-B154-EFB5BFAD773E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64E68-F9D6-4BAA-B154-EFB5BFAD773E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64E68-F9D6-4BAA-B154-EFB5BFAD773E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64E68-F9D6-4BAA-B154-EFB5BFAD773E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92439-A711-4246-A0F3-C5E58C711AAE}" type="datetimeFigureOut">
              <a:rPr lang="tr-TR" smtClean="0"/>
              <a:pPr/>
              <a:t>12.07.2018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44D07-86E9-4C5E-BAA6-34A3276A81B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Kamera Hareketleri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konum değiştirerek</a:t>
            </a:r>
            <a:br>
              <a:rPr lang="tr-TR" dirty="0" smtClean="0"/>
            </a:br>
            <a:r>
              <a:rPr lang="tr-TR" dirty="0" smtClean="0"/>
              <a:t>yaptığı hareketler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395536" y="1700808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/>
              <a:t>Gimbal</a:t>
            </a:r>
            <a:r>
              <a:rPr lang="tr-TR" sz="2400" dirty="0" smtClean="0"/>
              <a:t> adı verilen özel türlerinde  kamera iki tarafından sisteme sabitlenmiştir ancak hareket etmesine izin verilmiştir. Bazılarında ise </a:t>
            </a:r>
            <a:r>
              <a:rPr lang="tr-TR" sz="2400" dirty="0" err="1" smtClean="0"/>
              <a:t>gimbal</a:t>
            </a:r>
            <a:r>
              <a:rPr lang="tr-TR" sz="2400" dirty="0" smtClean="0"/>
              <a:t> cihazının içinde kameranın bağlı olduğu yerin hep aynı konumda kalmasını sağlayan bir sistem vardır. Bu sayede kameraman hareket etse de kameranın olabildiğince sabit kalması sağlanmıştır. 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konum değiştirerek</a:t>
            </a:r>
            <a:br>
              <a:rPr lang="tr-TR" dirty="0" smtClean="0"/>
            </a:br>
            <a:r>
              <a:rPr lang="tr-TR" dirty="0" smtClean="0"/>
              <a:t>yaptığı hareketler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395536" y="1700808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Vantuz</a:t>
            </a:r>
          </a:p>
          <a:p>
            <a:r>
              <a:rPr lang="tr-TR" sz="2800" dirty="0" smtClean="0"/>
              <a:t>Kamera özel bir </a:t>
            </a:r>
            <a:r>
              <a:rPr lang="tr-TR" sz="2800" dirty="0"/>
              <a:t>vantuz yardımıyla </a:t>
            </a:r>
            <a:r>
              <a:rPr lang="tr-TR" sz="2800" dirty="0" smtClean="0"/>
              <a:t>cam, duvar vb. düz bir yüzeye takılır. Bu genellikle bir arabadır.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467544" y="3429000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Takılı bulunduğu aracın/nesnenin hareketi sayesinde kamera da hareket etmiş olur.</a:t>
            </a:r>
          </a:p>
          <a:p>
            <a:r>
              <a:rPr lang="tr-TR" sz="2400" dirty="0" err="1" smtClean="0"/>
              <a:t>Tripodun</a:t>
            </a:r>
            <a:r>
              <a:rPr lang="tr-TR" sz="2400" dirty="0" smtClean="0"/>
              <a:t> giremediği yerlerde duvara, masaya vb. sabitlenerek sabit çekim de yapılabilir.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konum değiştirerek</a:t>
            </a:r>
            <a:br>
              <a:rPr lang="tr-TR" dirty="0" smtClean="0"/>
            </a:br>
            <a:r>
              <a:rPr lang="tr-TR" dirty="0" smtClean="0"/>
              <a:t>yaptığı hareketler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395536" y="1700808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Hareket eden araçlar</a:t>
            </a:r>
          </a:p>
          <a:p>
            <a:r>
              <a:rPr lang="tr-TR" sz="2400" dirty="0"/>
              <a:t>H</a:t>
            </a:r>
            <a:r>
              <a:rPr lang="tr-TR" sz="2400" dirty="0" smtClean="0"/>
              <a:t>elikopter</a:t>
            </a:r>
            <a:r>
              <a:rPr lang="tr-TR" sz="2400" dirty="0"/>
              <a:t>, uçak, balon vb. araçlara </a:t>
            </a:r>
            <a:r>
              <a:rPr lang="tr-TR" sz="2400" dirty="0" smtClean="0"/>
              <a:t> vantuzla konan ya da titreşimi azaltan özel kafalı </a:t>
            </a:r>
            <a:r>
              <a:rPr lang="tr-TR" sz="2400" dirty="0" err="1" smtClean="0"/>
              <a:t>tripodlara</a:t>
            </a:r>
            <a:r>
              <a:rPr lang="tr-TR" sz="2400" dirty="0" smtClean="0"/>
              <a:t> yerleştirilen kameralarla hareketli çekim </a:t>
            </a:r>
            <a:r>
              <a:rPr lang="tr-TR" sz="2400" dirty="0"/>
              <a:t>yapılabilir. </a:t>
            </a:r>
            <a:endParaRPr lang="tr-TR" sz="2400" dirty="0" smtClean="0"/>
          </a:p>
        </p:txBody>
      </p:sp>
      <p:sp>
        <p:nvSpPr>
          <p:cNvPr id="8" name="7 Metin kutusu"/>
          <p:cNvSpPr txBox="1"/>
          <p:nvPr/>
        </p:nvSpPr>
        <p:spPr>
          <a:xfrm>
            <a:off x="395536" y="3284984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Günümüzde bir taşıta binmek yerine küçük bir kameranın bağlanabildiği ve uzaktan kumanda ile yönetilen “helikopter kamera” araçları ile de çekim yapılabilmektedir. Bu cihazlar </a:t>
            </a:r>
            <a:r>
              <a:rPr lang="tr-TR" sz="2400" dirty="0" err="1" smtClean="0"/>
              <a:t>Drone</a:t>
            </a:r>
            <a:r>
              <a:rPr lang="tr-TR" sz="2400" dirty="0" smtClean="0"/>
              <a:t>, </a:t>
            </a:r>
            <a:r>
              <a:rPr lang="tr-TR" sz="2400" dirty="0" err="1" smtClean="0"/>
              <a:t>Phantom</a:t>
            </a:r>
            <a:r>
              <a:rPr lang="tr-TR" sz="2400" dirty="0" smtClean="0"/>
              <a:t> vb. adlarla da anılabilmektedir.</a:t>
            </a:r>
          </a:p>
        </p:txBody>
      </p:sp>
      <p:sp>
        <p:nvSpPr>
          <p:cNvPr id="10" name="9 Metin kutusu"/>
          <p:cNvSpPr txBox="1"/>
          <p:nvPr/>
        </p:nvSpPr>
        <p:spPr>
          <a:xfrm>
            <a:off x="395536" y="4941168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Ayrıca giysiye ya da vücuda takılabilen özel kameralarla da çekim yapılabilir. </a:t>
            </a:r>
            <a:r>
              <a:rPr lang="tr-TR" sz="2400" dirty="0" err="1" smtClean="0"/>
              <a:t>GoPro</a:t>
            </a:r>
            <a:r>
              <a:rPr lang="tr-TR" sz="2400" dirty="0" smtClean="0"/>
              <a:t> bunlara bir örnektir.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Objektifteki merceklerin yer değiştirmesiyle yapılan </a:t>
            </a:r>
            <a:r>
              <a:rPr lang="tr-TR" dirty="0" smtClean="0"/>
              <a:t>hareketler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395536" y="1988840"/>
            <a:ext cx="78488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Optik hareketler </a:t>
            </a:r>
            <a:r>
              <a:rPr lang="tr-TR" sz="3200" dirty="0" smtClean="0"/>
              <a:t>adı da verilen bu hareketlerde kamera </a:t>
            </a:r>
            <a:r>
              <a:rPr lang="tr-TR" sz="3200" dirty="0" err="1" smtClean="0"/>
              <a:t>tripod</a:t>
            </a:r>
            <a:r>
              <a:rPr lang="tr-TR" sz="3200" dirty="0" smtClean="0"/>
              <a:t> üzerinde sabit durur ve kamera üzerindeki komut düğmeleriyle objektif içindeki merceklerin hareket etmesi sağlanır.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Objektifteki merceklerin yer değiştirmesiyle yapılan </a:t>
            </a:r>
            <a:r>
              <a:rPr lang="tr-TR" dirty="0" smtClean="0"/>
              <a:t>hareketler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395536" y="1700808"/>
            <a:ext cx="78488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Bu kamera hareketleri üçe ayrılır:</a:t>
            </a:r>
          </a:p>
          <a:p>
            <a:endParaRPr lang="tr-TR" sz="2800" dirty="0" smtClean="0"/>
          </a:p>
          <a:p>
            <a:pPr lvl="0">
              <a:buFont typeface="Wingdings" pitchFamily="2" charset="2"/>
              <a:buChar char="Ø"/>
            </a:pPr>
            <a:r>
              <a:rPr lang="tr-TR" sz="2800" b="1" dirty="0" err="1"/>
              <a:t>Zoom</a:t>
            </a:r>
            <a:r>
              <a:rPr lang="tr-TR" sz="2800" b="1" dirty="0"/>
              <a:t> in ve </a:t>
            </a:r>
            <a:r>
              <a:rPr lang="tr-TR" sz="2800" b="1" dirty="0" err="1"/>
              <a:t>out</a:t>
            </a:r>
            <a:r>
              <a:rPr lang="tr-TR" sz="2800" b="1" dirty="0"/>
              <a:t>  </a:t>
            </a:r>
            <a:r>
              <a:rPr lang="tr-TR" sz="2800" dirty="0" smtClean="0"/>
              <a:t>(optik kaydırma): Nesneye yaklaşılır ya da uzaklaşılır.</a:t>
            </a:r>
            <a:endParaRPr lang="tr-TR" sz="2800" dirty="0"/>
          </a:p>
          <a:p>
            <a:pPr lvl="0">
              <a:buFont typeface="Wingdings" pitchFamily="2" charset="2"/>
              <a:buChar char="Ø"/>
            </a:pPr>
            <a:r>
              <a:rPr lang="tr-TR" sz="2800" b="1" dirty="0" err="1"/>
              <a:t>Focus</a:t>
            </a:r>
            <a:r>
              <a:rPr lang="tr-TR" sz="2800" b="1" dirty="0"/>
              <a:t>-</a:t>
            </a:r>
            <a:r>
              <a:rPr lang="tr-TR" sz="2800" b="1" dirty="0" err="1"/>
              <a:t>defocus</a:t>
            </a:r>
            <a:r>
              <a:rPr lang="tr-TR" sz="2800" b="1" dirty="0"/>
              <a:t> </a:t>
            </a:r>
            <a:r>
              <a:rPr lang="tr-TR" sz="2800" dirty="0"/>
              <a:t>(netlik ve bulanıklık</a:t>
            </a:r>
            <a:r>
              <a:rPr lang="tr-TR" sz="2800" dirty="0" smtClean="0"/>
              <a:t>): Aynı nesne önce netsiz hale getirilir, sonra netleştirilir. Genellikle eski filmlerde geçmişe dönüş ya da anımsama sahnelerinde geçiş olarak kullanılır.</a:t>
            </a:r>
            <a:endParaRPr lang="tr-TR" sz="2800" dirty="0"/>
          </a:p>
          <a:p>
            <a:pPr lvl="0">
              <a:buFont typeface="Wingdings" pitchFamily="2" charset="2"/>
              <a:buChar char="Ø"/>
            </a:pPr>
            <a:r>
              <a:rPr lang="tr-TR" sz="2800" b="1" dirty="0"/>
              <a:t>Netlik kaydırma </a:t>
            </a:r>
            <a:r>
              <a:rPr lang="tr-TR" sz="2800" dirty="0"/>
              <a:t>(</a:t>
            </a:r>
            <a:r>
              <a:rPr lang="tr-TR" sz="2800" dirty="0" err="1" smtClean="0"/>
              <a:t>mezopan</a:t>
            </a:r>
            <a:r>
              <a:rPr lang="tr-TR" sz="2800" dirty="0" smtClean="0"/>
              <a:t> / </a:t>
            </a:r>
            <a:r>
              <a:rPr lang="tr-TR" sz="2800" dirty="0" err="1" smtClean="0"/>
              <a:t>rack</a:t>
            </a:r>
            <a:r>
              <a:rPr lang="tr-TR" sz="2800" dirty="0" smtClean="0"/>
              <a:t> </a:t>
            </a:r>
            <a:r>
              <a:rPr lang="tr-TR" sz="2800" dirty="0" err="1" smtClean="0"/>
              <a:t>focus</a:t>
            </a:r>
            <a:r>
              <a:rPr lang="tr-TR" sz="2800" dirty="0" smtClean="0"/>
              <a:t>): Arka arkaya duran iki nesneden önce birine netlik yapılır, daha sonra diğerine.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Kombine hareketler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395536" y="1700808"/>
            <a:ext cx="784887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Aynı anda iki kamera hareketinin birden yapılmasıyla oluşur.</a:t>
            </a:r>
          </a:p>
          <a:p>
            <a:endParaRPr lang="tr-TR" sz="3200" dirty="0" smtClean="0"/>
          </a:p>
          <a:p>
            <a:r>
              <a:rPr lang="tr-TR" sz="2800" dirty="0" smtClean="0"/>
              <a:t>En sık rastlanan hareketlerden biri, konuyu takip amacıyla </a:t>
            </a:r>
            <a:r>
              <a:rPr lang="tr-TR" sz="2800" dirty="0" err="1" smtClean="0"/>
              <a:t>pan</a:t>
            </a:r>
            <a:r>
              <a:rPr lang="tr-TR" sz="2800" dirty="0" smtClean="0"/>
              <a:t> ve </a:t>
            </a:r>
            <a:r>
              <a:rPr lang="tr-TR" sz="2800" dirty="0" err="1" smtClean="0"/>
              <a:t>tilt’in</a:t>
            </a:r>
            <a:r>
              <a:rPr lang="tr-TR" sz="2800" dirty="0" smtClean="0"/>
              <a:t> birlikte kullanılmasıdır.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Kombine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19256" cy="44644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b="1" dirty="0" err="1" smtClean="0"/>
              <a:t>Dolly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zoom</a:t>
            </a:r>
            <a:r>
              <a:rPr lang="tr-TR" sz="2800" b="1" dirty="0" smtClean="0"/>
              <a:t> </a:t>
            </a:r>
            <a:r>
              <a:rPr lang="tr-TR" sz="2800" dirty="0" smtClean="0"/>
              <a:t>hareketi ise ilginç bir etki uyandıran kombine bir harekettir.</a:t>
            </a:r>
          </a:p>
          <a:p>
            <a:pPr>
              <a:buNone/>
            </a:pPr>
            <a:r>
              <a:rPr lang="tr-TR" sz="2800" dirty="0" smtClean="0"/>
              <a:t>	Bu harekette kamera </a:t>
            </a:r>
            <a:r>
              <a:rPr lang="tr-TR" sz="2800" dirty="0" err="1" smtClean="0"/>
              <a:t>dolly</a:t>
            </a:r>
            <a:r>
              <a:rPr lang="tr-TR" sz="2800" dirty="0" smtClean="0"/>
              <a:t> ile nesneye yaklaşırken aynı anda </a:t>
            </a:r>
            <a:r>
              <a:rPr lang="tr-TR" sz="2800" dirty="0" err="1" smtClean="0"/>
              <a:t>zoom</a:t>
            </a:r>
            <a:r>
              <a:rPr lang="tr-TR" sz="2800" dirty="0" smtClean="0"/>
              <a:t> ile nesneden uzaklaşılabilir. Ya da tam tersi </a:t>
            </a:r>
            <a:r>
              <a:rPr lang="tr-TR" sz="2800" dirty="0" err="1" smtClean="0"/>
              <a:t>dolly</a:t>
            </a:r>
            <a:r>
              <a:rPr lang="tr-TR" sz="2800" dirty="0" smtClean="0"/>
              <a:t> ile uzaklaşırken </a:t>
            </a:r>
            <a:r>
              <a:rPr lang="tr-TR" sz="2800" dirty="0" err="1" smtClean="0"/>
              <a:t>zoom</a:t>
            </a:r>
            <a:r>
              <a:rPr lang="tr-TR" sz="2800" dirty="0" smtClean="0"/>
              <a:t> ile yaklaşılabilir.</a:t>
            </a:r>
          </a:p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Dolly</a:t>
            </a:r>
            <a:r>
              <a:rPr lang="tr-TR" sz="2800" dirty="0" smtClean="0"/>
              <a:t> </a:t>
            </a:r>
            <a:r>
              <a:rPr lang="tr-TR" sz="2800" dirty="0" err="1" smtClean="0"/>
              <a:t>zoom</a:t>
            </a:r>
            <a:r>
              <a:rPr lang="tr-TR" sz="2800" dirty="0" smtClean="0"/>
              <a:t> hareketinin kullanıldığı en ünlü film </a:t>
            </a:r>
            <a:r>
              <a:rPr lang="tr-TR" sz="2800" dirty="0" err="1" smtClean="0"/>
              <a:t>Alfred</a:t>
            </a:r>
            <a:r>
              <a:rPr lang="tr-TR" sz="2800" dirty="0" smtClean="0"/>
              <a:t> </a:t>
            </a:r>
            <a:r>
              <a:rPr lang="tr-TR" sz="2800" dirty="0" err="1" smtClean="0"/>
              <a:t>Hitchcock’un</a:t>
            </a:r>
            <a:r>
              <a:rPr lang="tr-TR" sz="2800" dirty="0" smtClean="0"/>
              <a:t> </a:t>
            </a:r>
            <a:r>
              <a:rPr lang="tr-TR" sz="2800" dirty="0" err="1" smtClean="0"/>
              <a:t>Vertigo</a:t>
            </a:r>
            <a:r>
              <a:rPr lang="tr-TR" sz="2800" dirty="0" smtClean="0"/>
              <a:t> (Ölüm Korkusu, 1958) adlı filmidir. Bu nedenle bu tekniğe “</a:t>
            </a:r>
            <a:r>
              <a:rPr lang="tr-TR" sz="2800" dirty="0" err="1" smtClean="0"/>
              <a:t>Vertigo</a:t>
            </a:r>
            <a:r>
              <a:rPr lang="tr-TR" sz="2800" dirty="0" smtClean="0"/>
              <a:t> Efekt” ya da “</a:t>
            </a:r>
            <a:r>
              <a:rPr lang="tr-TR" sz="2800" dirty="0" err="1" smtClean="0"/>
              <a:t>Hitchcock</a:t>
            </a:r>
            <a:r>
              <a:rPr lang="tr-TR" sz="2800" dirty="0" smtClean="0"/>
              <a:t> </a:t>
            </a:r>
            <a:r>
              <a:rPr lang="tr-TR" sz="2800" dirty="0" err="1" smtClean="0"/>
              <a:t>zoom”u</a:t>
            </a:r>
            <a:r>
              <a:rPr lang="tr-TR" sz="2800" dirty="0" smtClean="0"/>
              <a:t> da dendiği olur.</a:t>
            </a:r>
          </a:p>
          <a:p>
            <a:pPr>
              <a:buNone/>
            </a:pP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Kamera Hareketleri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Üçe ayrılır: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Kameranın gövdesiyle yaptığı hareketler.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Kameranın konum değiştirerek yaptığı hareketler.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Objektifteki merceklerin yer değiştirmesiyle yapılan hareketler (optik hareketler)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gövdesiyle yaptığı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smtClean="0"/>
              <a:t>Yatay çevrinme (</a:t>
            </a:r>
            <a:r>
              <a:rPr lang="tr-TR" b="1" dirty="0" err="1" smtClean="0"/>
              <a:t>pan</a:t>
            </a:r>
            <a:r>
              <a:rPr lang="tr-TR" b="1" dirty="0" smtClean="0"/>
              <a:t>): </a:t>
            </a:r>
            <a:r>
              <a:rPr lang="tr-TR" dirty="0" smtClean="0"/>
              <a:t>Kameranın </a:t>
            </a:r>
            <a:r>
              <a:rPr lang="tr-TR" dirty="0" err="1" smtClean="0"/>
              <a:t>tripod</a:t>
            </a:r>
            <a:r>
              <a:rPr lang="tr-TR" dirty="0" smtClean="0"/>
              <a:t> üzerinde sağa ya da sola çevrilmesiyle yapılır.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Dikey çevrinme (</a:t>
            </a:r>
            <a:r>
              <a:rPr lang="tr-TR" b="1" dirty="0" err="1" smtClean="0"/>
              <a:t>tilt</a:t>
            </a:r>
            <a:r>
              <a:rPr lang="tr-TR" b="1" dirty="0" smtClean="0"/>
              <a:t>): </a:t>
            </a:r>
            <a:r>
              <a:rPr lang="tr-TR" dirty="0" smtClean="0"/>
              <a:t>Kameranın </a:t>
            </a:r>
            <a:r>
              <a:rPr lang="tr-TR" dirty="0" err="1" smtClean="0"/>
              <a:t>tripod</a:t>
            </a:r>
            <a:r>
              <a:rPr lang="tr-TR" dirty="0" smtClean="0"/>
              <a:t> üzerinde yukarı ya da aşağı çevrilmesiyle yapılır.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Dairesel çevrinme: </a:t>
            </a:r>
            <a:r>
              <a:rPr lang="tr-TR" dirty="0" smtClean="0"/>
              <a:t>Kameranın </a:t>
            </a:r>
            <a:r>
              <a:rPr lang="tr-TR" dirty="0" err="1" smtClean="0"/>
              <a:t>tripod</a:t>
            </a:r>
            <a:r>
              <a:rPr lang="tr-TR" dirty="0" smtClean="0"/>
              <a:t> üzerinde yatay olarak 360° çevrilmesiyle yapılır.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Hızlı çevrinme (</a:t>
            </a:r>
            <a:r>
              <a:rPr lang="tr-TR" b="1" dirty="0" err="1" smtClean="0"/>
              <a:t>whip</a:t>
            </a:r>
            <a:r>
              <a:rPr lang="tr-TR" b="1" dirty="0" smtClean="0"/>
              <a:t> </a:t>
            </a:r>
            <a:r>
              <a:rPr lang="tr-TR" b="1" dirty="0" err="1" smtClean="0"/>
              <a:t>pan</a:t>
            </a:r>
            <a:r>
              <a:rPr lang="tr-TR" b="1" dirty="0" smtClean="0"/>
              <a:t>): </a:t>
            </a:r>
            <a:r>
              <a:rPr lang="tr-TR" dirty="0" smtClean="0"/>
              <a:t>Yatay çevrinmenin çok hızlı biçimde yapılmasına verilen addır. Günümüzde kurguda da yapılabilmektedir.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konum değiştirerek</a:t>
            </a:r>
            <a:br>
              <a:rPr lang="tr-TR" dirty="0" smtClean="0"/>
            </a:br>
            <a:r>
              <a:rPr lang="tr-TR" dirty="0" smtClean="0"/>
              <a:t>yaptığı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Temelde </a:t>
            </a:r>
            <a:r>
              <a:rPr lang="tr-TR" dirty="0"/>
              <a:t>üç hareket vardır</a:t>
            </a:r>
            <a:r>
              <a:rPr lang="tr-TR" dirty="0" smtClean="0"/>
              <a:t>:</a:t>
            </a:r>
          </a:p>
          <a:p>
            <a:pPr>
              <a:buNone/>
            </a:pPr>
            <a:endParaRPr lang="tr-TR" dirty="0"/>
          </a:p>
          <a:p>
            <a:pPr lvl="0">
              <a:buFont typeface="Wingdings" pitchFamily="2" charset="2"/>
              <a:buChar char="Ø"/>
            </a:pPr>
            <a:r>
              <a:rPr lang="tr-TR" dirty="0"/>
              <a:t>İleri-geri kaydırma</a:t>
            </a:r>
          </a:p>
          <a:p>
            <a:pPr lvl="0">
              <a:buFont typeface="Wingdings" pitchFamily="2" charset="2"/>
              <a:buChar char="Ø"/>
            </a:pPr>
            <a:r>
              <a:rPr lang="tr-TR" dirty="0"/>
              <a:t>Sağa-sola kaydırma</a:t>
            </a:r>
          </a:p>
          <a:p>
            <a:pPr lvl="0">
              <a:buFont typeface="Wingdings" pitchFamily="2" charset="2"/>
              <a:buChar char="Ø"/>
            </a:pPr>
            <a:r>
              <a:rPr lang="tr-TR" dirty="0"/>
              <a:t>Yukarı-aşağı kaydırma</a:t>
            </a:r>
          </a:p>
          <a:p>
            <a:endParaRPr lang="tr-TR" dirty="0" smtClean="0"/>
          </a:p>
          <a:p>
            <a:pPr>
              <a:buNone/>
            </a:pPr>
            <a:r>
              <a:rPr lang="tr-TR" sz="2600" dirty="0" smtClean="0"/>
              <a:t>	Bu </a:t>
            </a:r>
            <a:r>
              <a:rPr lang="tr-TR" sz="2600" dirty="0"/>
              <a:t>hareketler, yapılmaları için kullanılan yardımcı ekipmanın adıyla da </a:t>
            </a:r>
            <a:r>
              <a:rPr lang="tr-TR" sz="2600" dirty="0" smtClean="0"/>
              <a:t>anılır. Elbette bu ekipmanın kameranın ağırlığını taşıyabilmesi gerekir.</a:t>
            </a:r>
            <a:endParaRPr lang="tr-TR" sz="2600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konum değiştirerek</a:t>
            </a:r>
            <a:br>
              <a:rPr lang="tr-TR" dirty="0" smtClean="0"/>
            </a:br>
            <a:r>
              <a:rPr lang="tr-TR" dirty="0" smtClean="0"/>
              <a:t>yaptığı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b="1" dirty="0" err="1" smtClean="0"/>
              <a:t>Dolly</a:t>
            </a:r>
            <a:endParaRPr lang="tr-TR" sz="2800" b="1" dirty="0" smtClean="0"/>
          </a:p>
          <a:p>
            <a:pPr>
              <a:buNone/>
            </a:pPr>
            <a:r>
              <a:rPr lang="tr-TR" sz="2800" b="1" dirty="0"/>
              <a:t>	</a:t>
            </a:r>
            <a:r>
              <a:rPr lang="tr-TR" sz="2800" dirty="0" err="1" smtClean="0"/>
              <a:t>Tripodun</a:t>
            </a:r>
            <a:r>
              <a:rPr lang="tr-TR" sz="2800" dirty="0" smtClean="0"/>
              <a:t> </a:t>
            </a:r>
            <a:r>
              <a:rPr lang="tr-TR" sz="2800" dirty="0"/>
              <a:t>üzerine takıldığı tekerlekli araçtır. İleri-geri ve sağa-sola kaydırma için kullanılır</a:t>
            </a:r>
            <a:r>
              <a:rPr lang="tr-TR" sz="2800" dirty="0" smtClean="0"/>
              <a:t>. </a:t>
            </a:r>
          </a:p>
          <a:p>
            <a:pPr>
              <a:buNone/>
            </a:pPr>
            <a:r>
              <a:rPr lang="tr-TR" sz="2800" dirty="0"/>
              <a:t>	</a:t>
            </a:r>
            <a:r>
              <a:rPr lang="tr-TR" sz="2800" dirty="0" smtClean="0"/>
              <a:t>Zeminin düz olması görüntünün sarsıntısız olması bakımından önemlidir. Bu nedenle özel döşenmiş zemin üzerinde kullanılması yeğlenir</a:t>
            </a:r>
            <a:r>
              <a:rPr lang="tr-TR" sz="2800" dirty="0" smtClean="0"/>
              <a:t>.</a:t>
            </a:r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tr-TR" sz="2000" dirty="0" err="1" smtClean="0"/>
              <a:t>Dolly</a:t>
            </a:r>
            <a:r>
              <a:rPr lang="tr-TR" sz="2000" dirty="0" smtClean="0"/>
              <a:t> </a:t>
            </a:r>
            <a:r>
              <a:rPr lang="tr-TR" sz="2000" dirty="0" smtClean="0"/>
              <a:t>aracılığıyla nesnenin etrafında yarım daire ya da tam daire çiziliyorsa bu harekete ark (</a:t>
            </a:r>
            <a:r>
              <a:rPr lang="tr-TR" sz="2000" dirty="0" err="1" smtClean="0"/>
              <a:t>arc</a:t>
            </a:r>
            <a:r>
              <a:rPr lang="tr-TR" sz="2000" dirty="0" smtClean="0"/>
              <a:t>) adı verilir.</a:t>
            </a:r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konum değiştirerek</a:t>
            </a:r>
            <a:br>
              <a:rPr lang="tr-TR" dirty="0" smtClean="0"/>
            </a:br>
            <a:r>
              <a:rPr lang="tr-TR" dirty="0" smtClean="0"/>
              <a:t>yaptığı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13681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sz="2800" b="1" dirty="0" err="1" smtClean="0"/>
              <a:t>Slider</a:t>
            </a:r>
            <a:endParaRPr lang="tr-TR" sz="2800" b="1" dirty="0" smtClean="0"/>
          </a:p>
          <a:p>
            <a:pPr>
              <a:buNone/>
            </a:pPr>
            <a:r>
              <a:rPr lang="tr-TR" sz="2800" dirty="0" smtClean="0"/>
              <a:t>	Kameranın özel bir platform üzerinde kaydırılmasına yarayan cihazdır.</a:t>
            </a: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467544" y="3068960"/>
            <a:ext cx="8229600" cy="165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Şaryo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Kameranın üzerinde hareket ettiği raylı sistemdir.  Kamera ve kameraman özel bir platform üzerindedir. İleri-geri ve sağa-sola kaydırma için kullanılır.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57200" y="4797152"/>
            <a:ext cx="8219256" cy="15841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Crane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(Vinç)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 vincin üzerine monte edilen özel platformdur.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Tripod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üzerindeki kamera, kameraman ve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bazan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yönetmen bu platformda durur.  Üç temel hareketi de yapabilir.</a:t>
            </a: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konum değiştirerek</a:t>
            </a:r>
            <a:br>
              <a:rPr lang="tr-TR" dirty="0" smtClean="0"/>
            </a:br>
            <a:r>
              <a:rPr lang="tr-TR" dirty="0" smtClean="0"/>
              <a:t>yaptığı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19256" cy="427707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2800" dirty="0" smtClean="0"/>
              <a:t>	Günümüzde kameramanın vincin üzerinde oturmayıp aşağıda durduğu </a:t>
            </a:r>
            <a:r>
              <a:rPr lang="tr-TR" sz="2800" dirty="0" err="1" smtClean="0"/>
              <a:t>tahteravalli</a:t>
            </a:r>
            <a:r>
              <a:rPr lang="tr-TR" sz="2800" dirty="0" smtClean="0"/>
              <a:t> mantığıyla çalışan özel sistemler de vardır. </a:t>
            </a:r>
          </a:p>
          <a:p>
            <a:pPr>
              <a:buNone/>
            </a:pPr>
            <a:r>
              <a:rPr lang="tr-TR" sz="2800" dirty="0" smtClean="0"/>
              <a:t>	Bu cihazlara genellikle ilk üreten markanın adıyla </a:t>
            </a:r>
            <a:r>
              <a:rPr lang="tr-TR" sz="2800" dirty="0" err="1" smtClean="0"/>
              <a:t>jimmy</a:t>
            </a:r>
            <a:r>
              <a:rPr lang="tr-TR" sz="2800" dirty="0" smtClean="0"/>
              <a:t> </a:t>
            </a:r>
            <a:r>
              <a:rPr lang="tr-TR" sz="2800" dirty="0" err="1" smtClean="0"/>
              <a:t>jib</a:t>
            </a:r>
            <a:r>
              <a:rPr lang="tr-TR" sz="2800" dirty="0" smtClean="0"/>
              <a:t>, daha küçüklerine ise mini </a:t>
            </a:r>
            <a:r>
              <a:rPr lang="tr-TR" sz="2800" dirty="0" err="1" smtClean="0"/>
              <a:t>jib</a:t>
            </a:r>
            <a:r>
              <a:rPr lang="tr-TR" sz="2800" dirty="0" smtClean="0"/>
              <a:t> denir.</a:t>
            </a:r>
          </a:p>
          <a:p>
            <a:pPr>
              <a:buNone/>
            </a:pPr>
            <a:r>
              <a:rPr lang="tr-TR" sz="2800" dirty="0" smtClean="0"/>
              <a:t>	Kameramanın çekilenleri izleyebilmesi </a:t>
            </a:r>
            <a:r>
              <a:rPr lang="tr-TR" sz="2800" dirty="0"/>
              <a:t>için </a:t>
            </a:r>
            <a:r>
              <a:rPr lang="tr-TR" sz="2800" dirty="0" smtClean="0"/>
              <a:t>bakaç </a:t>
            </a:r>
            <a:r>
              <a:rPr lang="tr-TR" sz="2800" dirty="0"/>
              <a:t>(</a:t>
            </a:r>
            <a:r>
              <a:rPr lang="tr-TR" sz="2800" dirty="0" err="1" smtClean="0"/>
              <a:t>vizör</a:t>
            </a:r>
            <a:r>
              <a:rPr lang="tr-TR" sz="2800" dirty="0" smtClean="0"/>
              <a:t>) </a:t>
            </a:r>
            <a:r>
              <a:rPr lang="tr-TR" sz="2800" dirty="0"/>
              <a:t>ve kamerayı kontrol edebilmesi için temel </a:t>
            </a:r>
            <a:r>
              <a:rPr lang="tr-TR" sz="2800" dirty="0" smtClean="0"/>
              <a:t>tuşlar </a:t>
            </a:r>
            <a:r>
              <a:rPr lang="tr-TR" sz="2800" dirty="0" err="1"/>
              <a:t>jimmy</a:t>
            </a:r>
            <a:r>
              <a:rPr lang="tr-TR" sz="2800" dirty="0"/>
              <a:t> </a:t>
            </a:r>
            <a:r>
              <a:rPr lang="tr-TR" sz="2800" dirty="0" err="1"/>
              <a:t>jib’in</a:t>
            </a:r>
            <a:r>
              <a:rPr lang="tr-TR" sz="2800" dirty="0"/>
              <a:t> kameraman tarafındaki özel bir bölümde yer alır. </a:t>
            </a:r>
            <a:endParaRPr lang="tr-TR" sz="2800" dirty="0" smtClean="0"/>
          </a:p>
          <a:p>
            <a:pPr>
              <a:buNone/>
            </a:pPr>
            <a:r>
              <a:rPr lang="tr-TR" sz="2800" dirty="0"/>
              <a:t>	</a:t>
            </a:r>
            <a:r>
              <a:rPr lang="tr-TR" sz="2800" dirty="0" smtClean="0"/>
              <a:t>Üç temel </a:t>
            </a:r>
            <a:r>
              <a:rPr lang="tr-TR" sz="2800" dirty="0"/>
              <a:t>hareketi de yapabilir. </a:t>
            </a: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konum değiştirerek</a:t>
            </a:r>
            <a:br>
              <a:rPr lang="tr-TR" dirty="0" smtClean="0"/>
            </a:br>
            <a:r>
              <a:rPr lang="tr-TR" dirty="0" smtClean="0"/>
              <a:t>yaptığı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48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b="1" dirty="0" err="1" smtClean="0"/>
              <a:t>Pedestal</a:t>
            </a:r>
            <a:endParaRPr lang="tr-TR" sz="2800" b="1" dirty="0"/>
          </a:p>
          <a:p>
            <a:pPr>
              <a:buNone/>
            </a:pPr>
            <a:r>
              <a:rPr lang="tr-TR" sz="2800" dirty="0" smtClean="0"/>
              <a:t>	Kameranın </a:t>
            </a:r>
            <a:r>
              <a:rPr lang="tr-TR" sz="2800" dirty="0" err="1" smtClean="0"/>
              <a:t>tripod</a:t>
            </a:r>
            <a:r>
              <a:rPr lang="tr-TR" sz="2800" dirty="0" smtClean="0"/>
              <a:t> </a:t>
            </a:r>
            <a:r>
              <a:rPr lang="tr-TR" sz="2800" dirty="0"/>
              <a:t>üzerinde </a:t>
            </a:r>
            <a:r>
              <a:rPr lang="tr-TR" sz="2800" dirty="0" smtClean="0"/>
              <a:t>bulunan özel bir sistemle yukarı </a:t>
            </a:r>
            <a:r>
              <a:rPr lang="tr-TR" sz="2800" dirty="0"/>
              <a:t>ve aşağı doğru hareket etmesiyle </a:t>
            </a:r>
            <a:r>
              <a:rPr lang="tr-TR" sz="2800" dirty="0" smtClean="0"/>
              <a:t>yapılan harekettir.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Kameranın konum değiştirerek</a:t>
            </a:r>
            <a:br>
              <a:rPr lang="tr-TR" dirty="0" smtClean="0"/>
            </a:br>
            <a:r>
              <a:rPr lang="tr-TR" dirty="0" smtClean="0"/>
              <a:t>yaptığı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3"/>
            <a:ext cx="8435280" cy="20162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dirty="0" smtClean="0"/>
              <a:t>	</a:t>
            </a:r>
            <a:r>
              <a:rPr lang="tr-TR" sz="2800" b="1" dirty="0" smtClean="0"/>
              <a:t>Kamera </a:t>
            </a:r>
            <a:r>
              <a:rPr lang="tr-TR" sz="2800" b="1" dirty="0"/>
              <a:t>dengeleyici </a:t>
            </a:r>
            <a:r>
              <a:rPr lang="tr-TR" sz="2800" b="1" dirty="0" smtClean="0"/>
              <a:t>(sabitleyici) sistemler </a:t>
            </a:r>
          </a:p>
          <a:p>
            <a:pPr>
              <a:buNone/>
            </a:pPr>
            <a:r>
              <a:rPr lang="tr-TR" sz="2800" b="1" dirty="0" smtClean="0"/>
              <a:t>	(</a:t>
            </a:r>
            <a:r>
              <a:rPr lang="tr-TR" sz="2800" b="1" dirty="0" err="1" smtClean="0"/>
              <a:t>camera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stabilizer</a:t>
            </a:r>
            <a:r>
              <a:rPr lang="tr-TR" sz="2800" b="1" dirty="0" smtClean="0"/>
              <a:t>)</a:t>
            </a:r>
          </a:p>
          <a:p>
            <a:pPr>
              <a:buNone/>
            </a:pPr>
            <a:r>
              <a:rPr lang="tr-TR" sz="2800" dirty="0" smtClean="0"/>
              <a:t>	</a:t>
            </a:r>
            <a:r>
              <a:rPr lang="tr-TR" sz="2000" dirty="0" smtClean="0"/>
              <a:t>İleri-geri ve sağa-sola hareketleri yürümeye çok benzer biçimde yapabilir. </a:t>
            </a:r>
          </a:p>
          <a:p>
            <a:pPr>
              <a:buNone/>
            </a:pPr>
            <a:r>
              <a:rPr lang="tr-TR" sz="2000" dirty="0"/>
              <a:t>	</a:t>
            </a:r>
            <a:r>
              <a:rPr lang="tr-TR" sz="2000" dirty="0" smtClean="0"/>
              <a:t>Genellikle markaların adıyla anılır.  İki çeşidi vardır: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827584" y="3645024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tr-TR" sz="2000" dirty="0" smtClean="0"/>
              <a:t>1. Kameraman özel bir giysi giyer. Bu giysinin bel kısmında ucuna kameranın bağlı olduğu bir sistem vardır.</a:t>
            </a:r>
          </a:p>
          <a:p>
            <a:pPr>
              <a:buNone/>
            </a:pPr>
            <a:r>
              <a:rPr lang="tr-TR" sz="2000" dirty="0" smtClean="0"/>
              <a:t>Bu sistem kameramanın hareketlerini yumuşatır. </a:t>
            </a:r>
          </a:p>
          <a:p>
            <a:endParaRPr lang="tr-TR" sz="2000" dirty="0"/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457200" y="4797152"/>
            <a:ext cx="7139136" cy="864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Kameramanın özel bir giysi giymesine gerek kalmadan, hareketleri yumuşatan özel bir kola kameranın takılması ile yapılır. 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755576" y="5733257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Bu sistemler genellikle üretici firmanın adıyla anılır: </a:t>
            </a:r>
            <a:r>
              <a:rPr lang="tr-TR" dirty="0" err="1" smtClean="0"/>
              <a:t>Steadicam</a:t>
            </a:r>
            <a:r>
              <a:rPr lang="tr-TR" dirty="0" smtClean="0"/>
              <a:t> </a:t>
            </a:r>
            <a:r>
              <a:rPr lang="tr-TR" dirty="0" err="1" smtClean="0"/>
              <a:t>Merlin</a:t>
            </a:r>
            <a:r>
              <a:rPr lang="tr-TR" dirty="0" smtClean="0"/>
              <a:t>, </a:t>
            </a:r>
            <a:r>
              <a:rPr lang="tr-TR" dirty="0" err="1" smtClean="0"/>
              <a:t>Flycam</a:t>
            </a:r>
            <a:r>
              <a:rPr lang="tr-TR" dirty="0" smtClean="0"/>
              <a:t>, </a:t>
            </a:r>
            <a:r>
              <a:rPr lang="tr-TR" dirty="0" err="1" smtClean="0"/>
              <a:t>Flowcam</a:t>
            </a:r>
            <a:r>
              <a:rPr lang="tr-TR" dirty="0" smtClean="0"/>
              <a:t> vb.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486</Words>
  <Application>Microsoft Office PowerPoint</Application>
  <PresentationFormat>Ekran Gösterisi (4:3)</PresentationFormat>
  <Paragraphs>86</Paragraphs>
  <Slides>16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Kamera Hareketleri</vt:lpstr>
      <vt:lpstr>Kamera Hareketleri</vt:lpstr>
      <vt:lpstr>Kameranın gövdesiyle yaptığı hareketler</vt:lpstr>
      <vt:lpstr>Kameranın konum değiştirerek yaptığı hareketler</vt:lpstr>
      <vt:lpstr>Kameranın konum değiştirerek yaptığı hareketler</vt:lpstr>
      <vt:lpstr>Kameranın konum değiştirerek yaptığı hareketler</vt:lpstr>
      <vt:lpstr>Kameranın konum değiştirerek yaptığı hareketler</vt:lpstr>
      <vt:lpstr>Kameranın konum değiştirerek yaptığı hareketler</vt:lpstr>
      <vt:lpstr>Kameranın konum değiştirerek yaptığı hareketler</vt:lpstr>
      <vt:lpstr>Kameranın konum değiştirerek yaptığı hareketler</vt:lpstr>
      <vt:lpstr>Kameranın konum değiştirerek yaptığı hareketler</vt:lpstr>
      <vt:lpstr>Kameranın konum değiştirerek yaptığı hareketler</vt:lpstr>
      <vt:lpstr>Objektifteki merceklerin yer değiştirmesiyle yapılan hareketler</vt:lpstr>
      <vt:lpstr>Objektifteki merceklerin yer değiştirmesiyle yapılan hareketler</vt:lpstr>
      <vt:lpstr>Kombine hareketler</vt:lpstr>
      <vt:lpstr>Kombine hareketler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Kamera Hareketleri</dc:title>
  <dc:creator>hp</dc:creator>
  <cp:lastModifiedBy>IGOKGUCU</cp:lastModifiedBy>
  <cp:revision>85</cp:revision>
  <dcterms:created xsi:type="dcterms:W3CDTF">2017-09-25T23:00:49Z</dcterms:created>
  <dcterms:modified xsi:type="dcterms:W3CDTF">2018-07-12T13:06:33Z</dcterms:modified>
</cp:coreProperties>
</file>