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smtClean="0">
                <a:latin typeface="Verdana" pitchFamily="34" charset="0"/>
              </a:rPr>
              <a:t>İŞİTME ENGELLİ ÇOCUKLAR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CGL413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Çocuk Gelişimi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p:oleObj spid="_x0000_s1026" name="Grafik" r:id="rId5" imgW="4038735" imgH="2190642" progId="MSGraph.Chart.8">
              <p:embed followColorScheme="full"/>
            </p:oleObj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200" smtClean="0">
                <a:latin typeface="Comic Sans MS" pitchFamily="66" charset="0"/>
              </a:rPr>
              <a:t>Koklear İmplant </a:t>
            </a:r>
          </a:p>
        </p:txBody>
      </p:sp>
      <p:sp>
        <p:nvSpPr>
          <p:cNvPr id="83971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smtClean="0"/>
              <a:t>Koklear implant parçaları</a:t>
            </a:r>
            <a:endParaRPr lang="en-US" altLang="en-US" smtClean="0"/>
          </a:p>
        </p:txBody>
      </p:sp>
      <p:sp>
        <p:nvSpPr>
          <p:cNvPr id="83972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altLang="en-US" smtClean="0"/>
              <a:t>Koklear implant kullanım</a:t>
            </a:r>
            <a:endParaRPr lang="en-US" altLang="en-US" smtClean="0"/>
          </a:p>
        </p:txBody>
      </p:sp>
      <p:pic>
        <p:nvPicPr>
          <p:cNvPr id="83973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2349500"/>
            <a:ext cx="3744912" cy="4278313"/>
          </a:xfrm>
        </p:spPr>
      </p:pic>
      <p:pic>
        <p:nvPicPr>
          <p:cNvPr id="83974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4213" y="2492375"/>
            <a:ext cx="3538537" cy="37861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1 İçerik Yer Tutucusu"/>
          <p:cNvSpPr>
            <a:spLocks noGrp="1"/>
          </p:cNvSpPr>
          <p:nvPr>
            <p:ph idx="1"/>
          </p:nvPr>
        </p:nvSpPr>
        <p:spPr>
          <a:xfrm>
            <a:off x="457200" y="476250"/>
            <a:ext cx="5267325" cy="564991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tr-TR" altLang="en-US" sz="2800" dirty="0" smtClean="0">
              <a:latin typeface="Comic Sans MS" panose="030F0702030302020204" pitchFamily="6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Koklear implant,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hasarlı iç kulak fonksiyonunu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yerine getiren elektronik bir cihazdır. </a:t>
            </a:r>
          </a:p>
          <a:p>
            <a:pPr marL="0" indent="0">
              <a:buFont typeface="Arial" pitchFamily="34" charset="0"/>
              <a:buNone/>
              <a:defRPr/>
            </a:pPr>
            <a:endParaRPr lang="tr-TR" altLang="en-US" sz="2800" dirty="0" smtClean="0">
              <a:latin typeface="Comic Sans MS" panose="030F0702030302020204" pitchFamily="6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tr-TR" altLang="en-US" sz="2800" dirty="0" smtClean="0">
                <a:latin typeface="Comic Sans MS" panose="030F0702030302020204" pitchFamily="66" charset="0"/>
              </a:rPr>
              <a:t>Koklear implant beyne ses sinyalleri göndermek için iç kulağın hasarlı parçalarının görevini üstlenmektedir.</a:t>
            </a:r>
          </a:p>
          <a:p>
            <a:pPr>
              <a:buFont typeface="Arial" pitchFamily="34" charset="0"/>
              <a:buChar char="•"/>
              <a:defRPr/>
            </a:pPr>
            <a:endParaRPr lang="tr-TR" altLang="en-US" dirty="0" smtClean="0"/>
          </a:p>
        </p:txBody>
      </p:sp>
      <p:pic>
        <p:nvPicPr>
          <p:cNvPr id="84995" name="Picture 6" descr="F:\ders\A.U. Çocuk Gelişimi\en_product_cochlearimplant_howcochlearimplantworks_440x386_70_5k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557338"/>
            <a:ext cx="31686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200" u="sng" smtClean="0">
                <a:latin typeface="Comic Sans MS" pitchFamily="66" charset="0"/>
              </a:rPr>
              <a:t>Koklear İmplantlar</a:t>
            </a:r>
            <a:endParaRPr lang="en-US" altLang="en-US" sz="3200" u="sng" smtClean="0">
              <a:latin typeface="Comic Sans MS" pitchFamily="66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Cerrahi müdahale gerektirir.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Uygunluğu bir ekip (KBB uzmanı, Odyolog, Dil-Konuşma Terapisti...) tarafından değerlendirme yapılır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Cerrahi sonrası odyolojik ve (re)habilitatif takip son derece önemlidir.</a:t>
            </a:r>
          </a:p>
          <a:p>
            <a:pPr eaLnBrk="1" hangingPunct="1"/>
            <a:r>
              <a:rPr lang="tr-TR" altLang="en-US" sz="2800" smtClean="0">
                <a:latin typeface="Comic Sans MS" pitchFamily="66" charset="0"/>
              </a:rPr>
              <a:t>İleri ve çok ileri derecediki işitme kayıplı postlingual ve prelingual işitme kayıplı kişiler aday olabilir.</a:t>
            </a:r>
          </a:p>
          <a:p>
            <a:pPr eaLnBrk="1" hangingPunct="1"/>
            <a:endParaRPr lang="en-US" altLang="en-US" sz="28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İçerik Yer Tutucusu"/>
          <p:cNvSpPr>
            <a:spLocks noGrp="1"/>
          </p:cNvSpPr>
          <p:nvPr>
            <p:ph idx="1"/>
          </p:nvPr>
        </p:nvSpPr>
        <p:spPr>
          <a:xfrm>
            <a:off x="4500563" y="1481138"/>
            <a:ext cx="4186237" cy="490061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Wingdings 3" pitchFamily="18" charset="2"/>
              <a:buAutoNum type="arabicPeriod"/>
              <a:defRPr/>
            </a:pPr>
            <a:r>
              <a:rPr lang="tr-TR" dirty="0" smtClean="0"/>
              <a:t>S</a:t>
            </a:r>
            <a:r>
              <a:rPr lang="tr-TR" sz="2600" dirty="0" smtClean="0">
                <a:latin typeface="Comic Sans MS" panose="030F0702030302020204" pitchFamily="66" charset="0"/>
              </a:rPr>
              <a:t>es işlemcisi aldığı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sesleri dijital kodlara dönüştürür.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2. Dijital olarak kodlanmış sesi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bobin üzerinden implanta iletir.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3. İmplant dijital olarak kodlanmış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sesi elektrik sinyallerine dönüştürür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ve iç kulak içindeki elektrot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dizisine gönderir.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4. İmplant üzerindeki elektrotlar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kokleadaki işitme sinirini uyarır.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5. İşitme siniri uyarıları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beyne gönderir, bunlar beyinde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600" dirty="0" smtClean="0">
                <a:latin typeface="Comic Sans MS" panose="030F0702030302020204" pitchFamily="66" charset="0"/>
              </a:rPr>
              <a:t>ses olarak algılanır.</a:t>
            </a:r>
          </a:p>
        </p:txBody>
      </p:sp>
      <p:sp>
        <p:nvSpPr>
          <p:cNvPr id="8704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200" smtClean="0">
                <a:latin typeface="Comic Sans MS" pitchFamily="66" charset="0"/>
              </a:rPr>
              <a:t>KI Çalışma Prensibi</a:t>
            </a:r>
          </a:p>
        </p:txBody>
      </p:sp>
      <p:pic>
        <p:nvPicPr>
          <p:cNvPr id="87044" name="Picture 6" descr="F:\ders\A.U. Çocuk Gelişimi\en_product_cochlearimplant_howcochlearimplantworks_440x386_70_5k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773238"/>
            <a:ext cx="3873500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İçerik Yer Tutucusu"/>
          <p:cNvSpPr>
            <a:spLocks noGrp="1"/>
          </p:cNvSpPr>
          <p:nvPr>
            <p:ph idx="1"/>
          </p:nvPr>
        </p:nvSpPr>
        <p:spPr>
          <a:xfrm>
            <a:off x="17463" y="1511300"/>
            <a:ext cx="4897437" cy="50133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tr-TR" altLang="en-US" sz="2600" smtClean="0">
                <a:latin typeface="Comic Sans MS" pitchFamily="66" charset="0"/>
              </a:rPr>
              <a:t>İşitme cihazlarının yetersiz </a:t>
            </a:r>
          </a:p>
          <a:p>
            <a:pPr marL="0" indent="0">
              <a:buFont typeface="Arial" charset="0"/>
              <a:buNone/>
            </a:pPr>
            <a:r>
              <a:rPr lang="tr-TR" altLang="en-US" sz="2600" smtClean="0">
                <a:latin typeface="Comic Sans MS" pitchFamily="66" charset="0"/>
              </a:rPr>
              <a:t>kaldığı durumlarda veya </a:t>
            </a:r>
          </a:p>
          <a:p>
            <a:pPr marL="0" indent="0">
              <a:buFont typeface="Arial" charset="0"/>
              <a:buNone/>
            </a:pPr>
            <a:r>
              <a:rPr lang="tr-TR" altLang="en-US" sz="2600" smtClean="0">
                <a:latin typeface="Comic Sans MS" pitchFamily="66" charset="0"/>
              </a:rPr>
              <a:t>işitme cihazının etkinliğini </a:t>
            </a:r>
          </a:p>
          <a:p>
            <a:pPr marL="0" indent="0">
              <a:buFont typeface="Arial" charset="0"/>
              <a:buNone/>
            </a:pPr>
            <a:r>
              <a:rPr lang="tr-TR" altLang="en-US" sz="2600" smtClean="0">
                <a:latin typeface="Comic Sans MS" pitchFamily="66" charset="0"/>
              </a:rPr>
              <a:t>artırmak için kullanılır. </a:t>
            </a:r>
          </a:p>
          <a:p>
            <a:pPr marL="0" indent="0">
              <a:buFont typeface="Arial" charset="0"/>
              <a:buNone/>
            </a:pPr>
            <a:r>
              <a:rPr lang="tr-TR" altLang="en-US" sz="2600" smtClean="0">
                <a:latin typeface="Comic Sans MS" pitchFamily="66" charset="0"/>
              </a:rPr>
              <a:t>Değişik derecelerde işitme </a:t>
            </a:r>
          </a:p>
          <a:p>
            <a:pPr marL="0" indent="0">
              <a:buFont typeface="Arial" charset="0"/>
              <a:buNone/>
            </a:pPr>
            <a:r>
              <a:rPr lang="tr-TR" altLang="en-US" sz="2600" smtClean="0">
                <a:latin typeface="Comic Sans MS" pitchFamily="66" charset="0"/>
              </a:rPr>
              <a:t>kaybı olan ve özellikle okul </a:t>
            </a:r>
          </a:p>
          <a:p>
            <a:pPr marL="0" indent="0">
              <a:buFont typeface="Arial" charset="0"/>
              <a:buNone/>
            </a:pPr>
            <a:r>
              <a:rPr lang="tr-TR" altLang="en-US" sz="2600" smtClean="0">
                <a:latin typeface="Comic Sans MS" pitchFamily="66" charset="0"/>
              </a:rPr>
              <a:t>çağında yer alan çocuklar için, </a:t>
            </a:r>
          </a:p>
          <a:p>
            <a:pPr marL="0" indent="0">
              <a:buFont typeface="Arial" charset="0"/>
              <a:buNone/>
            </a:pPr>
            <a:r>
              <a:rPr lang="tr-TR" altLang="en-US" sz="2600" smtClean="0">
                <a:latin typeface="Comic Sans MS" pitchFamily="66" charset="0"/>
              </a:rPr>
              <a:t>çevresel ses ve gürültüyü </a:t>
            </a:r>
          </a:p>
          <a:p>
            <a:pPr marL="0" indent="0">
              <a:buFont typeface="Arial" charset="0"/>
              <a:buNone/>
            </a:pPr>
            <a:r>
              <a:rPr lang="tr-TR" altLang="en-US" sz="2600" smtClean="0">
                <a:latin typeface="Comic Sans MS" pitchFamily="66" charset="0"/>
              </a:rPr>
              <a:t>azaltan, </a:t>
            </a:r>
            <a:r>
              <a:rPr lang="tr-TR" altLang="en-US" sz="2600" b="1" smtClean="0">
                <a:latin typeface="Comic Sans MS" pitchFamily="66" charset="0"/>
              </a:rPr>
              <a:t>FM Cihazları</a:t>
            </a:r>
            <a:r>
              <a:rPr lang="tr-TR" altLang="en-US" sz="2600" smtClean="0">
                <a:latin typeface="Comic Sans MS" pitchFamily="66" charset="0"/>
              </a:rPr>
              <a:t> oldukça </a:t>
            </a:r>
          </a:p>
          <a:p>
            <a:pPr marL="0" indent="0">
              <a:buFont typeface="Arial" charset="0"/>
              <a:buNone/>
            </a:pPr>
            <a:r>
              <a:rPr lang="tr-TR" altLang="en-US" sz="2600" smtClean="0">
                <a:latin typeface="Comic Sans MS" pitchFamily="66" charset="0"/>
              </a:rPr>
              <a:t>yararlı sonuçlar vermektedir.</a:t>
            </a:r>
          </a:p>
          <a:p>
            <a:pPr marL="0" indent="0">
              <a:buFont typeface="Arial" charset="0"/>
              <a:buNone/>
            </a:pPr>
            <a:endParaRPr lang="tr-TR" altLang="en-US" smtClean="0"/>
          </a:p>
        </p:txBody>
      </p:sp>
      <p:sp>
        <p:nvSpPr>
          <p:cNvPr id="88067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tr-TR" altLang="en-US" sz="3200" smtClean="0">
                <a:latin typeface="Comic Sans MS" pitchFamily="66" charset="0"/>
              </a:rPr>
              <a:t>İşitmeye Yardımcı Cihazlar</a:t>
            </a:r>
          </a:p>
        </p:txBody>
      </p:sp>
      <p:pic>
        <p:nvPicPr>
          <p:cNvPr id="8806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557338"/>
            <a:ext cx="41402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200" b="1" smtClean="0">
                <a:latin typeface="Comic Sans MS" pitchFamily="66" charset="0"/>
              </a:rPr>
              <a:t>SINIF İÇİ AKUSTİK SİSTEMLER</a:t>
            </a:r>
            <a:endParaRPr lang="en-US" altLang="en-US" smtClean="0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z="2400" smtClean="0">
                <a:latin typeface="Comic Sans MS" pitchFamily="66" charset="0"/>
              </a:rPr>
              <a:t>Kablosuz mikrofon ve öğretmenin sesini yükselten bir ya da daha fazla hoparlör sisteminden oluşur. </a:t>
            </a:r>
          </a:p>
          <a:p>
            <a:r>
              <a:rPr lang="tr-TR" altLang="en-US" sz="2400" smtClean="0">
                <a:latin typeface="Comic Sans MS" pitchFamily="66" charset="0"/>
              </a:rPr>
              <a:t>Öğretmenin boynunda veya yakasında takılı mikrofon ve bir ya da set halinde olan hoparlör sistemleri kullanılır. </a:t>
            </a:r>
          </a:p>
          <a:p>
            <a:r>
              <a:rPr lang="tr-TR" altLang="en-US" sz="2400" smtClean="0">
                <a:latin typeface="Comic Sans MS" pitchFamily="66" charset="0"/>
              </a:rPr>
              <a:t>Ses sınıf içinde kurulu olan hoparlör ya da hoparlör setine iletilir. </a:t>
            </a:r>
          </a:p>
          <a:p>
            <a:r>
              <a:rPr lang="tr-TR" altLang="en-US" sz="2400" smtClean="0">
                <a:latin typeface="Comic Sans MS" pitchFamily="66" charset="0"/>
              </a:rPr>
              <a:t>Bu tür taşınabilir sistemler FM sistemleri ile beraber kullanıldığında sesin iletim performansını ve iletişimi mükemmel şekilde arttırmaktadır </a:t>
            </a:r>
            <a:endParaRPr lang="en-US" altLang="en-US" sz="24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r>
              <a:rPr lang="tr-TR" altLang="en-US" sz="3200" smtClean="0">
                <a:latin typeface="Comic Sans MS" pitchFamily="66" charset="0"/>
              </a:rPr>
              <a:t>sınıf içi gürültü düzeyi ve yansıma konuşmanın anlaşılmasını etkileyecek düzeyde ise</a:t>
            </a:r>
            <a:endParaRPr lang="en-US" altLang="en-US" sz="3200" smtClean="0">
              <a:latin typeface="Comic Sans MS" pitchFamily="66" charset="0"/>
            </a:endParaRP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605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altLang="en-US" sz="2400" smtClean="0">
                <a:latin typeface="Comic Sans MS" pitchFamily="66" charset="0"/>
              </a:rPr>
              <a:t>Gürültülü çalışan ısınma ve havalandırma sistemlerinin düzenli bakımı</a:t>
            </a:r>
            <a:endParaRPr lang="en-US" altLang="en-US" sz="2400" smtClean="0">
              <a:latin typeface="Comic Sans MS" pitchFamily="66" charset="0"/>
            </a:endParaRPr>
          </a:p>
          <a:p>
            <a:r>
              <a:rPr lang="tr-TR" altLang="en-US" sz="2400" smtClean="0">
                <a:latin typeface="Comic Sans MS" pitchFamily="66" charset="0"/>
              </a:rPr>
              <a:t>Eğer sınıfta halı yoksa, sıraların bacakları plastikle kaplanır</a:t>
            </a:r>
            <a:endParaRPr lang="en-US" altLang="en-US" sz="2400" smtClean="0">
              <a:latin typeface="Comic Sans MS" pitchFamily="66" charset="0"/>
            </a:endParaRPr>
          </a:p>
          <a:p>
            <a:r>
              <a:rPr lang="tr-TR" altLang="en-US" sz="2400" smtClean="0">
                <a:latin typeface="Comic Sans MS" pitchFamily="66" charset="0"/>
              </a:rPr>
              <a:t>Yansımayı önleyecek kalın perde ve duvar kaplamaları </a:t>
            </a:r>
          </a:p>
          <a:p>
            <a:r>
              <a:rPr lang="tr-TR" altLang="en-US" sz="2400" smtClean="0">
                <a:latin typeface="Comic Sans MS" pitchFamily="66" charset="0"/>
              </a:rPr>
              <a:t>Pano ve duyuru tahtaların kalın kumaş ile kaplanabilir</a:t>
            </a:r>
            <a:endParaRPr lang="en-US" altLang="en-US" sz="2400" smtClean="0">
              <a:latin typeface="Comic Sans MS" pitchFamily="66" charset="0"/>
            </a:endParaRPr>
          </a:p>
          <a:p>
            <a:r>
              <a:rPr lang="tr-TR" altLang="en-US" sz="2400" smtClean="0">
                <a:latin typeface="Comic Sans MS" pitchFamily="66" charset="0"/>
              </a:rPr>
              <a:t>Sınıfta tahta sıra yerine içi süngerle doldurulmuş ve kumaş kaplı masa sandalye kullanılması</a:t>
            </a:r>
            <a:endParaRPr lang="en-US" altLang="en-US" sz="2400" smtClean="0">
              <a:latin typeface="Comic Sans MS" pitchFamily="66" charset="0"/>
            </a:endParaRPr>
          </a:p>
          <a:p>
            <a:r>
              <a:rPr lang="tr-TR" altLang="en-US" sz="2400" smtClean="0">
                <a:latin typeface="Comic Sans MS" pitchFamily="66" charset="0"/>
              </a:rPr>
              <a:t>Taşınabilir panoların ya da kumaş kaplı duyuru tahtaların duvarlara dik açı ile yerleştirilmesi</a:t>
            </a:r>
            <a:endParaRPr lang="en-US" altLang="en-US" sz="2400" smtClean="0">
              <a:latin typeface="Comic Sans MS" pitchFamily="66" charset="0"/>
            </a:endParaRPr>
          </a:p>
          <a:p>
            <a:r>
              <a:rPr lang="tr-TR" altLang="en-US" sz="2400" smtClean="0">
                <a:latin typeface="Comic Sans MS" pitchFamily="66" charset="0"/>
              </a:rPr>
              <a:t>Dış ortam gürültüsünün azaltılması için çevre düzenlemesi </a:t>
            </a:r>
          </a:p>
          <a:p>
            <a:r>
              <a:rPr lang="tr-TR" altLang="en-US" sz="2400" smtClean="0">
                <a:latin typeface="Comic Sans MS" pitchFamily="66" charset="0"/>
              </a:rPr>
              <a:t>Koridorlarda kapıların kapalı tutulması </a:t>
            </a:r>
            <a:endParaRPr lang="en-US" altLang="en-US" sz="2400" smtClean="0">
              <a:latin typeface="Comic Sans MS" pitchFamily="66" charset="0"/>
            </a:endParaRPr>
          </a:p>
          <a:p>
            <a:r>
              <a:rPr lang="tr-TR" altLang="en-US" sz="2400" smtClean="0">
                <a:latin typeface="Comic Sans MS" pitchFamily="66" charset="0"/>
              </a:rPr>
              <a:t>Sınıflararası duvarlarda ses yalıtım malzemelerinin kullanımı</a:t>
            </a:r>
            <a:endParaRPr lang="en-US" altLang="en-US" sz="2400" smtClean="0">
              <a:latin typeface="Comic Sans MS" pitchFamily="66" charset="0"/>
            </a:endParaRP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 smtClean="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 smtClean="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 smtClean="0">
                <a:latin typeface="Comic Sans MS" pitchFamily="66" charset="0"/>
              </a:rPr>
              <a:t>Asha. </a:t>
            </a:r>
            <a:r>
              <a:rPr lang="tr-TR" altLang="tr-TR" sz="1600" smtClean="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 smtClean="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 smtClean="0">
                <a:latin typeface="Comic Sans MS" pitchFamily="66" charset="0"/>
              </a:rPr>
              <a:t>Cellular and Molecular Life Sciences, 64</a:t>
            </a:r>
            <a:r>
              <a:rPr lang="tr-TR" altLang="tr-TR" sz="1600" smtClean="0">
                <a:latin typeface="Comic Sans MS" pitchFamily="66" charset="0"/>
              </a:rPr>
              <a:t>(5)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 smtClean="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 smtClean="0">
                <a:latin typeface="Comic Sans MS" pitchFamily="66" charset="0"/>
              </a:rPr>
              <a:t>Audiology Today, 19</a:t>
            </a:r>
            <a:r>
              <a:rPr lang="tr-TR" altLang="tr-TR" sz="1600" smtClean="0">
                <a:latin typeface="Comic Sans MS" pitchFamily="66" charset="0"/>
              </a:rPr>
              <a:t>(4)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15-19.</a:t>
            </a:r>
          </a:p>
          <a:p>
            <a:r>
              <a:rPr lang="tr-TR" altLang="tr-TR" sz="1600" smtClean="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 smtClean="0">
                <a:latin typeface="Comic Sans MS" pitchFamily="66" charset="0"/>
              </a:rPr>
              <a:t> </a:t>
            </a:r>
            <a:r>
              <a:rPr lang="tr-TR" altLang="tr-TR" sz="1600" smtClean="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 smtClean="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 smtClean="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 smtClean="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 smtClean="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 smtClean="0">
              <a:latin typeface="Comic Sans MS" pitchFamily="66" charset="0"/>
            </a:endParaRPr>
          </a:p>
          <a:p>
            <a:endParaRPr lang="tr-TR" altLang="tr-TR" sz="16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612</Words>
  <Application>Microsoft Office PowerPoint</Application>
  <PresentationFormat>Ekran Gösterisi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Ofis Teması</vt:lpstr>
      <vt:lpstr>Grafik</vt:lpstr>
      <vt:lpstr>İŞİTME ENGELLİ ÇOCUKLAR CGL413 Çocuk Gelişimi Yrd. Doç. Suna YILMAZ</vt:lpstr>
      <vt:lpstr>Koklear İmplant </vt:lpstr>
      <vt:lpstr>Slayt 3</vt:lpstr>
      <vt:lpstr>Koklear İmplantlar</vt:lpstr>
      <vt:lpstr>KI Çalışma Prensibi</vt:lpstr>
      <vt:lpstr>İşitmeye Yardımcı Cihazlar</vt:lpstr>
      <vt:lpstr>SINIF İÇİ AKUSTİK SİSTEMLER</vt:lpstr>
      <vt:lpstr>sınıf içi gürültü düzeyi ve yansıma konuşmanın anlaşılmasını etkileyecek düzeyde ise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Sb</cp:lastModifiedBy>
  <cp:revision>12</cp:revision>
  <dcterms:created xsi:type="dcterms:W3CDTF">2019-03-14T14:20:54Z</dcterms:created>
  <dcterms:modified xsi:type="dcterms:W3CDTF">2019-03-14T14:46:34Z</dcterms:modified>
</cp:coreProperties>
</file>