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smtClean="0">
                <a:latin typeface="Comic Sans MS" pitchFamily="66" charset="0"/>
              </a:rPr>
              <a:t>Koklear İmplant </a:t>
            </a:r>
          </a:p>
        </p:txBody>
      </p:sp>
      <p:sp>
        <p:nvSpPr>
          <p:cNvPr id="83971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mtClean="0"/>
              <a:t>Koklear implant parçaları</a:t>
            </a:r>
            <a:endParaRPr lang="en-US" altLang="en-US" smtClean="0"/>
          </a:p>
        </p:txBody>
      </p:sp>
      <p:sp>
        <p:nvSpPr>
          <p:cNvPr id="83972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altLang="en-US" smtClean="0"/>
              <a:t>Koklear implant kullanım</a:t>
            </a:r>
            <a:endParaRPr lang="en-US" altLang="en-US" smtClean="0"/>
          </a:p>
        </p:txBody>
      </p:sp>
      <p:pic>
        <p:nvPicPr>
          <p:cNvPr id="83973" name="Content Placeholder 5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2349500"/>
            <a:ext cx="3744912" cy="4278313"/>
          </a:xfrm>
        </p:spPr>
      </p:pic>
      <p:pic>
        <p:nvPicPr>
          <p:cNvPr id="83974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4213" y="2492375"/>
            <a:ext cx="3538537" cy="37861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İçerik Yer Tutucusu"/>
          <p:cNvSpPr>
            <a:spLocks noGrp="1"/>
          </p:cNvSpPr>
          <p:nvPr>
            <p:ph idx="1"/>
          </p:nvPr>
        </p:nvSpPr>
        <p:spPr>
          <a:xfrm>
            <a:off x="457200" y="476250"/>
            <a:ext cx="5267325" cy="564991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Koklear implant,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hasarlı iç kulak fonksiyonunu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yerine getiren elektronik bir cihazdır. </a:t>
            </a:r>
          </a:p>
          <a:p>
            <a:pPr marL="0" indent="0">
              <a:buFont typeface="Arial" pitchFamily="34" charset="0"/>
              <a:buNone/>
              <a:defRPr/>
            </a:pPr>
            <a:endParaRPr lang="tr-TR" altLang="en-US" sz="2800" dirty="0" smtClean="0">
              <a:latin typeface="Comic Sans MS" panose="030F0702030302020204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altLang="en-US" sz="2800" dirty="0" smtClean="0">
                <a:latin typeface="Comic Sans MS" panose="030F0702030302020204" pitchFamily="66" charset="0"/>
              </a:rPr>
              <a:t>Koklear implant beyne ses sinyalleri göndermek için iç kulağın hasarlı parçalarının görevini üstlenmektedir.</a:t>
            </a:r>
          </a:p>
          <a:p>
            <a:pPr>
              <a:buFont typeface="Arial" pitchFamily="34" charset="0"/>
              <a:buChar char="•"/>
              <a:defRPr/>
            </a:pPr>
            <a:endParaRPr lang="tr-TR" altLang="en-US" dirty="0" smtClean="0"/>
          </a:p>
        </p:txBody>
      </p:sp>
      <p:pic>
        <p:nvPicPr>
          <p:cNvPr id="84995" name="Picture 6" descr="F:\ders\A.U. Çocuk Gelişimi\en_product_cochlearimplant_howcochlearimplantworks_440x386_70_5k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557338"/>
            <a:ext cx="31686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u="sng" smtClean="0">
                <a:latin typeface="Comic Sans MS" pitchFamily="66" charset="0"/>
              </a:rPr>
              <a:t>Koklear İmplantlar</a:t>
            </a:r>
            <a:endParaRPr lang="en-US" altLang="en-US" sz="3200" u="sng" smtClean="0">
              <a:latin typeface="Comic Sans MS" pitchFamily="66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525963"/>
          </a:xfrm>
        </p:spPr>
        <p:txBody>
          <a:bodyPr/>
          <a:lstStyle/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Cerrahi müdahale gerektirir.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Uygunluğu bir ekip (KBB uzmanı, Odyolog, Dil-Konuşma Terapisti...) tarafından değerlendirme yapılır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Cerrahi sonrası odyolojik ve (re)habilitatif takip son derece önemlidir.</a:t>
            </a: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İleri ve çok ileri derecediki işitme kayıplı postlingual ve prelingual işitme kayıplı kişiler aday olabilir.</a:t>
            </a:r>
          </a:p>
          <a:p>
            <a:pPr eaLnBrk="1" hangingPunct="1"/>
            <a:endParaRPr lang="en-US" altLang="en-US" sz="28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İçerik Yer Tutucusu"/>
          <p:cNvSpPr>
            <a:spLocks noGrp="1"/>
          </p:cNvSpPr>
          <p:nvPr>
            <p:ph idx="1"/>
          </p:nvPr>
        </p:nvSpPr>
        <p:spPr>
          <a:xfrm>
            <a:off x="4500563" y="1481138"/>
            <a:ext cx="4186237" cy="490061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Wingdings 3" pitchFamily="18" charset="2"/>
              <a:buAutoNum type="arabicPeriod"/>
              <a:defRPr/>
            </a:pPr>
            <a:r>
              <a:rPr lang="tr-TR" dirty="0" smtClean="0"/>
              <a:t>S</a:t>
            </a:r>
            <a:r>
              <a:rPr lang="tr-TR" sz="2600" dirty="0" smtClean="0">
                <a:latin typeface="Comic Sans MS" panose="030F0702030302020204" pitchFamily="66" charset="0"/>
              </a:rPr>
              <a:t>es işlemcisi aldığı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sesleri dijital kodlara dönüştürür.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2. Dijital olarak kodlanmış sesi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bobin üzerinden implanta iletir.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3. İmplant dijital olarak kodlanmış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sesi elektrik sinyallerine dönüştürür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ve iç kulak içindeki elektrot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dizisine gönderir.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4. İmplant üzerindeki elektrotlar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kokleadaki işitme sinirini uyarır.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5. İşitme siniri uyarıları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beyne gönderir, bunlar beyinde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 smtClean="0">
                <a:latin typeface="Comic Sans MS" panose="030F0702030302020204" pitchFamily="66" charset="0"/>
              </a:rPr>
              <a:t>ses olarak algılanır.</a:t>
            </a:r>
          </a:p>
        </p:txBody>
      </p:sp>
      <p:sp>
        <p:nvSpPr>
          <p:cNvPr id="8704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smtClean="0">
                <a:latin typeface="Comic Sans MS" pitchFamily="66" charset="0"/>
              </a:rPr>
              <a:t>KI Çalışma Prensibi</a:t>
            </a:r>
          </a:p>
        </p:txBody>
      </p:sp>
      <p:pic>
        <p:nvPicPr>
          <p:cNvPr id="87044" name="Picture 6" descr="F:\ders\A.U. Çocuk Gelişimi\en_product_cochlearimplant_howcochlearimplantworks_440x386_70_5k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73238"/>
            <a:ext cx="3873500" cy="387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İçerik Yer Tutucusu"/>
          <p:cNvSpPr>
            <a:spLocks noGrp="1"/>
          </p:cNvSpPr>
          <p:nvPr>
            <p:ph idx="1"/>
          </p:nvPr>
        </p:nvSpPr>
        <p:spPr>
          <a:xfrm>
            <a:off x="17463" y="1511300"/>
            <a:ext cx="4897437" cy="50133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İşitme cihazlarının yetersiz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kaldığı durumlarda veya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işitme cihazının etkinliğini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artırmak için kullanılır.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Değişik derecelerde işitme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kaybı olan ve özellikle okul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çağında yer alan çocuklar için,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çevresel ses ve gürültüyü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azaltan, </a:t>
            </a:r>
            <a:r>
              <a:rPr lang="tr-TR" altLang="en-US" sz="2600" b="1" smtClean="0">
                <a:latin typeface="Comic Sans MS" pitchFamily="66" charset="0"/>
              </a:rPr>
              <a:t>FM Cihazları</a:t>
            </a:r>
            <a:r>
              <a:rPr lang="tr-TR" altLang="en-US" sz="2600" smtClean="0">
                <a:latin typeface="Comic Sans MS" pitchFamily="66" charset="0"/>
              </a:rPr>
              <a:t> oldukça </a:t>
            </a:r>
          </a:p>
          <a:p>
            <a:pPr marL="0" indent="0">
              <a:buFont typeface="Arial" charset="0"/>
              <a:buNone/>
            </a:pPr>
            <a:r>
              <a:rPr lang="tr-TR" altLang="en-US" sz="2600" smtClean="0">
                <a:latin typeface="Comic Sans MS" pitchFamily="66" charset="0"/>
              </a:rPr>
              <a:t>yararlı sonuçlar vermektedir.</a:t>
            </a:r>
          </a:p>
          <a:p>
            <a:pPr marL="0" indent="0">
              <a:buFont typeface="Arial" charset="0"/>
              <a:buNone/>
            </a:pPr>
            <a:endParaRPr lang="tr-TR" altLang="en-US" smtClean="0"/>
          </a:p>
        </p:txBody>
      </p:sp>
      <p:sp>
        <p:nvSpPr>
          <p:cNvPr id="8806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tr-TR" altLang="en-US" sz="3200" smtClean="0">
                <a:latin typeface="Comic Sans MS" pitchFamily="66" charset="0"/>
              </a:rPr>
              <a:t>İşitmeye Yardımcı Cihazlar</a:t>
            </a:r>
          </a:p>
        </p:txBody>
      </p:sp>
      <p:pic>
        <p:nvPicPr>
          <p:cNvPr id="8806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557338"/>
            <a:ext cx="4140200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b="1" smtClean="0">
                <a:latin typeface="Comic Sans MS" pitchFamily="66" charset="0"/>
              </a:rPr>
              <a:t>SINIF İÇİ AKUSTİK SİSTEMLER</a:t>
            </a:r>
            <a:endParaRPr lang="en-US" altLang="en-US" smtClean="0"/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 smtClean="0">
                <a:latin typeface="Comic Sans MS" pitchFamily="66" charset="0"/>
              </a:rPr>
              <a:t>Kablosuz mikrofon ve öğretmenin sesini yükselten bir ya da daha fazla hoparlör sisteminden oluşur. </a:t>
            </a:r>
          </a:p>
          <a:p>
            <a:r>
              <a:rPr lang="tr-TR" altLang="en-US" sz="2400" smtClean="0">
                <a:latin typeface="Comic Sans MS" pitchFamily="66" charset="0"/>
              </a:rPr>
              <a:t>Öğretmenin boynunda veya yakasında takılı mikrofon ve bir ya da set halinde olan hoparlör sistemleri kullanılır. </a:t>
            </a:r>
          </a:p>
          <a:p>
            <a:r>
              <a:rPr lang="tr-TR" altLang="en-US" sz="2400" smtClean="0">
                <a:latin typeface="Comic Sans MS" pitchFamily="66" charset="0"/>
              </a:rPr>
              <a:t>Ses sınıf içinde kurulu olan hoparlör ya da hoparlör setine iletilir. </a:t>
            </a:r>
          </a:p>
          <a:p>
            <a:r>
              <a:rPr lang="tr-TR" altLang="en-US" sz="2400" smtClean="0">
                <a:latin typeface="Comic Sans MS" pitchFamily="66" charset="0"/>
              </a:rPr>
              <a:t>Bu tür taşınabilir sistemler FM sistemleri ile beraber kullanıldığında sesin iletim performansını ve iletişimi mükemmel şekilde arttırmaktadır </a:t>
            </a:r>
            <a:endParaRPr lang="en-US" altLang="en-US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>
          <a:xfrm>
            <a:off x="0" y="333375"/>
            <a:ext cx="9144000" cy="1143000"/>
          </a:xfrm>
        </p:spPr>
        <p:txBody>
          <a:bodyPr/>
          <a:lstStyle/>
          <a:p>
            <a:r>
              <a:rPr lang="tr-TR" altLang="en-US" sz="3200" smtClean="0">
                <a:latin typeface="Comic Sans MS" pitchFamily="66" charset="0"/>
              </a:rPr>
              <a:t>sınıf içi gürültü düzeyi ve yansıma konuşmanın anlaşılmasını etkileyecek düzeyde ise</a:t>
            </a:r>
            <a:endParaRPr lang="en-US" altLang="en-US" sz="3200" smtClean="0">
              <a:latin typeface="Comic Sans MS" pitchFamily="66" charset="0"/>
            </a:endParaRP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525963"/>
          </a:xfrm>
        </p:spPr>
        <p:txBody>
          <a:bodyPr>
            <a:normAutofit fontScale="92500" lnSpcReduction="10000"/>
          </a:bodyPr>
          <a:lstStyle/>
          <a:p>
            <a:r>
              <a:rPr lang="tr-TR" altLang="en-US" sz="2400" smtClean="0">
                <a:latin typeface="Comic Sans MS" pitchFamily="66" charset="0"/>
              </a:rPr>
              <a:t>Gürültülü çalışan ısınma ve havalandırma sistemlerinin düzenli bakımı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Eğer sınıfta halı yoksa, sıraların bacakları plastikle kaplanır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Yansımayı önleyecek kalın perde ve duvar kaplamaları </a:t>
            </a:r>
          </a:p>
          <a:p>
            <a:r>
              <a:rPr lang="tr-TR" altLang="en-US" sz="2400" smtClean="0">
                <a:latin typeface="Comic Sans MS" pitchFamily="66" charset="0"/>
              </a:rPr>
              <a:t>Pano ve duyuru tahtaların kalın kumaş ile kaplanabilir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Sınıfta tahta sıra yerine içi süngerle doldurulmuş ve kumaş kaplı masa sandalye kullanılması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Taşınabilir panoların ya da kumaş kaplı duyuru tahtaların duvarlara dik açı ile yerleştirilmesi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Dış ortam gürültüsünün azaltılması için çevre düzenlemesi </a:t>
            </a:r>
          </a:p>
          <a:p>
            <a:r>
              <a:rPr lang="tr-TR" altLang="en-US" sz="2400" smtClean="0">
                <a:latin typeface="Comic Sans MS" pitchFamily="66" charset="0"/>
              </a:rPr>
              <a:t>Koridorlarda kapıların kapalı tutulması </a:t>
            </a:r>
            <a:endParaRPr lang="en-US" altLang="en-US" sz="2400" smtClean="0">
              <a:latin typeface="Comic Sans MS" pitchFamily="66" charset="0"/>
            </a:endParaRPr>
          </a:p>
          <a:p>
            <a:r>
              <a:rPr lang="tr-TR" altLang="en-US" sz="2400" smtClean="0">
                <a:latin typeface="Comic Sans MS" pitchFamily="66" charset="0"/>
              </a:rPr>
              <a:t>Sınıflararası duvarlarda ses yalıtım malzemelerinin kullanımı</a:t>
            </a:r>
            <a:endParaRPr lang="en-US" altLang="en-US" sz="2400" smtClean="0">
              <a:latin typeface="Comic Sans MS" pitchFamily="66" charset="0"/>
            </a:endParaRP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612</Words>
  <Application>Microsoft Office PowerPoint</Application>
  <PresentationFormat>Ekran Gösterisi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Grafik</vt:lpstr>
      <vt:lpstr>İŞİTME ENGELLİ ÇOCUKLAR CGL413 Çocuk Gelişimi Yrd. Doç. Suna YILMAZ</vt:lpstr>
      <vt:lpstr>Koklear İmplant </vt:lpstr>
      <vt:lpstr>Slayt 3</vt:lpstr>
      <vt:lpstr>Koklear İmplantlar</vt:lpstr>
      <vt:lpstr>KI Çalışma Prensibi</vt:lpstr>
      <vt:lpstr>İşitmeye Yardımcı Cihazlar</vt:lpstr>
      <vt:lpstr>SINIF İÇİ AKUSTİK SİSTEMLER</vt:lpstr>
      <vt:lpstr>sınıf içi gürültü düzeyi ve yansıma konuşmanın anlaşılmasını etkileyecek düzeyde ise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12</cp:revision>
  <dcterms:created xsi:type="dcterms:W3CDTF">2019-03-14T14:20:54Z</dcterms:created>
  <dcterms:modified xsi:type="dcterms:W3CDTF">2019-03-14T14:46:34Z</dcterms:modified>
</cp:coreProperties>
</file>