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343" autoAdjust="0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372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32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2989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584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8788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474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248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43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93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720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652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43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86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51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72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501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14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HUKUK BAŞLANGICI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HAKLARIN KORUNMASI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Hakkın devlet eliyle korunması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58497"/>
          </a:xfrm>
        </p:spPr>
        <p:txBody>
          <a:bodyPr>
            <a:normAutofit/>
          </a:bodyPr>
          <a:lstStyle/>
          <a:p>
            <a:r>
              <a:rPr lang="tr-TR" dirty="0"/>
              <a:t>Dava Hakkı (devam)</a:t>
            </a:r>
          </a:p>
          <a:p>
            <a:pPr lvl="1"/>
            <a:r>
              <a:rPr lang="tr-TR" dirty="0" smtClean="0"/>
              <a:t>Davada görev ve yetki kuralları</a:t>
            </a:r>
          </a:p>
          <a:p>
            <a:pPr lvl="2"/>
            <a:r>
              <a:rPr lang="tr-TR" dirty="0" smtClean="0"/>
              <a:t>Davanın hangi yerde ve hangi tür mahkemede açılacağı sorununu, davada görev ve yetki kuralları çözüme kavuşturur.</a:t>
            </a:r>
          </a:p>
          <a:p>
            <a:pPr lvl="2"/>
            <a:r>
              <a:rPr lang="tr-TR" dirty="0" smtClean="0"/>
              <a:t>Davaya hangi tür mahkemenin bakacağı sorunu görev kurallarıyla, yer bakımından hangi mahkemede açılacağı sorunu yetki kurallarıyla çözüme kavuşturulur.</a:t>
            </a:r>
          </a:p>
        </p:txBody>
      </p:sp>
    </p:spTree>
    <p:extLst>
      <p:ext uri="{BB962C8B-B14F-4D97-AF65-F5344CB8AC3E}">
        <p14:creationId xmlns:p14="http://schemas.microsoft.com/office/powerpoint/2010/main" val="3180033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Hakkın devlet eliyle korunması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3901742"/>
          </a:xfrm>
        </p:spPr>
        <p:txBody>
          <a:bodyPr>
            <a:normAutofit/>
          </a:bodyPr>
          <a:lstStyle/>
          <a:p>
            <a:r>
              <a:rPr lang="tr-TR" dirty="0"/>
              <a:t>Dava Hakkı (devam)</a:t>
            </a:r>
          </a:p>
          <a:p>
            <a:pPr lvl="1"/>
            <a:r>
              <a:rPr lang="tr-TR" dirty="0" smtClean="0"/>
              <a:t>Davaya </a:t>
            </a:r>
            <a:r>
              <a:rPr lang="tr-TR" dirty="0"/>
              <a:t>karşı savunma yolları</a:t>
            </a:r>
          </a:p>
          <a:p>
            <a:pPr lvl="2"/>
            <a:r>
              <a:rPr lang="tr-TR" dirty="0"/>
              <a:t>Davalı, savunma hakkını kullanarak aleyhinde açılan davadaki iddiaları çürütmeye çalışır.</a:t>
            </a:r>
          </a:p>
          <a:p>
            <a:pPr lvl="2"/>
            <a:r>
              <a:rPr lang="tr-TR" dirty="0"/>
              <a:t>Davalı bu hakkını kullanmayarak açılan davayı tamamen veya kısmen kabul edebilir.</a:t>
            </a:r>
          </a:p>
          <a:p>
            <a:pPr lvl="2"/>
            <a:r>
              <a:rPr lang="tr-TR" dirty="0"/>
              <a:t>Davalı, bir hakkın hiç doğmadığını veya sona erdiğini ileri sürebilir. Buna «itiraz» denir.</a:t>
            </a:r>
          </a:p>
          <a:p>
            <a:pPr lvl="2"/>
            <a:r>
              <a:rPr lang="tr-TR" dirty="0"/>
              <a:t>Davalı, hakkın var olmasına rağmen belli bir sebeple talebi yerine getirmekten kaçınabilir. Bu hakka «def’i» denir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23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Hakkın devlet eliyle korunması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932"/>
          </a:xfrm>
        </p:spPr>
        <p:txBody>
          <a:bodyPr>
            <a:normAutofit/>
          </a:bodyPr>
          <a:lstStyle/>
          <a:p>
            <a:r>
              <a:rPr lang="tr-TR" dirty="0"/>
              <a:t>Dava Hakkı (devam)</a:t>
            </a:r>
          </a:p>
          <a:p>
            <a:pPr lvl="1"/>
            <a:r>
              <a:rPr lang="tr-TR" dirty="0" smtClean="0"/>
              <a:t>Davada </a:t>
            </a:r>
            <a:r>
              <a:rPr lang="tr-TR" dirty="0"/>
              <a:t>ispat</a:t>
            </a:r>
          </a:p>
          <a:p>
            <a:pPr lvl="2"/>
            <a:r>
              <a:rPr lang="tr-TR" dirty="0"/>
              <a:t>Davada ispat, bir olay veya olgunun varlığı veya yokluğu konusunda hâkimi kanaat sahibi yapmaya yönelik faaliyettir.</a:t>
            </a:r>
          </a:p>
          <a:p>
            <a:pPr lvl="2"/>
            <a:r>
              <a:rPr lang="tr-TR" dirty="0"/>
              <a:t>TMK m. 6: «</a:t>
            </a:r>
            <a:r>
              <a:rPr lang="en-US" dirty="0" err="1"/>
              <a:t>Kanunda</a:t>
            </a:r>
            <a:r>
              <a:rPr lang="en-US" dirty="0"/>
              <a:t> </a:t>
            </a:r>
            <a:r>
              <a:rPr lang="en-US" dirty="0" err="1"/>
              <a:t>aksine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bulunmadıkça</a:t>
            </a:r>
            <a:r>
              <a:rPr lang="en-US" dirty="0"/>
              <a:t>, </a:t>
            </a:r>
            <a:r>
              <a:rPr lang="en-US" dirty="0" err="1"/>
              <a:t>taraflardan</a:t>
            </a:r>
            <a:r>
              <a:rPr lang="en-US" dirty="0"/>
              <a:t> her </a:t>
            </a:r>
            <a:r>
              <a:rPr lang="en-US" dirty="0" err="1"/>
              <a:t>biri</a:t>
            </a:r>
            <a:r>
              <a:rPr lang="en-US" dirty="0"/>
              <a:t>, </a:t>
            </a:r>
            <a:r>
              <a:rPr lang="en-US" dirty="0" err="1"/>
              <a:t>hakkını</a:t>
            </a:r>
            <a:r>
              <a:rPr lang="en-US" dirty="0"/>
              <a:t> </a:t>
            </a:r>
            <a:r>
              <a:rPr lang="en-US" dirty="0" err="1"/>
              <a:t>dayandırdığı</a:t>
            </a:r>
            <a:r>
              <a:rPr lang="en-US" dirty="0"/>
              <a:t> </a:t>
            </a:r>
            <a:r>
              <a:rPr lang="en-US" dirty="0" err="1"/>
              <a:t>olguların</a:t>
            </a:r>
            <a:r>
              <a:rPr lang="en-US" dirty="0"/>
              <a:t> </a:t>
            </a:r>
            <a:r>
              <a:rPr lang="en-US" dirty="0" err="1"/>
              <a:t>varlığını</a:t>
            </a:r>
            <a:r>
              <a:rPr lang="en-US" dirty="0"/>
              <a:t> </a:t>
            </a:r>
            <a:r>
              <a:rPr lang="en-US" dirty="0" err="1"/>
              <a:t>ispatla</a:t>
            </a:r>
            <a:r>
              <a:rPr lang="en-US" dirty="0"/>
              <a:t> </a:t>
            </a:r>
            <a:r>
              <a:rPr lang="en-US" dirty="0" err="1"/>
              <a:t>yükümlüdür</a:t>
            </a:r>
            <a:r>
              <a:rPr lang="en-US" dirty="0"/>
              <a:t>.</a:t>
            </a:r>
            <a:r>
              <a:rPr lang="tr-TR" dirty="0"/>
              <a:t>»</a:t>
            </a:r>
            <a:endParaRPr lang="en-US" dirty="0"/>
          </a:p>
          <a:p>
            <a:pPr lvl="3"/>
            <a:r>
              <a:rPr lang="tr-TR" dirty="0" smtClean="0"/>
              <a:t>Normal durumun aksini, bunu iddia eden taraf ispat etmelidir.</a:t>
            </a:r>
          </a:p>
          <a:p>
            <a:pPr lvl="3"/>
            <a:r>
              <a:rPr lang="tr-TR" dirty="0" smtClean="0"/>
              <a:t>Herkesçe bilinen olayların ispatına gerek yoktur. Bir taraf bunun aksini iddia ederse</a:t>
            </a:r>
            <a:r>
              <a:rPr lang="tr-TR" dirty="0"/>
              <a:t> </a:t>
            </a:r>
            <a:r>
              <a:rPr lang="tr-TR" dirty="0" smtClean="0"/>
              <a:t>bunu ispat etmekle yükümlüdür.</a:t>
            </a:r>
          </a:p>
          <a:p>
            <a:pPr lvl="3"/>
            <a:r>
              <a:rPr lang="tr-TR" dirty="0" smtClean="0"/>
              <a:t>Eğer ispat yükü </a:t>
            </a:r>
            <a:r>
              <a:rPr lang="tr-TR" dirty="0"/>
              <a:t>özel bir </a:t>
            </a:r>
            <a:r>
              <a:rPr lang="tr-TR" dirty="0" smtClean="0"/>
              <a:t>kanunla bir tarafa verilmişse, ispat yükü bu özel kanuna göre belirlenir.</a:t>
            </a:r>
          </a:p>
          <a:p>
            <a:pPr lvl="3"/>
            <a:r>
              <a:rPr lang="tr-TR" dirty="0" smtClean="0"/>
              <a:t>Kanunda bazı durumlar için karineler öngörülmüştür. Öngörülen karineler kesin karine değilse bu durumda karinenin aksini iddia eden taraf bunu ispatla yükümlüdür.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97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Hakların korunması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Hakların korunmasında esas olan, devletin korumasıdır.</a:t>
            </a:r>
          </a:p>
          <a:p>
            <a:r>
              <a:rPr lang="tr-TR" dirty="0" smtClean="0"/>
              <a:t>Ancak </a:t>
            </a:r>
            <a:r>
              <a:rPr lang="tr-TR" dirty="0" err="1" smtClean="0"/>
              <a:t>istisnaen</a:t>
            </a:r>
            <a:r>
              <a:rPr lang="tr-TR" dirty="0" smtClean="0"/>
              <a:t> hak sahibinin kendi hakkını bizzat koruması gerekebilir.</a:t>
            </a:r>
          </a:p>
          <a:p>
            <a:r>
              <a:rPr lang="tr-TR" dirty="0" smtClean="0"/>
              <a:t>Hukuk düzeninin çizdiği sınırlar içerisinde hak sahibi kendi hakkını bazı şartlar altında koruyabilir.</a:t>
            </a:r>
          </a:p>
          <a:p>
            <a:r>
              <a:rPr lang="tr-TR" dirty="0" smtClean="0"/>
              <a:t>Bu istisna dışında, kişilerin kendi haklarını koruması veya kendilerine ait olması gereken hakları elde etmesi yasaktır. Bu yasağa «</a:t>
            </a:r>
            <a:r>
              <a:rPr lang="tr-TR" dirty="0" err="1" smtClean="0"/>
              <a:t>ihkak</a:t>
            </a:r>
            <a:r>
              <a:rPr lang="tr-TR" dirty="0" smtClean="0"/>
              <a:t>-ı hak yasağı» denilir.</a:t>
            </a:r>
          </a:p>
          <a:p>
            <a:r>
              <a:rPr lang="tr-TR" dirty="0" smtClean="0"/>
              <a:t>Hak sahibinin kendi hakkını koruması; haklı savunma (meşru müdafaa), zorunluluk hâli (zaruret hâli) ve kendi hakkını korumak için kuvvet kullanma durumlarından ibarettir.</a:t>
            </a:r>
          </a:p>
        </p:txBody>
      </p:sp>
    </p:spTree>
    <p:extLst>
      <p:ext uri="{BB962C8B-B14F-4D97-AF65-F5344CB8AC3E}">
        <p14:creationId xmlns:p14="http://schemas.microsoft.com/office/powerpoint/2010/main" val="3933530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Hakkın hak sahibi tarafından korunması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3993184"/>
          </a:xfrm>
        </p:spPr>
        <p:txBody>
          <a:bodyPr/>
          <a:lstStyle/>
          <a:p>
            <a:r>
              <a:rPr lang="tr-TR" dirty="0" smtClean="0"/>
              <a:t>Haklı Savunma (Meşru Müdafaa)</a:t>
            </a:r>
          </a:p>
          <a:p>
            <a:pPr lvl="1"/>
            <a:r>
              <a:rPr lang="tr-TR" dirty="0" smtClean="0"/>
              <a:t>TBK m. 64/1 ve TCK m. 25/1’de düzenlenmiştir. TCK m. 25/1: «</a:t>
            </a:r>
            <a:r>
              <a:rPr lang="en-US" dirty="0" err="1"/>
              <a:t>Gerek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gerek</a:t>
            </a:r>
            <a:r>
              <a:rPr lang="en-US" dirty="0"/>
              <a:t> </a:t>
            </a:r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hakka</a:t>
            </a:r>
            <a:r>
              <a:rPr lang="en-US" dirty="0"/>
              <a:t> </a:t>
            </a:r>
            <a:r>
              <a:rPr lang="en-US" dirty="0" err="1"/>
              <a:t>yönelmiş</a:t>
            </a:r>
            <a:r>
              <a:rPr lang="en-US" dirty="0"/>
              <a:t>, </a:t>
            </a:r>
            <a:r>
              <a:rPr lang="en-US" dirty="0" err="1"/>
              <a:t>gerçekleşen</a:t>
            </a:r>
            <a:r>
              <a:rPr lang="en-US" dirty="0"/>
              <a:t>, </a:t>
            </a:r>
            <a:r>
              <a:rPr lang="en-US" dirty="0" err="1"/>
              <a:t>gerçekleşmesi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tekrarı</a:t>
            </a:r>
            <a:r>
              <a:rPr lang="en-US" dirty="0"/>
              <a:t> </a:t>
            </a:r>
            <a:r>
              <a:rPr lang="en-US" dirty="0" err="1"/>
              <a:t>muhakkak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saldırıyı</a:t>
            </a:r>
            <a:r>
              <a:rPr lang="en-US" dirty="0"/>
              <a:t> o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koşullara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saldırı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orantılı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defetmek</a:t>
            </a:r>
            <a:r>
              <a:rPr lang="en-US" dirty="0"/>
              <a:t> </a:t>
            </a:r>
            <a:r>
              <a:rPr lang="en-US" dirty="0" err="1"/>
              <a:t>zorunluluğu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işlenen</a:t>
            </a:r>
            <a:r>
              <a:rPr lang="en-US" dirty="0"/>
              <a:t> </a:t>
            </a:r>
            <a:r>
              <a:rPr lang="en-US" dirty="0" err="1"/>
              <a:t>fiillerden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faile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verilmez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  <a:p>
            <a:pPr lvl="1"/>
            <a:r>
              <a:rPr lang="tr-TR" dirty="0" smtClean="0"/>
              <a:t>Haklı savunmanın şartları:</a:t>
            </a:r>
          </a:p>
          <a:p>
            <a:pPr lvl="2"/>
            <a:r>
              <a:rPr lang="tr-TR" dirty="0" smtClean="0"/>
              <a:t>Şahıs varlığı veya malvarlığına bir saldırı olmalı</a:t>
            </a:r>
          </a:p>
          <a:p>
            <a:pPr lvl="2"/>
            <a:r>
              <a:rPr lang="tr-TR" dirty="0" smtClean="0"/>
              <a:t>Saldırı başlamış veya başlaması kuvvetle muhtemel olmalı</a:t>
            </a:r>
          </a:p>
          <a:p>
            <a:pPr lvl="2"/>
            <a:r>
              <a:rPr lang="tr-TR" dirty="0" smtClean="0"/>
              <a:t>Saldırı hukuka aykırı olmalı ve insan tarafından gerçekleştirilmiş olmalı</a:t>
            </a:r>
          </a:p>
          <a:p>
            <a:pPr lvl="2"/>
            <a:r>
              <a:rPr lang="tr-TR" dirty="0" smtClean="0"/>
              <a:t>Haklı savunma saldırgana karşı yapılmalı ve saldırı ile savunma arasında orantı olmalı</a:t>
            </a:r>
          </a:p>
          <a:p>
            <a:pPr lvl="2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47440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Hakkın hak sahibi tarafından korunması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3940932"/>
          </a:xfrm>
        </p:spPr>
        <p:txBody>
          <a:bodyPr>
            <a:normAutofit/>
          </a:bodyPr>
          <a:lstStyle/>
          <a:p>
            <a:r>
              <a:rPr lang="tr-TR" dirty="0" smtClean="0"/>
              <a:t>Zorunluluk Hâli (Zaruret Hâli)</a:t>
            </a:r>
          </a:p>
          <a:p>
            <a:pPr lvl="1"/>
            <a:r>
              <a:rPr lang="tr-TR" dirty="0" smtClean="0"/>
              <a:t>TBK m. 64/II ve TCK m. 25/</a:t>
            </a:r>
            <a:r>
              <a:rPr lang="tr-TR" dirty="0" err="1" smtClean="0"/>
              <a:t>II’de</a:t>
            </a:r>
            <a:r>
              <a:rPr lang="tr-TR" dirty="0" smtClean="0"/>
              <a:t> düzenlenmiştir. TCK m. 25/II: «</a:t>
            </a:r>
            <a:r>
              <a:rPr lang="en-US" dirty="0" err="1"/>
              <a:t>Gerek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gerek</a:t>
            </a:r>
            <a:r>
              <a:rPr lang="en-US" dirty="0"/>
              <a:t> </a:t>
            </a:r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hakka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, </a:t>
            </a:r>
            <a:r>
              <a:rPr lang="en-US" dirty="0" err="1"/>
              <a:t>bilerek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olmadığı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suretle</a:t>
            </a:r>
            <a:r>
              <a:rPr lang="en-US" dirty="0"/>
              <a:t> </a:t>
            </a:r>
            <a:r>
              <a:rPr lang="en-US" dirty="0" err="1"/>
              <a:t>korunmak</a:t>
            </a:r>
            <a:r>
              <a:rPr lang="en-US" dirty="0"/>
              <a:t> </a:t>
            </a:r>
            <a:r>
              <a:rPr lang="en-US" dirty="0" err="1"/>
              <a:t>olanağı</a:t>
            </a:r>
            <a:r>
              <a:rPr lang="en-US" dirty="0"/>
              <a:t> </a:t>
            </a:r>
            <a:r>
              <a:rPr lang="en-US" dirty="0" err="1"/>
              <a:t>bulunmayan</a:t>
            </a:r>
            <a:r>
              <a:rPr lang="en-US" dirty="0"/>
              <a:t> </a:t>
            </a:r>
            <a:r>
              <a:rPr lang="en-US" dirty="0" err="1"/>
              <a:t>ağır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muhakkak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tehlikeden</a:t>
            </a:r>
            <a:r>
              <a:rPr lang="en-US" dirty="0"/>
              <a:t> </a:t>
            </a:r>
            <a:r>
              <a:rPr lang="en-US" dirty="0" err="1"/>
              <a:t>kurtulmak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başkasını</a:t>
            </a:r>
            <a:r>
              <a:rPr lang="en-US" dirty="0"/>
              <a:t> </a:t>
            </a:r>
            <a:r>
              <a:rPr lang="en-US" dirty="0" err="1"/>
              <a:t>kurtarmak</a:t>
            </a:r>
            <a:r>
              <a:rPr lang="en-US" dirty="0"/>
              <a:t> </a:t>
            </a:r>
            <a:r>
              <a:rPr lang="en-US" dirty="0" err="1"/>
              <a:t>zorunluluğu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tehlikenin</a:t>
            </a:r>
            <a:r>
              <a:rPr lang="en-US" dirty="0"/>
              <a:t> </a:t>
            </a:r>
            <a:r>
              <a:rPr lang="en-US" dirty="0" err="1"/>
              <a:t>ağırlığı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konu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vasıta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orantı</a:t>
            </a:r>
            <a:r>
              <a:rPr lang="en-US" dirty="0"/>
              <a:t> </a:t>
            </a:r>
            <a:r>
              <a:rPr lang="en-US" dirty="0" err="1"/>
              <a:t>bulunmak</a:t>
            </a:r>
            <a:r>
              <a:rPr lang="en-US" dirty="0"/>
              <a:t> </a:t>
            </a:r>
            <a:r>
              <a:rPr lang="en-US" dirty="0" err="1"/>
              <a:t>koşulu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işlenen</a:t>
            </a:r>
            <a:r>
              <a:rPr lang="en-US" dirty="0"/>
              <a:t> </a:t>
            </a:r>
            <a:r>
              <a:rPr lang="en-US" dirty="0" err="1"/>
              <a:t>fiillerden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faile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verilmez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  <a:p>
            <a:pPr lvl="1"/>
            <a:r>
              <a:rPr lang="tr-TR" dirty="0" smtClean="0"/>
              <a:t>Zorunluluk hâlinin şartları:</a:t>
            </a:r>
          </a:p>
          <a:p>
            <a:pPr lvl="2"/>
            <a:r>
              <a:rPr lang="tr-TR" dirty="0" smtClean="0"/>
              <a:t>Şahıs varlığı veya malvarlığına yönelik ve derhal meydana gelecek bir tehlike olmalı</a:t>
            </a:r>
          </a:p>
          <a:p>
            <a:pPr lvl="2"/>
            <a:r>
              <a:rPr lang="tr-TR" dirty="0" smtClean="0"/>
              <a:t>Üçüncü kişiye zarar vermek kaçınılmaz olmalı</a:t>
            </a:r>
          </a:p>
          <a:p>
            <a:pPr lvl="2"/>
            <a:r>
              <a:rPr lang="tr-TR" dirty="0" smtClean="0"/>
              <a:t>Engellenmek istenen tehlike ile üçüncü kişiye verilen zarar arasında orantı olmalı</a:t>
            </a:r>
          </a:p>
          <a:p>
            <a:pPr lvl="2"/>
            <a:endParaRPr lang="tr-TR" dirty="0" smtClean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58678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Hakkın hak sahibi tarafından korunması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931"/>
          </a:xfrm>
        </p:spPr>
        <p:txBody>
          <a:bodyPr>
            <a:normAutofit/>
          </a:bodyPr>
          <a:lstStyle/>
          <a:p>
            <a:r>
              <a:rPr lang="tr-TR" dirty="0" smtClean="0"/>
              <a:t>Kendi Hakkını Korumak İçin Kuvvet Kullanma</a:t>
            </a:r>
          </a:p>
          <a:p>
            <a:pPr lvl="1"/>
            <a:r>
              <a:rPr lang="tr-TR" dirty="0" smtClean="0"/>
              <a:t>TBK m. 64/III: «</a:t>
            </a:r>
            <a:r>
              <a:rPr lang="en-US" dirty="0" err="1"/>
              <a:t>Hakkını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gücüyle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 </a:t>
            </a:r>
            <a:r>
              <a:rPr lang="en-US" dirty="0" err="1"/>
              <a:t>durumunda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, durum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koşullara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o </a:t>
            </a:r>
            <a:r>
              <a:rPr lang="en-US" dirty="0" err="1"/>
              <a:t>sırada</a:t>
            </a:r>
            <a:r>
              <a:rPr lang="en-US" dirty="0"/>
              <a:t> </a:t>
            </a:r>
            <a:r>
              <a:rPr lang="en-US" dirty="0" err="1"/>
              <a:t>kolluk</a:t>
            </a:r>
            <a:r>
              <a:rPr lang="en-US" dirty="0"/>
              <a:t> </a:t>
            </a:r>
            <a:r>
              <a:rPr lang="en-US" dirty="0" err="1"/>
              <a:t>gücünün</a:t>
            </a:r>
            <a:r>
              <a:rPr lang="en-US" dirty="0"/>
              <a:t> </a:t>
            </a:r>
            <a:r>
              <a:rPr lang="en-US" dirty="0" err="1"/>
              <a:t>yardımını</a:t>
            </a:r>
            <a:r>
              <a:rPr lang="en-US" dirty="0"/>
              <a:t> </a:t>
            </a:r>
            <a:r>
              <a:rPr lang="en-US" dirty="0" err="1"/>
              <a:t>zamanında</a:t>
            </a:r>
            <a:r>
              <a:rPr lang="en-US" dirty="0"/>
              <a:t> </a:t>
            </a:r>
            <a:r>
              <a:rPr lang="en-US" dirty="0" err="1"/>
              <a:t>sağlayamayacak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/>
              <a:t>kayba</a:t>
            </a:r>
            <a:r>
              <a:rPr lang="en-US" dirty="0"/>
              <a:t> </a:t>
            </a:r>
            <a:r>
              <a:rPr lang="en-US" dirty="0" err="1"/>
              <a:t>uğramasını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kullanılmasının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zorlaşmasını</a:t>
            </a:r>
            <a:r>
              <a:rPr lang="en-US" dirty="0"/>
              <a:t> </a:t>
            </a:r>
            <a:r>
              <a:rPr lang="en-US" dirty="0" err="1"/>
              <a:t>önleyecek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da </a:t>
            </a:r>
            <a:r>
              <a:rPr lang="en-US" dirty="0" err="1"/>
              <a:t>yoksa</a:t>
            </a:r>
            <a:r>
              <a:rPr lang="en-US" dirty="0"/>
              <a:t>, </a:t>
            </a:r>
            <a:r>
              <a:rPr lang="en-US" dirty="0" err="1"/>
              <a:t>verdiği</a:t>
            </a:r>
            <a:r>
              <a:rPr lang="en-US" dirty="0"/>
              <a:t> </a:t>
            </a:r>
            <a:r>
              <a:rPr lang="en-US" dirty="0" err="1"/>
              <a:t>zarardan</a:t>
            </a:r>
            <a:r>
              <a:rPr lang="en-US" dirty="0"/>
              <a:t> </a:t>
            </a:r>
            <a:r>
              <a:rPr lang="en-US" dirty="0" err="1"/>
              <a:t>sorumlu</a:t>
            </a:r>
            <a:r>
              <a:rPr lang="en-US" dirty="0"/>
              <a:t> </a:t>
            </a:r>
            <a:r>
              <a:rPr lang="en-US" dirty="0" err="1"/>
              <a:t>tutulamaz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  <a:p>
            <a:pPr lvl="1"/>
            <a:r>
              <a:rPr lang="tr-TR" dirty="0" smtClean="0"/>
              <a:t>Kendi </a:t>
            </a:r>
            <a:r>
              <a:rPr lang="tr-TR" dirty="0"/>
              <a:t>hakkını korumak için kuvvet </a:t>
            </a:r>
            <a:r>
              <a:rPr lang="tr-TR" dirty="0" smtClean="0"/>
              <a:t>kullanmanın şartları:</a:t>
            </a:r>
          </a:p>
          <a:p>
            <a:pPr lvl="2"/>
            <a:r>
              <a:rPr lang="tr-TR" dirty="0" smtClean="0"/>
              <a:t>Bir hakkı korunması amacı olmalı</a:t>
            </a:r>
          </a:p>
          <a:p>
            <a:pPr lvl="2"/>
            <a:r>
              <a:rPr lang="tr-TR" dirty="0" smtClean="0"/>
              <a:t>Devletin zamanında müdahalesi mümkün olmamalı</a:t>
            </a:r>
          </a:p>
          <a:p>
            <a:pPr lvl="2"/>
            <a:r>
              <a:rPr lang="tr-TR" dirty="0" smtClean="0"/>
              <a:t>Hakkın korunması için başka yol bulunmamalı</a:t>
            </a:r>
          </a:p>
          <a:p>
            <a:pPr lvl="2"/>
            <a:r>
              <a:rPr lang="tr-TR" dirty="0" smtClean="0"/>
              <a:t>Kuvvet kullanma orantılı olmalı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749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Hakkın </a:t>
            </a:r>
            <a:r>
              <a:rPr lang="tr-TR" dirty="0" smtClean="0"/>
              <a:t>devlet eliyle korunması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44988"/>
          </a:xfrm>
        </p:spPr>
        <p:txBody>
          <a:bodyPr/>
          <a:lstStyle/>
          <a:p>
            <a:r>
              <a:rPr lang="tr-TR" dirty="0" smtClean="0"/>
              <a:t>Talep Hakkı</a:t>
            </a:r>
          </a:p>
          <a:p>
            <a:pPr lvl="1"/>
            <a:r>
              <a:rPr lang="tr-TR" dirty="0" smtClean="0"/>
              <a:t>Kişinin, hakkını korumak veya elde etmek için borçlusuna veya saldırıda bulunan kişilere karşı kullandığı yetkidir.</a:t>
            </a:r>
          </a:p>
          <a:p>
            <a:pPr lvl="1"/>
            <a:r>
              <a:rPr lang="tr-TR" dirty="0" smtClean="0"/>
              <a:t>Hem mutlak haklar hem de nispi haklar için kullanılabilir.</a:t>
            </a:r>
          </a:p>
          <a:p>
            <a:pPr lvl="1"/>
            <a:r>
              <a:rPr lang="tr-TR" dirty="0" smtClean="0"/>
              <a:t>Talep hakkını kullanıp kullanmamakta kişi serbesttir.</a:t>
            </a:r>
          </a:p>
          <a:p>
            <a:pPr lvl="1"/>
            <a:r>
              <a:rPr lang="tr-TR" dirty="0" smtClean="0"/>
              <a:t>Kişinin talep hakkını ilgili kişiye ulaştırması gerekir.</a:t>
            </a:r>
          </a:p>
        </p:txBody>
      </p:sp>
    </p:spTree>
    <p:extLst>
      <p:ext uri="{BB962C8B-B14F-4D97-AF65-F5344CB8AC3E}">
        <p14:creationId xmlns:p14="http://schemas.microsoft.com/office/powerpoint/2010/main" val="3989356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Hakkın devlet eliyle korunması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Dava Hakkı</a:t>
            </a:r>
          </a:p>
          <a:p>
            <a:pPr lvl="1"/>
            <a:r>
              <a:rPr lang="tr-TR" dirty="0"/>
              <a:t>Talep hakkı kullanılmasına rağmen borçlu borcunu yerine getirmediği takdirde artık devletin yetkili organlarına başvurulması gerekir.</a:t>
            </a:r>
            <a:endParaRPr lang="en-US" dirty="0"/>
          </a:p>
          <a:p>
            <a:pPr lvl="1"/>
            <a:r>
              <a:rPr lang="tr-TR" dirty="0" smtClean="0"/>
              <a:t>Devletin yetkili yargı organlarına başvurma hakkına dava hakkı denir.</a:t>
            </a:r>
          </a:p>
          <a:p>
            <a:pPr lvl="1"/>
            <a:r>
              <a:rPr lang="tr-TR" dirty="0" smtClean="0"/>
              <a:t>Bu hakkı kullanarak devletin mahkemelerinde dava açan kişiye «davacı», davacının ileri sürdüğü talebe «iddia» ve aleyhinde dava açılan kişiye «davalı» denir.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049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Hakkın devlet eliyle korunması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097686"/>
          </a:xfrm>
        </p:spPr>
        <p:txBody>
          <a:bodyPr>
            <a:normAutofit/>
          </a:bodyPr>
          <a:lstStyle/>
          <a:p>
            <a:r>
              <a:rPr lang="tr-TR" dirty="0"/>
              <a:t>Dava </a:t>
            </a:r>
            <a:r>
              <a:rPr lang="tr-TR" dirty="0" smtClean="0"/>
              <a:t>Hakkı (devam)</a:t>
            </a:r>
          </a:p>
          <a:p>
            <a:pPr lvl="1"/>
            <a:r>
              <a:rPr lang="tr-TR" dirty="0" smtClean="0"/>
              <a:t>Dava çeşitleri</a:t>
            </a:r>
          </a:p>
          <a:p>
            <a:pPr lvl="2"/>
            <a:r>
              <a:rPr lang="tr-TR" dirty="0" smtClean="0"/>
              <a:t>Anayasa yargısı</a:t>
            </a:r>
          </a:p>
          <a:p>
            <a:pPr lvl="2"/>
            <a:r>
              <a:rPr lang="tr-TR" dirty="0" smtClean="0"/>
              <a:t>İdari yargı</a:t>
            </a:r>
          </a:p>
          <a:p>
            <a:pPr lvl="2"/>
            <a:r>
              <a:rPr lang="tr-TR" dirty="0" smtClean="0"/>
              <a:t>Uyuşmazlık yargısı</a:t>
            </a:r>
          </a:p>
          <a:p>
            <a:pPr lvl="2"/>
            <a:r>
              <a:rPr lang="tr-TR" dirty="0" smtClean="0"/>
              <a:t>Adli yargı</a:t>
            </a:r>
          </a:p>
          <a:p>
            <a:pPr lvl="3"/>
            <a:r>
              <a:rPr lang="tr-TR" dirty="0" smtClean="0"/>
              <a:t>Ceza usulü davaları ve hukuk </a:t>
            </a:r>
            <a:r>
              <a:rPr lang="tr-TR" dirty="0"/>
              <a:t>usulü </a:t>
            </a:r>
            <a:r>
              <a:rPr lang="tr-TR" dirty="0" smtClean="0"/>
              <a:t>davaları olmak üzere ikiye ayrılır.</a:t>
            </a:r>
          </a:p>
          <a:p>
            <a:pPr lvl="3"/>
            <a:r>
              <a:rPr lang="tr-TR" dirty="0" smtClean="0"/>
              <a:t>Başka bir ayrıma göre «çekişmeli yargı» ve «çekişmesiz yargı» olmak üzere ikiye ayrılır.</a:t>
            </a:r>
          </a:p>
          <a:p>
            <a:pPr lvl="3"/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376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Hakkın devlet eliyle korunması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Dava Hakkı (devam)</a:t>
            </a:r>
          </a:p>
          <a:p>
            <a:pPr lvl="1"/>
            <a:r>
              <a:rPr lang="tr-TR" dirty="0"/>
              <a:t>Dava </a:t>
            </a:r>
            <a:r>
              <a:rPr lang="tr-TR" dirty="0" smtClean="0"/>
              <a:t>çeşitleri (devam)</a:t>
            </a:r>
            <a:endParaRPr lang="tr-TR" dirty="0"/>
          </a:p>
          <a:p>
            <a:pPr lvl="2"/>
            <a:r>
              <a:rPr lang="tr-TR" dirty="0" smtClean="0"/>
              <a:t>Davalar</a:t>
            </a:r>
            <a:r>
              <a:rPr lang="tr-TR" dirty="0"/>
              <a:t>, içerdikleri talep bakımından «eda davaları», «yenilik doğuran davalar» ve «tespit davaları» olmak üzere üçe ayrılırlar</a:t>
            </a:r>
            <a:r>
              <a:rPr lang="tr-TR" dirty="0" smtClean="0"/>
              <a:t>.</a:t>
            </a:r>
          </a:p>
          <a:p>
            <a:pPr lvl="3"/>
            <a:r>
              <a:rPr lang="tr-TR" dirty="0" smtClean="0"/>
              <a:t>Eda davaları: Bir iş yapma, bir şey verme veya bir şey vermemeye mahkum etme talepli davalardır.</a:t>
            </a:r>
          </a:p>
          <a:p>
            <a:pPr lvl="3"/>
            <a:r>
              <a:rPr lang="tr-TR" dirty="0" smtClean="0"/>
              <a:t>Tespit davaları: Bir hukuki ilişkinin var olup olmadığına ilişkin davalardır.</a:t>
            </a:r>
          </a:p>
          <a:p>
            <a:pPr lvl="3"/>
            <a:r>
              <a:rPr lang="tr-TR" dirty="0" smtClean="0"/>
              <a:t>Yenilik doğuran (</a:t>
            </a:r>
            <a:r>
              <a:rPr lang="tr-TR" dirty="0" err="1" smtClean="0"/>
              <a:t>inşaî</a:t>
            </a:r>
            <a:r>
              <a:rPr lang="tr-TR" dirty="0" smtClean="0"/>
              <a:t>) davalar: Yeni bir hukuki durum oluşturma veya var olan bir hukuki durumu değiştirme ya da ortadan kaldırma talepli davalardır.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48106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37975</TotalTime>
  <Words>904</Words>
  <Application>Microsoft Office PowerPoint</Application>
  <PresentationFormat>Geniş ekran</PresentationFormat>
  <Paragraphs>79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Duman</vt:lpstr>
      <vt:lpstr>HUKUK BAŞLANGICI</vt:lpstr>
      <vt:lpstr>Hakların korunması</vt:lpstr>
      <vt:lpstr>Hakkın hak sahibi tarafından korunması</vt:lpstr>
      <vt:lpstr>Hakkın hak sahibi tarafından korunması</vt:lpstr>
      <vt:lpstr>Hakkın hak sahibi tarafından korunması</vt:lpstr>
      <vt:lpstr>Hakkın devlet eliyle korunması</vt:lpstr>
      <vt:lpstr>Hakkın devlet eliyle korunması</vt:lpstr>
      <vt:lpstr>Hakkın devlet eliyle korunması</vt:lpstr>
      <vt:lpstr>Hakkın devlet eliyle korunması</vt:lpstr>
      <vt:lpstr>Hakkın devlet eliyle korunması</vt:lpstr>
      <vt:lpstr>Hakkın devlet eliyle korunması</vt:lpstr>
      <vt:lpstr>Hakkın devlet eliyle korunması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70</cp:revision>
  <dcterms:created xsi:type="dcterms:W3CDTF">2020-07-01T13:53:34Z</dcterms:created>
  <dcterms:modified xsi:type="dcterms:W3CDTF">2021-03-24T20:21:14Z</dcterms:modified>
</cp:coreProperties>
</file>