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1656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04111-BFC2-4E24-99AB-754406C83B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01.10.2015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cap="all" dirty="0" err="1" smtClean="0"/>
              <a:t>İmmün</a:t>
            </a:r>
            <a:r>
              <a:rPr lang="tr-TR" b="1" cap="all" dirty="0" smtClean="0"/>
              <a:t>  </a:t>
            </a:r>
            <a:r>
              <a:rPr lang="tr-TR" b="1" cap="all" dirty="0" err="1" smtClean="0"/>
              <a:t>sİstemİn</a:t>
            </a:r>
            <a:r>
              <a:rPr lang="tr-TR" b="1" cap="all" dirty="0" smtClean="0"/>
              <a:t> </a:t>
            </a:r>
            <a:r>
              <a:rPr lang="tr-TR" b="1" cap="all" dirty="0" err="1" smtClean="0"/>
              <a:t>fonksİyon</a:t>
            </a:r>
            <a:r>
              <a:rPr lang="tr-TR" b="1" cap="all" dirty="0" smtClean="0"/>
              <a:t> </a:t>
            </a:r>
            <a:r>
              <a:rPr lang="tr-TR" b="1" cap="all" dirty="0" err="1" smtClean="0"/>
              <a:t>bozukluklarI</a:t>
            </a:r>
            <a:endParaRPr lang="tr-T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800" dirty="0">
                <a:solidFill>
                  <a:schemeClr val="tx1"/>
                </a:solidFill>
              </a:rPr>
              <a:t>Prof. </a:t>
            </a:r>
            <a:r>
              <a:rPr lang="tr-TR" sz="2800" dirty="0" err="1">
                <a:solidFill>
                  <a:schemeClr val="tx1"/>
                </a:solidFill>
              </a:rPr>
              <a:t>Dr.Ümit</a:t>
            </a:r>
            <a:r>
              <a:rPr lang="tr-TR" sz="2800" dirty="0">
                <a:solidFill>
                  <a:schemeClr val="tx1"/>
                </a:solidFill>
              </a:rPr>
              <a:t> Ölmez</a:t>
            </a:r>
          </a:p>
          <a:p>
            <a:r>
              <a:rPr lang="tr-TR" sz="2800" dirty="0">
                <a:solidFill>
                  <a:schemeClr val="tx1"/>
                </a:solidFill>
              </a:rPr>
              <a:t>A.Ü.T.F.İmmünoloji ve </a:t>
            </a:r>
            <a:r>
              <a:rPr lang="tr-TR" sz="2800" dirty="0" err="1">
                <a:solidFill>
                  <a:schemeClr val="tx1"/>
                </a:solidFill>
              </a:rPr>
              <a:t>Allerji</a:t>
            </a:r>
            <a:r>
              <a:rPr lang="tr-TR" sz="2800" dirty="0">
                <a:solidFill>
                  <a:schemeClr val="tx1"/>
                </a:solidFill>
              </a:rPr>
              <a:t> Hastalıkları BD</a:t>
            </a: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 </a:t>
            </a:r>
            <a:br>
              <a:rPr lang="tr-TR" dirty="0" smtClean="0"/>
            </a:br>
            <a:r>
              <a:rPr lang="tr-TR" b="1" cap="all" dirty="0" err="1" smtClean="0"/>
              <a:t>İmmün</a:t>
            </a:r>
            <a:r>
              <a:rPr lang="tr-TR" b="1" cap="all" dirty="0" smtClean="0"/>
              <a:t> </a:t>
            </a:r>
            <a:r>
              <a:rPr lang="tr-TR" b="1" cap="all" dirty="0" err="1" smtClean="0"/>
              <a:t>sİstem</a:t>
            </a:r>
            <a:r>
              <a:rPr lang="tr-TR" b="1" cap="all" dirty="0" smtClean="0"/>
              <a:t> ve uyku</a:t>
            </a:r>
            <a:r>
              <a:rPr lang="tr-TR" b="1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Uyku, </a:t>
            </a:r>
            <a:r>
              <a:rPr lang="tr-TR" dirty="0" err="1" smtClean="0"/>
              <a:t>immün</a:t>
            </a:r>
            <a:r>
              <a:rPr lang="tr-TR" dirty="0" smtClean="0"/>
              <a:t> sistemin </a:t>
            </a:r>
            <a:r>
              <a:rPr lang="tr-TR" dirty="0" err="1" smtClean="0"/>
              <a:t>vital</a:t>
            </a:r>
            <a:r>
              <a:rPr lang="tr-TR" dirty="0" smtClean="0"/>
              <a:t> bir parçasıdır.</a:t>
            </a:r>
          </a:p>
          <a:p>
            <a:r>
              <a:rPr lang="tr-TR" dirty="0" smtClean="0"/>
              <a:t>Uykusuzluk sonucunda </a:t>
            </a:r>
            <a:r>
              <a:rPr lang="tr-TR" dirty="0" err="1" smtClean="0"/>
              <a:t>immün</a:t>
            </a:r>
            <a:r>
              <a:rPr lang="tr-TR" dirty="0" smtClean="0"/>
              <a:t> cevaplar azalır, </a:t>
            </a:r>
            <a:r>
              <a:rPr lang="tr-TR" dirty="0" err="1" smtClean="0"/>
              <a:t>infeksiyon</a:t>
            </a:r>
            <a:r>
              <a:rPr lang="tr-TR" dirty="0" smtClean="0"/>
              <a:t> riski artar. Uykusuzluk sonucu </a:t>
            </a:r>
            <a:r>
              <a:rPr lang="tr-TR" dirty="0" err="1" smtClean="0"/>
              <a:t>infeksiyon</a:t>
            </a:r>
            <a:r>
              <a:rPr lang="tr-TR" dirty="0" smtClean="0"/>
              <a:t> riski artışı; özellikle yaşlılarda ,genel durumu bozuk ve </a:t>
            </a:r>
            <a:r>
              <a:rPr lang="tr-TR" dirty="0" err="1" smtClean="0"/>
              <a:t>immünyetmezlikte</a:t>
            </a:r>
            <a:r>
              <a:rPr lang="tr-TR" dirty="0" smtClean="0"/>
              <a:t> olan hastalarda  özellikle önemlidir. </a:t>
            </a:r>
          </a:p>
          <a:p>
            <a:r>
              <a:rPr lang="tr-TR" dirty="0" smtClean="0"/>
              <a:t>Araştırmaların sonuçları, uykusuzluk sürelerine göre  değişmektedir , hatta bazen birbirinin tersi sonuçlar görülmektedir.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Uyku ile </a:t>
            </a:r>
            <a:r>
              <a:rPr lang="tr-TR" dirty="0" smtClean="0"/>
              <a:t>;  </a:t>
            </a:r>
            <a:r>
              <a:rPr lang="tr-TR" dirty="0" err="1" smtClean="0"/>
              <a:t>sirkadiyen</a:t>
            </a:r>
            <a:r>
              <a:rPr lang="tr-TR" dirty="0" smtClean="0"/>
              <a:t>  sistem, </a:t>
            </a:r>
            <a:r>
              <a:rPr lang="tr-TR" dirty="0" err="1" smtClean="0"/>
              <a:t>nöroendokrin</a:t>
            </a:r>
            <a:r>
              <a:rPr lang="tr-TR" dirty="0" smtClean="0"/>
              <a:t> sistem, otonom sinir sistemi, </a:t>
            </a:r>
            <a:r>
              <a:rPr lang="tr-TR" dirty="0" err="1" smtClean="0"/>
              <a:t>immün</a:t>
            </a:r>
            <a:r>
              <a:rPr lang="tr-TR" dirty="0" smtClean="0"/>
              <a:t> sistem arasında yakın  bir ilişki vardır.</a:t>
            </a:r>
          </a:p>
          <a:p>
            <a:r>
              <a:rPr lang="tr-TR" dirty="0" smtClean="0"/>
              <a:t>Uykusuzlukta :</a:t>
            </a:r>
          </a:p>
          <a:p>
            <a:r>
              <a:rPr lang="tr-TR" dirty="0" smtClean="0"/>
              <a:t>NK sayıları  bir gece(40 saat)  uykusuzluktan sonra azalır, fakat  iki gece (64 saat) uykusuzluktan sonra artar.</a:t>
            </a:r>
          </a:p>
          <a:p>
            <a:r>
              <a:rPr lang="tr-TR" dirty="0" err="1" smtClean="0"/>
              <a:t>Nötrofil</a:t>
            </a:r>
            <a:r>
              <a:rPr lang="tr-TR" dirty="0" smtClean="0"/>
              <a:t> sayıları artar</a:t>
            </a:r>
          </a:p>
          <a:p>
            <a:r>
              <a:rPr lang="tr-TR" dirty="0" smtClean="0"/>
              <a:t>CD4+, CD8+  hücreler azalır</a:t>
            </a:r>
          </a:p>
          <a:p>
            <a:r>
              <a:rPr lang="tr-TR" dirty="0" err="1" smtClean="0"/>
              <a:t>Ig</a:t>
            </a:r>
            <a:r>
              <a:rPr lang="tr-TR" dirty="0" smtClean="0"/>
              <a:t> </a:t>
            </a:r>
            <a:r>
              <a:rPr lang="tr-TR" dirty="0" err="1" smtClean="0"/>
              <a:t>ler</a:t>
            </a:r>
            <a:r>
              <a:rPr lang="tr-TR" dirty="0" smtClean="0"/>
              <a:t> azalır</a:t>
            </a:r>
          </a:p>
          <a:p>
            <a:r>
              <a:rPr lang="tr-TR" dirty="0" smtClean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all" dirty="0" smtClean="0"/>
              <a:t>Transplantasyon </a:t>
            </a:r>
            <a:r>
              <a:rPr lang="tr-TR" b="1" cap="all" dirty="0" err="1" smtClean="0"/>
              <a:t>rejeksiyonu</a:t>
            </a:r>
            <a:r>
              <a:rPr lang="tr-TR" b="1" cap="all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692150"/>
            <a:ext cx="4038600" cy="5616575"/>
          </a:xfrm>
        </p:spPr>
        <p:txBody>
          <a:bodyPr/>
          <a:lstStyle/>
          <a:p>
            <a:pPr eaLnBrk="1" hangingPunct="1"/>
            <a:r>
              <a:rPr lang="tr-TR" b="1" u="sng" smtClean="0"/>
              <a:t>Self tolerans:</a:t>
            </a:r>
          </a:p>
          <a:p>
            <a:pPr eaLnBrk="1" hangingPunct="1"/>
            <a:r>
              <a:rPr lang="tr-TR" sz="2400" smtClean="0"/>
              <a:t>Bireyin immün sisteminin kendi antijenik yapılarına zarar verici etkide bulunmaması self toleranstır.</a:t>
            </a:r>
          </a:p>
          <a:p>
            <a:pPr eaLnBrk="1" hangingPunct="1"/>
            <a:r>
              <a:rPr lang="tr-TR" sz="2400" smtClean="0"/>
              <a:t>Vücudun kendi antijenlerine karşı spesifik reseptör taşıyan lenfositlerin yok edilmesi/inaktivasyonuyla self tolerans meydana getirilir.</a:t>
            </a:r>
          </a:p>
          <a:p>
            <a:pPr eaLnBrk="1" hangingPunct="1">
              <a:buFontTx/>
              <a:buNone/>
            </a:pPr>
            <a:endParaRPr lang="tr-TR" sz="2400" smtClean="0"/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-541338" y="7750175"/>
            <a:ext cx="813752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lang="tr-TR" sz="32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643438" y="981075"/>
          <a:ext cx="4321175" cy="5149850"/>
        </p:xfrm>
        <a:graphic>
          <a:graphicData uri="http://schemas.openxmlformats.org/presentationml/2006/ole">
            <p:oleObj spid="_x0000_s1026" name="Bit Eşlem Resmi" r:id="rId3" imgW="3296110" imgH="4695238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Transplantasyon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Hasta organın yerine sağlam dokuların transplantasyonu önemli bir tedavidir.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Nakledilen graft (yama) dokusuna karşı gelişen adaptif immün cevaplar , transplantasyonun başarısını engelleyen ana sebeptir.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u="sng" smtClean="0"/>
              <a:t>Rejeksiyon(Red)</a:t>
            </a:r>
            <a:r>
              <a:rPr lang="tr-TR" sz="2800" smtClean="0"/>
              <a:t>; grafttaki alloantijenlere karşı  alıcıda immün cevap  gelişmesiyle ortaya çıkar. T hücre cevapları  MHC moleküllerine karşı gelişir. Bu nedenle  donör ve alıcının MHC moleküllerinin uygunluğu önemlidir.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84" name="Group 16"/>
          <p:cNvGraphicFramePr>
            <a:graphicFrameLocks noGrp="1"/>
          </p:cNvGraphicFramePr>
          <p:nvPr/>
        </p:nvGraphicFramePr>
        <p:xfrm>
          <a:off x="2087563" y="169863"/>
          <a:ext cx="4968875" cy="6462713"/>
        </p:xfrm>
        <a:graphic>
          <a:graphicData uri="http://schemas.openxmlformats.org/drawingml/2006/table">
            <a:tbl>
              <a:tblPr/>
              <a:tblGrid>
                <a:gridCol w="49688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           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1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tr-TR" sz="39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5541" name="Picture 5" descr="Close win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5263" y="215900"/>
            <a:ext cx="40957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2" name="Picture 7" descr="show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260350"/>
            <a:ext cx="6335712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smtClean="0"/>
              <a:t>Graft(yama) reddinin immün mekanizmaları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516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u="sng" smtClean="0"/>
              <a:t>Hiperakut red</a:t>
            </a:r>
            <a:r>
              <a:rPr lang="tr-TR" sz="2400" smtClean="0"/>
              <a:t>: Nakilden sonra dakikalar içerisinde oluşur ve nakledilen doku damarlarında tromboz ve dokuda iskemik nekrozla karakterlidir.Dolaşımda bulunan  ve graft endotel hücrelerine spesifik antikorlar aracılığıyla gelişir.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u="sng" smtClean="0"/>
              <a:t>Akut red</a:t>
            </a:r>
            <a:r>
              <a:rPr lang="tr-TR" sz="2400" smtClean="0"/>
              <a:t>: Transplantasyondan sonra günler veya haftalar içerisinde olur.Nakledilen dokudaki alloantijenlere karşı tepki verenT hücreleri aracılığıyla gelişir.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u="sng" smtClean="0"/>
              <a:t>Kronik red</a:t>
            </a:r>
            <a:r>
              <a:rPr lang="tr-TR" sz="2400" smtClean="0"/>
              <a:t>:  Aylar ve yıllar içerisinde oluşan ve nakledilen dokunun ilerleyici fonksiyon bozukluğuna neden olan yama hasarının sessiz şeklidir.Yama firozisi ile veya arteriosklerozu denilen yama damarlarının dereceli olarak daralması ile kendini gösterebilir.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60" name="Group 16"/>
          <p:cNvGraphicFramePr>
            <a:graphicFrameLocks noGrp="1"/>
          </p:cNvGraphicFramePr>
          <p:nvPr/>
        </p:nvGraphicFramePr>
        <p:xfrm>
          <a:off x="1930400" y="-15875"/>
          <a:ext cx="5283200" cy="6813550"/>
        </p:xfrm>
        <a:graphic>
          <a:graphicData uri="http://schemas.openxmlformats.org/drawingml/2006/table">
            <a:tbl>
              <a:tblPr/>
              <a:tblGrid>
                <a:gridCol w="52832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           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6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tr-TR" sz="4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7589" name="Picture 5" descr="Close win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2425" y="30163"/>
            <a:ext cx="40957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7" descr="show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0"/>
            <a:ext cx="7920038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  Organ reddinin önlenmesi ve tedavisinde başlıca dayanak, T hücre aktivasyonunu ve efektör   fonksiyonlarını    engellemek üzere tasarlanmış immün baskılamadır.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İmmün</a:t>
            </a:r>
            <a:r>
              <a:rPr lang="tr-TR" dirty="0" smtClean="0"/>
              <a:t> sistemin üç  temel fonksiyonu vardır: 1) Savunma(</a:t>
            </a:r>
            <a:r>
              <a:rPr lang="tr-TR" dirty="0" err="1" smtClean="0"/>
              <a:t>defence</a:t>
            </a:r>
            <a:r>
              <a:rPr lang="tr-TR" dirty="0" smtClean="0"/>
              <a:t>),</a:t>
            </a:r>
          </a:p>
          <a:p>
            <a:r>
              <a:rPr lang="tr-TR" dirty="0" smtClean="0"/>
              <a:t> 2) Organizmada  normal dengelerin korunması ( </a:t>
            </a:r>
            <a:r>
              <a:rPr lang="tr-TR" dirty="0" err="1" smtClean="0"/>
              <a:t>homeostazis</a:t>
            </a:r>
            <a:r>
              <a:rPr lang="tr-TR" dirty="0" smtClean="0"/>
              <a:t>), </a:t>
            </a:r>
          </a:p>
          <a:p>
            <a:r>
              <a:rPr lang="tr-TR" dirty="0" smtClean="0"/>
              <a:t>3) Yaşamı devam ettirmek </a:t>
            </a:r>
            <a:r>
              <a:rPr lang="tr-TR" dirty="0" err="1" smtClean="0"/>
              <a:t>surveillance</a:t>
            </a:r>
            <a:r>
              <a:rPr lang="tr-TR" dirty="0" smtClean="0"/>
              <a:t>: gözetim, denetim).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/>
          </a:bodyPr>
          <a:lstStyle/>
          <a:p>
            <a:r>
              <a:rPr lang="tr-TR" dirty="0" smtClean="0"/>
              <a:t>Azalmış savunma sistemi, tekrarlayan </a:t>
            </a:r>
            <a:r>
              <a:rPr lang="tr-TR" dirty="0" err="1" smtClean="0"/>
              <a:t>infeksiyonlara</a:t>
            </a:r>
            <a:r>
              <a:rPr lang="tr-TR" dirty="0" smtClean="0"/>
              <a:t>  klinik hassasiyeti ortaya çıkarır.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immün</a:t>
            </a:r>
            <a:r>
              <a:rPr lang="tr-TR" dirty="0" smtClean="0"/>
              <a:t> yetmezlik hastalıkları(PİY) klinikte, </a:t>
            </a:r>
            <a:r>
              <a:rPr lang="tr-TR" dirty="0" err="1" smtClean="0"/>
              <a:t>homeostazis</a:t>
            </a:r>
            <a:r>
              <a:rPr lang="tr-TR" dirty="0" smtClean="0"/>
              <a:t>’ ten sapma anlamına gelen, </a:t>
            </a:r>
            <a:r>
              <a:rPr lang="tr-TR" dirty="0" err="1" smtClean="0"/>
              <a:t>otoiimmün</a:t>
            </a:r>
            <a:r>
              <a:rPr lang="tr-TR" dirty="0" smtClean="0"/>
              <a:t> hastalıklar (ör:RA) şeklinde ortaya çıkabilir. </a:t>
            </a:r>
          </a:p>
          <a:p>
            <a:r>
              <a:rPr lang="tr-TR" dirty="0" err="1" smtClean="0"/>
              <a:t>Surveillance</a:t>
            </a:r>
            <a:r>
              <a:rPr lang="tr-TR" dirty="0" smtClean="0"/>
              <a:t>  ‘da  bozulma sonucunda  </a:t>
            </a:r>
            <a:r>
              <a:rPr lang="tr-TR" dirty="0" err="1" smtClean="0"/>
              <a:t>malignite</a:t>
            </a:r>
            <a:r>
              <a:rPr lang="tr-TR" dirty="0" smtClean="0"/>
              <a:t> gelişebilir(ör: </a:t>
            </a:r>
            <a:r>
              <a:rPr lang="tr-TR" dirty="0" err="1" smtClean="0"/>
              <a:t>lenfoma</a:t>
            </a:r>
            <a:r>
              <a:rPr lang="tr-TR" dirty="0" smtClean="0"/>
              <a:t>).</a:t>
            </a:r>
          </a:p>
          <a:p>
            <a:r>
              <a:rPr lang="tr-TR" dirty="0" smtClean="0"/>
              <a:t>Bu durumda ‘</a:t>
            </a:r>
            <a:r>
              <a:rPr lang="tr-TR" b="1" dirty="0" err="1" smtClean="0"/>
              <a:t>immün</a:t>
            </a:r>
            <a:r>
              <a:rPr lang="tr-TR" b="1" dirty="0" smtClean="0"/>
              <a:t> </a:t>
            </a:r>
            <a:r>
              <a:rPr lang="tr-TR" b="1" dirty="0" err="1" smtClean="0"/>
              <a:t>disregülasyon</a:t>
            </a:r>
            <a:r>
              <a:rPr lang="tr-TR" b="1" dirty="0" smtClean="0"/>
              <a:t> ‘ </a:t>
            </a:r>
            <a:r>
              <a:rPr lang="tr-TR" dirty="0" smtClean="0"/>
              <a:t>denilen</a:t>
            </a:r>
            <a:r>
              <a:rPr lang="tr-TR" b="1" dirty="0" smtClean="0"/>
              <a:t> </a:t>
            </a:r>
            <a:r>
              <a:rPr lang="tr-TR" dirty="0" smtClean="0"/>
              <a:t>yeni bir tanım ortaya çıkmış olur.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Bu hastalardaki   </a:t>
            </a:r>
            <a:r>
              <a:rPr lang="tr-TR" b="1" dirty="0" err="1" smtClean="0"/>
              <a:t>immün</a:t>
            </a:r>
            <a:r>
              <a:rPr lang="tr-TR" b="1" dirty="0" smtClean="0"/>
              <a:t> </a:t>
            </a:r>
            <a:r>
              <a:rPr lang="tr-TR" b="1" dirty="0" err="1" smtClean="0"/>
              <a:t>disregülasyon</a:t>
            </a:r>
            <a:r>
              <a:rPr lang="tr-TR" b="1" dirty="0" smtClean="0"/>
              <a:t>;</a:t>
            </a:r>
          </a:p>
          <a:p>
            <a:pPr>
              <a:buNone/>
            </a:pPr>
            <a:r>
              <a:rPr lang="tr-TR" b="1" dirty="0" smtClean="0"/>
              <a:t>	</a:t>
            </a:r>
            <a:r>
              <a:rPr lang="tr-TR" dirty="0" smtClean="0"/>
              <a:t>sadece </a:t>
            </a:r>
            <a:r>
              <a:rPr lang="tr-TR" dirty="0" err="1" smtClean="0"/>
              <a:t>infeksiyonlara</a:t>
            </a:r>
            <a:r>
              <a:rPr lang="tr-TR" dirty="0" smtClean="0"/>
              <a:t>  hassasiyet artışının yanında , aynı zamanda </a:t>
            </a:r>
            <a:r>
              <a:rPr lang="tr-TR" b="1" dirty="0" err="1" smtClean="0"/>
              <a:t>allerji</a:t>
            </a:r>
            <a:r>
              <a:rPr lang="tr-TR" dirty="0" smtClean="0"/>
              <a:t> </a:t>
            </a:r>
            <a:r>
              <a:rPr lang="tr-TR" b="1" dirty="0" smtClean="0"/>
              <a:t>,  </a:t>
            </a:r>
            <a:r>
              <a:rPr lang="tr-TR" b="1" dirty="0" err="1" smtClean="0"/>
              <a:t>otoimmünite</a:t>
            </a:r>
            <a:r>
              <a:rPr lang="tr-TR" dirty="0" smtClean="0"/>
              <a:t>,   </a:t>
            </a:r>
            <a:r>
              <a:rPr lang="tr-TR" b="1" dirty="0" err="1" smtClean="0"/>
              <a:t>otoinflamatuvar</a:t>
            </a:r>
            <a:r>
              <a:rPr lang="tr-TR" b="1" dirty="0" smtClean="0"/>
              <a:t>  hastalıklar </a:t>
            </a:r>
            <a:r>
              <a:rPr lang="tr-TR" dirty="0" smtClean="0"/>
              <a:t>veya </a:t>
            </a:r>
            <a:r>
              <a:rPr lang="tr-TR" b="1" dirty="0" err="1" smtClean="0"/>
              <a:t>malignite</a:t>
            </a:r>
            <a:r>
              <a:rPr lang="tr-TR" b="1" dirty="0" smtClean="0"/>
              <a:t> </a:t>
            </a:r>
            <a:r>
              <a:rPr lang="tr-TR" dirty="0" smtClean="0"/>
              <a:t>riskinde  artış  şeklinde kendini gösterir.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İmmün</a:t>
            </a:r>
            <a:r>
              <a:rPr lang="tr-TR" dirty="0" smtClean="0"/>
              <a:t> regülasyon bozuklukları  hastalıkları 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endParaRPr lang="tr-TR" dirty="0" smtClean="0"/>
          </a:p>
          <a:p>
            <a:pPr lvl="0">
              <a:buNone/>
            </a:pPr>
            <a:r>
              <a:rPr lang="tr-TR" dirty="0" smtClean="0"/>
              <a:t>1.</a:t>
            </a:r>
            <a:r>
              <a:rPr lang="tr-TR" dirty="0" err="1" smtClean="0"/>
              <a:t>Hipopigmentasyonla</a:t>
            </a:r>
            <a:r>
              <a:rPr lang="tr-TR" dirty="0" smtClean="0"/>
              <a:t>  birlikte görülen </a:t>
            </a:r>
            <a:r>
              <a:rPr lang="tr-TR" dirty="0" err="1" smtClean="0"/>
              <a:t>immünyetmezlik</a:t>
            </a:r>
            <a:r>
              <a:rPr lang="tr-TR" dirty="0" smtClean="0"/>
              <a:t>;</a:t>
            </a:r>
          </a:p>
          <a:p>
            <a:pPr>
              <a:buNone/>
            </a:pPr>
            <a:r>
              <a:rPr lang="tr-TR" dirty="0" smtClean="0"/>
              <a:t>	a)</a:t>
            </a:r>
            <a:r>
              <a:rPr lang="tr-TR" dirty="0" err="1" smtClean="0"/>
              <a:t>Chediak</a:t>
            </a:r>
            <a:r>
              <a:rPr lang="tr-TR" dirty="0" smtClean="0"/>
              <a:t>-</a:t>
            </a:r>
            <a:r>
              <a:rPr lang="tr-TR" dirty="0" err="1" smtClean="0"/>
              <a:t>Higashi</a:t>
            </a:r>
            <a:r>
              <a:rPr lang="tr-TR" dirty="0" smtClean="0"/>
              <a:t> sendromu</a:t>
            </a:r>
          </a:p>
          <a:p>
            <a:pPr>
              <a:buNone/>
            </a:pPr>
            <a:r>
              <a:rPr lang="tr-TR" dirty="0" smtClean="0"/>
              <a:t>	b) </a:t>
            </a:r>
            <a:r>
              <a:rPr lang="tr-TR" dirty="0" err="1" smtClean="0"/>
              <a:t>Griscelli</a:t>
            </a:r>
            <a:r>
              <a:rPr lang="tr-TR" dirty="0" smtClean="0"/>
              <a:t> sendromu, tip 2</a:t>
            </a:r>
          </a:p>
          <a:p>
            <a:pPr>
              <a:buNone/>
            </a:pPr>
            <a:r>
              <a:rPr lang="tr-TR" dirty="0" smtClean="0"/>
              <a:t>	c)</a:t>
            </a:r>
            <a:r>
              <a:rPr lang="tr-TR" dirty="0" err="1" smtClean="0"/>
              <a:t>Hermansky</a:t>
            </a:r>
            <a:r>
              <a:rPr lang="tr-TR" dirty="0" smtClean="0"/>
              <a:t>-</a:t>
            </a:r>
            <a:r>
              <a:rPr lang="tr-TR" dirty="0" err="1" smtClean="0"/>
              <a:t>Pudlak</a:t>
            </a:r>
            <a:r>
              <a:rPr lang="tr-TR" dirty="0" smtClean="0"/>
              <a:t> sendromu,tip 2</a:t>
            </a:r>
          </a:p>
          <a:p>
            <a:pPr lvl="0">
              <a:buNone/>
            </a:pPr>
            <a:r>
              <a:rPr lang="tr-TR" dirty="0" smtClean="0"/>
              <a:t>2.</a:t>
            </a:r>
            <a:r>
              <a:rPr lang="tr-TR" dirty="0" err="1" smtClean="0"/>
              <a:t>Familyal</a:t>
            </a:r>
            <a:r>
              <a:rPr lang="tr-TR" dirty="0" smtClean="0"/>
              <a:t> </a:t>
            </a:r>
            <a:r>
              <a:rPr lang="tr-TR" dirty="0" err="1" smtClean="0"/>
              <a:t>hemofagositik</a:t>
            </a:r>
            <a:r>
              <a:rPr lang="tr-TR" dirty="0" smtClean="0"/>
              <a:t> </a:t>
            </a:r>
            <a:r>
              <a:rPr lang="tr-TR" dirty="0" err="1" smtClean="0"/>
              <a:t>lenfohistiositozis</a:t>
            </a:r>
            <a:r>
              <a:rPr lang="tr-TR" dirty="0" smtClean="0"/>
              <a:t> (FLH sendromları);</a:t>
            </a:r>
          </a:p>
          <a:p>
            <a:pPr lvl="0">
              <a:buNone/>
            </a:pPr>
            <a:r>
              <a:rPr lang="tr-TR" dirty="0" smtClean="0"/>
              <a:t>	a)</a:t>
            </a:r>
            <a:r>
              <a:rPr lang="tr-TR" dirty="0" err="1" smtClean="0"/>
              <a:t>Perforin</a:t>
            </a:r>
            <a:r>
              <a:rPr lang="tr-TR" dirty="0" smtClean="0"/>
              <a:t>  eksikliği</a:t>
            </a:r>
          </a:p>
          <a:p>
            <a:pPr lvl="0">
              <a:buNone/>
            </a:pPr>
            <a:r>
              <a:rPr lang="tr-TR" dirty="0" smtClean="0"/>
              <a:t>	b)UNC 13D eksikliği</a:t>
            </a:r>
          </a:p>
          <a:p>
            <a:pPr lvl="0">
              <a:buNone/>
            </a:pPr>
            <a:r>
              <a:rPr lang="tr-TR" dirty="0" smtClean="0"/>
              <a:t>	c)</a:t>
            </a:r>
            <a:r>
              <a:rPr lang="tr-TR" dirty="0" err="1" smtClean="0"/>
              <a:t>Sintaksin</a:t>
            </a:r>
            <a:r>
              <a:rPr lang="tr-TR" dirty="0" smtClean="0"/>
              <a:t> 11 (STX 11) eksikliği</a:t>
            </a:r>
          </a:p>
          <a:p>
            <a:pPr lvl="0">
              <a:buNone/>
            </a:pPr>
            <a:r>
              <a:rPr lang="tr-TR" dirty="0" smtClean="0"/>
              <a:t>3.</a:t>
            </a:r>
            <a:r>
              <a:rPr lang="tr-TR" dirty="0" err="1" smtClean="0"/>
              <a:t>Lenfoproliferatif</a:t>
            </a:r>
            <a:r>
              <a:rPr lang="tr-TR" dirty="0" smtClean="0"/>
              <a:t> sendromlar;</a:t>
            </a:r>
          </a:p>
          <a:p>
            <a:pPr>
              <a:buNone/>
            </a:pPr>
            <a:r>
              <a:rPr lang="tr-TR" dirty="0" smtClean="0"/>
              <a:t>	a) XLP1, SH2D1A eksikliği</a:t>
            </a:r>
          </a:p>
          <a:p>
            <a:pPr>
              <a:buNone/>
            </a:pPr>
            <a:r>
              <a:rPr lang="tr-TR" dirty="0" smtClean="0"/>
              <a:t>	b) XLP2, XIAP eksikliği</a:t>
            </a:r>
          </a:p>
          <a:p>
            <a:pPr>
              <a:buNone/>
            </a:pPr>
            <a:r>
              <a:rPr lang="tr-TR" dirty="0" smtClean="0"/>
              <a:t> 	c) ITK eksikliği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30932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dirty="0" smtClean="0"/>
              <a:t>4.</a:t>
            </a:r>
            <a:r>
              <a:rPr lang="tr-TR" dirty="0" err="1" smtClean="0"/>
              <a:t>Otoimmünite</a:t>
            </a:r>
            <a:r>
              <a:rPr lang="tr-TR" dirty="0" smtClean="0"/>
              <a:t> sendromları</a:t>
            </a:r>
          </a:p>
          <a:p>
            <a:pPr lvl="0">
              <a:buNone/>
            </a:pPr>
            <a:r>
              <a:rPr lang="tr-TR" dirty="0" smtClean="0"/>
              <a:t>	a) </a:t>
            </a:r>
            <a:r>
              <a:rPr lang="tr-TR" dirty="0" err="1" smtClean="0"/>
              <a:t>Otoimmün</a:t>
            </a:r>
            <a:r>
              <a:rPr lang="tr-TR" dirty="0" smtClean="0"/>
              <a:t> </a:t>
            </a:r>
            <a:r>
              <a:rPr lang="tr-TR" dirty="0" err="1" smtClean="0"/>
              <a:t>lenfoproliferatif</a:t>
            </a:r>
            <a:r>
              <a:rPr lang="tr-TR" dirty="0" smtClean="0"/>
              <a:t> sendrom (ALPS)</a:t>
            </a:r>
          </a:p>
          <a:p>
            <a:pPr lvl="0">
              <a:buNone/>
            </a:pPr>
            <a:r>
              <a:rPr lang="tr-TR" dirty="0" smtClean="0"/>
              <a:t>	b) </a:t>
            </a:r>
            <a:r>
              <a:rPr lang="tr-TR" dirty="0" err="1" smtClean="0"/>
              <a:t>Otoimmün</a:t>
            </a:r>
            <a:r>
              <a:rPr lang="tr-TR" dirty="0" smtClean="0"/>
              <a:t> </a:t>
            </a:r>
            <a:r>
              <a:rPr lang="tr-TR" dirty="0" err="1" smtClean="0"/>
              <a:t>poliendokrin</a:t>
            </a:r>
            <a:r>
              <a:rPr lang="tr-TR" dirty="0" smtClean="0"/>
              <a:t> sendromlar (APS)</a:t>
            </a:r>
          </a:p>
          <a:p>
            <a:pPr lvl="0">
              <a:buNone/>
            </a:pPr>
            <a:r>
              <a:rPr lang="tr-TR" cap="all" dirty="0" smtClean="0"/>
              <a:t>	c)  </a:t>
            </a:r>
            <a:r>
              <a:rPr lang="tr-TR" cap="all" dirty="0" err="1" smtClean="0"/>
              <a:t>Ipex</a:t>
            </a:r>
            <a:r>
              <a:rPr lang="tr-TR" dirty="0" smtClean="0"/>
              <a:t>, </a:t>
            </a:r>
            <a:r>
              <a:rPr lang="tr-TR" dirty="0" err="1" smtClean="0"/>
              <a:t>immün</a:t>
            </a:r>
            <a:r>
              <a:rPr lang="tr-TR" dirty="0" smtClean="0"/>
              <a:t> </a:t>
            </a:r>
            <a:r>
              <a:rPr lang="tr-TR" dirty="0" err="1" smtClean="0"/>
              <a:t>disregülasyon</a:t>
            </a:r>
            <a:r>
              <a:rPr lang="tr-TR" dirty="0" smtClean="0"/>
              <a:t>, </a:t>
            </a:r>
            <a:r>
              <a:rPr lang="tr-TR" dirty="0" err="1" smtClean="0"/>
              <a:t>poliendokrinopati</a:t>
            </a:r>
            <a:r>
              <a:rPr lang="tr-TR" dirty="0" smtClean="0"/>
              <a:t>, </a:t>
            </a:r>
            <a:r>
              <a:rPr lang="tr-TR" dirty="0" err="1" smtClean="0"/>
              <a:t>enteropati</a:t>
            </a:r>
            <a:r>
              <a:rPr lang="tr-TR" dirty="0" smtClean="0"/>
              <a:t> (</a:t>
            </a:r>
            <a:r>
              <a:rPr lang="tr-TR" dirty="0" err="1" smtClean="0"/>
              <a:t>X’e</a:t>
            </a:r>
            <a:r>
              <a:rPr lang="tr-TR" dirty="0" smtClean="0"/>
              <a:t> bağlı)</a:t>
            </a:r>
          </a:p>
          <a:p>
            <a:pPr lvl="0">
              <a:buNone/>
            </a:pPr>
            <a:r>
              <a:rPr lang="tr-TR" dirty="0" smtClean="0"/>
              <a:t>d) CD25 eksikliği</a:t>
            </a:r>
          </a:p>
          <a:p>
            <a:r>
              <a:rPr lang="tr-TR" dirty="0" err="1" smtClean="0"/>
              <a:t>Klinisyen</a:t>
            </a:r>
            <a:r>
              <a:rPr lang="tr-TR" dirty="0" smtClean="0"/>
              <a:t> ; </a:t>
            </a:r>
            <a:r>
              <a:rPr lang="tr-TR" dirty="0" err="1" smtClean="0"/>
              <a:t>yukardaki</a:t>
            </a:r>
            <a:r>
              <a:rPr lang="tr-TR" dirty="0" smtClean="0"/>
              <a:t>  çeşitli hastalıkların biri veya birkaçının varlığında </a:t>
            </a:r>
            <a:r>
              <a:rPr lang="tr-TR" dirty="0" err="1" smtClean="0"/>
              <a:t>immün</a:t>
            </a:r>
            <a:r>
              <a:rPr lang="tr-TR" dirty="0" smtClean="0"/>
              <a:t> sistemin değerlendirmesini  daha etraflı yapmalıdır.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İMMÜN SİSTEMDE YAŞLANMA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İlerleyen yaşla  beraber, </a:t>
            </a:r>
            <a:r>
              <a:rPr lang="tr-TR" dirty="0" err="1" smtClean="0"/>
              <a:t>immün</a:t>
            </a:r>
            <a:r>
              <a:rPr lang="tr-TR" dirty="0" smtClean="0"/>
              <a:t> sistemde ortaya çıkan fonksiyon bozukluklarının altında yatan mekanizmalar için ,  kapsamlı bir şekilde  ‘</a:t>
            </a:r>
            <a:r>
              <a:rPr lang="tr-TR" b="1" dirty="0" err="1" smtClean="0"/>
              <a:t>immünosenesens</a:t>
            </a:r>
            <a:r>
              <a:rPr lang="tr-TR" b="1" dirty="0" smtClean="0"/>
              <a:t>(</a:t>
            </a:r>
            <a:r>
              <a:rPr lang="tr-TR" b="1" dirty="0" err="1" smtClean="0"/>
              <a:t>immunosenescence</a:t>
            </a:r>
            <a:r>
              <a:rPr lang="tr-TR" b="1" dirty="0" smtClean="0"/>
              <a:t>)</a:t>
            </a:r>
            <a:r>
              <a:rPr lang="tr-TR" dirty="0" smtClean="0"/>
              <a:t>’ tanımı  kullanılır.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İmmün</a:t>
            </a:r>
            <a:r>
              <a:rPr lang="tr-TR" dirty="0" smtClean="0"/>
              <a:t> Yaşlanma Sonucu Gelişen  Temel  Değişiklikler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● </a:t>
            </a:r>
            <a:r>
              <a:rPr lang="tr-TR" dirty="0" err="1" smtClean="0"/>
              <a:t>İnfeksiyon</a:t>
            </a:r>
            <a:r>
              <a:rPr lang="tr-TR" dirty="0" smtClean="0"/>
              <a:t>  ve kanserle savaşma yeteneği azalır</a:t>
            </a:r>
          </a:p>
          <a:p>
            <a:pPr>
              <a:buNone/>
            </a:pPr>
            <a:r>
              <a:rPr lang="tr-TR" dirty="0" smtClean="0"/>
              <a:t>● Aşılanmalara cevap azalır</a:t>
            </a:r>
          </a:p>
          <a:p>
            <a:pPr>
              <a:buNone/>
            </a:pPr>
            <a:r>
              <a:rPr lang="tr-TR" dirty="0" smtClean="0"/>
              <a:t>● </a:t>
            </a:r>
            <a:r>
              <a:rPr lang="tr-TR" dirty="0" err="1" smtClean="0"/>
              <a:t>Otoimmüniteye</a:t>
            </a:r>
            <a:r>
              <a:rPr lang="tr-TR" dirty="0" smtClean="0"/>
              <a:t> eğilim artar</a:t>
            </a:r>
          </a:p>
          <a:p>
            <a:pPr>
              <a:buNone/>
            </a:pPr>
            <a:r>
              <a:rPr lang="tr-TR" dirty="0" smtClean="0"/>
              <a:t>● </a:t>
            </a:r>
            <a:r>
              <a:rPr lang="tr-TR" dirty="0" err="1" smtClean="0"/>
              <a:t>İnflamasyon</a:t>
            </a:r>
            <a:r>
              <a:rPr lang="tr-TR" dirty="0" smtClean="0"/>
              <a:t> </a:t>
            </a:r>
            <a:r>
              <a:rPr lang="tr-TR" dirty="0" err="1" smtClean="0"/>
              <a:t>mediyatörlerinin</a:t>
            </a:r>
            <a:r>
              <a:rPr lang="tr-TR" dirty="0" smtClean="0"/>
              <a:t>  yapımı artar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Yaşlanmanın </a:t>
            </a:r>
            <a:r>
              <a:rPr lang="tr-TR" dirty="0" err="1" smtClean="0"/>
              <a:t>İmmün</a:t>
            </a:r>
            <a:r>
              <a:rPr lang="tr-TR" dirty="0" smtClean="0"/>
              <a:t>  Sistem Hücrelerine 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● </a:t>
            </a:r>
            <a:r>
              <a:rPr lang="tr-TR" dirty="0" err="1" smtClean="0"/>
              <a:t>Hematopoetik</a:t>
            </a:r>
            <a:r>
              <a:rPr lang="tr-TR" dirty="0" smtClean="0"/>
              <a:t> hücrelerin sayısı azalır</a:t>
            </a:r>
          </a:p>
          <a:p>
            <a:pPr>
              <a:buNone/>
            </a:pPr>
            <a:r>
              <a:rPr lang="tr-TR" dirty="0" smtClean="0"/>
              <a:t>● </a:t>
            </a:r>
            <a:r>
              <a:rPr lang="tr-TR" dirty="0" err="1" smtClean="0"/>
              <a:t>Myeloid</a:t>
            </a:r>
            <a:r>
              <a:rPr lang="tr-TR" dirty="0" smtClean="0"/>
              <a:t> hücre jenerasyonu genel olarak değişmez</a:t>
            </a:r>
          </a:p>
          <a:p>
            <a:pPr>
              <a:buNone/>
            </a:pPr>
            <a:r>
              <a:rPr lang="tr-TR" dirty="0" smtClean="0"/>
              <a:t>● B hücre jenerasyonu azalır ve B hücre </a:t>
            </a:r>
            <a:r>
              <a:rPr lang="tr-TR" dirty="0" err="1" smtClean="0"/>
              <a:t>repertuvar</a:t>
            </a:r>
            <a:r>
              <a:rPr lang="tr-TR" dirty="0" smtClean="0"/>
              <a:t> seçimi  bozulur</a:t>
            </a:r>
          </a:p>
          <a:p>
            <a:pPr>
              <a:buNone/>
            </a:pPr>
            <a:r>
              <a:rPr lang="tr-TR" dirty="0" smtClean="0"/>
              <a:t>●</a:t>
            </a:r>
            <a:r>
              <a:rPr lang="tr-TR" dirty="0" err="1" smtClean="0"/>
              <a:t>Timik</a:t>
            </a:r>
            <a:r>
              <a:rPr lang="tr-TR" dirty="0" smtClean="0"/>
              <a:t> küçülme sonrasında T hücreleri azalır ve sonunda yok olur </a:t>
            </a:r>
          </a:p>
          <a:p>
            <a:pPr>
              <a:buNone/>
            </a:pPr>
            <a:r>
              <a:rPr lang="tr-TR" dirty="0" smtClean="0"/>
              <a:t>●</a:t>
            </a:r>
            <a:r>
              <a:rPr lang="tr-TR" dirty="0" err="1" smtClean="0"/>
              <a:t>Periferik</a:t>
            </a:r>
            <a:r>
              <a:rPr lang="tr-TR" dirty="0" smtClean="0"/>
              <a:t> T hücreleri, </a:t>
            </a:r>
            <a:r>
              <a:rPr lang="tr-TR" dirty="0" err="1" smtClean="0"/>
              <a:t>homeostatik</a:t>
            </a:r>
            <a:r>
              <a:rPr lang="tr-TR" dirty="0" smtClean="0"/>
              <a:t> </a:t>
            </a:r>
            <a:r>
              <a:rPr lang="tr-TR" dirty="0" err="1" smtClean="0"/>
              <a:t>proliferasyon</a:t>
            </a:r>
            <a:r>
              <a:rPr lang="tr-TR" dirty="0" smtClean="0"/>
              <a:t> sonucu , esas T hücre kaynağı olur</a:t>
            </a:r>
          </a:p>
          <a:p>
            <a:pPr>
              <a:buNone/>
            </a:pPr>
            <a:r>
              <a:rPr lang="tr-TR" dirty="0" smtClean="0"/>
              <a:t>●Orta yaş erişkinlerde  T lenfosit tedavileri sonrasında , T hücre </a:t>
            </a:r>
            <a:r>
              <a:rPr lang="tr-TR" dirty="0" err="1" smtClean="0"/>
              <a:t>repertuvarının</a:t>
            </a:r>
            <a:r>
              <a:rPr lang="tr-TR" dirty="0" smtClean="0"/>
              <a:t> tekrar yenilenme yeteneği bozulur</a:t>
            </a:r>
          </a:p>
          <a:p>
            <a:pPr>
              <a:buNone/>
            </a:pPr>
            <a:r>
              <a:rPr lang="tr-TR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534</Words>
  <Application>Microsoft Office PowerPoint</Application>
  <PresentationFormat>Ekran Gösterisi (4:3)</PresentationFormat>
  <Paragraphs>80</Paragraphs>
  <Slides>18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0" baseType="lpstr">
      <vt:lpstr>Ofis Teması</vt:lpstr>
      <vt:lpstr>Bit Eşlem Resmi</vt:lpstr>
      <vt:lpstr>İmmün  sİstemİn fonksİyon bozukluklarI</vt:lpstr>
      <vt:lpstr>Slayt 2</vt:lpstr>
      <vt:lpstr>Slayt 3</vt:lpstr>
      <vt:lpstr>Slayt 4</vt:lpstr>
      <vt:lpstr>İmmün regülasyon bozuklukları  hastalıkları :</vt:lpstr>
      <vt:lpstr>Slayt 6</vt:lpstr>
      <vt:lpstr> İMMÜN SİSTEMDE YAŞLANMA </vt:lpstr>
      <vt:lpstr>İmmün Yaşlanma Sonucu Gelişen  Temel  Değişiklikler</vt:lpstr>
      <vt:lpstr>Yaşlanmanın İmmün  Sistem Hücrelerine  Etkisi</vt:lpstr>
      <vt:lpstr>  İmmün sİstem ve uyku </vt:lpstr>
      <vt:lpstr>Slayt 11</vt:lpstr>
      <vt:lpstr>Transplantasyon rejeksiyonu </vt:lpstr>
      <vt:lpstr>Slayt 13</vt:lpstr>
      <vt:lpstr>Transplantasyon</vt:lpstr>
      <vt:lpstr>Slayt 15</vt:lpstr>
      <vt:lpstr>Graft(yama) reddinin immün mekanizmaları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İmmün  sistemin fonksiyon bozukluklarI</dc:title>
  <cp:lastModifiedBy>use</cp:lastModifiedBy>
  <cp:revision>21</cp:revision>
  <dcterms:modified xsi:type="dcterms:W3CDTF">2015-10-01T04:22:05Z</dcterms:modified>
</cp:coreProperties>
</file>