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314"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7" autoAdjust="0"/>
    <p:restoredTop sz="94660"/>
  </p:normalViewPr>
  <p:slideViewPr>
    <p:cSldViewPr snapToGrid="0">
      <p:cViewPr varScale="1">
        <p:scale>
          <a:sx n="114" d="100"/>
          <a:sy n="114" d="100"/>
        </p:scale>
        <p:origin x="1569" y="6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9.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a:t>Asıl başlık stilini düzenlemek için tıklayın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0750AB84-4255-456A-8D85-A2D13C572D9A}" type="datetimeFigureOut">
              <a:rPr lang="tr-TR" smtClean="0"/>
              <a:t>14.11.2018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19517C-073B-47A6-835F-2C1EF8E54129}" type="slidenum">
              <a:rPr lang="tr-TR" smtClean="0"/>
              <a:t>‹#›</a:t>
            </a:fld>
            <a:endParaRPr lang="tr-TR"/>
          </a:p>
        </p:txBody>
      </p:sp>
    </p:spTree>
    <p:extLst>
      <p:ext uri="{BB962C8B-B14F-4D97-AF65-F5344CB8AC3E}">
        <p14:creationId xmlns:p14="http://schemas.microsoft.com/office/powerpoint/2010/main" val="2540755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750AB84-4255-456A-8D85-A2D13C572D9A}" type="datetimeFigureOut">
              <a:rPr lang="tr-TR" smtClean="0"/>
              <a:t>14.11.2018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19517C-073B-47A6-835F-2C1EF8E54129}" type="slidenum">
              <a:rPr lang="tr-TR" smtClean="0"/>
              <a:t>‹#›</a:t>
            </a:fld>
            <a:endParaRPr lang="tr-TR"/>
          </a:p>
        </p:txBody>
      </p:sp>
    </p:spTree>
    <p:extLst>
      <p:ext uri="{BB962C8B-B14F-4D97-AF65-F5344CB8AC3E}">
        <p14:creationId xmlns:p14="http://schemas.microsoft.com/office/powerpoint/2010/main" val="1231063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750AB84-4255-456A-8D85-A2D13C572D9A}" type="datetimeFigureOut">
              <a:rPr lang="tr-TR" smtClean="0"/>
              <a:t>14.11.2018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19517C-073B-47A6-835F-2C1EF8E54129}" type="slidenum">
              <a:rPr lang="tr-TR" smtClean="0"/>
              <a:t>‹#›</a:t>
            </a:fld>
            <a:endParaRPr lang="tr-TR"/>
          </a:p>
        </p:txBody>
      </p:sp>
    </p:spTree>
    <p:extLst>
      <p:ext uri="{BB962C8B-B14F-4D97-AF65-F5344CB8AC3E}">
        <p14:creationId xmlns:p14="http://schemas.microsoft.com/office/powerpoint/2010/main" val="913586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750AB84-4255-456A-8D85-A2D13C572D9A}" type="datetimeFigureOut">
              <a:rPr lang="tr-TR" smtClean="0"/>
              <a:t>14.11.2018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19517C-073B-47A6-835F-2C1EF8E54129}" type="slidenum">
              <a:rPr lang="tr-TR" smtClean="0"/>
              <a:t>‹#›</a:t>
            </a:fld>
            <a:endParaRPr lang="tr-TR"/>
          </a:p>
        </p:txBody>
      </p:sp>
    </p:spTree>
    <p:extLst>
      <p:ext uri="{BB962C8B-B14F-4D97-AF65-F5344CB8AC3E}">
        <p14:creationId xmlns:p14="http://schemas.microsoft.com/office/powerpoint/2010/main" val="345735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0750AB84-4255-456A-8D85-A2D13C572D9A}" type="datetimeFigureOut">
              <a:rPr lang="tr-TR" smtClean="0"/>
              <a:t>14.11.2018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19517C-073B-47A6-835F-2C1EF8E54129}" type="slidenum">
              <a:rPr lang="tr-TR" smtClean="0"/>
              <a:t>‹#›</a:t>
            </a:fld>
            <a:endParaRPr lang="tr-TR"/>
          </a:p>
        </p:txBody>
      </p:sp>
    </p:spTree>
    <p:extLst>
      <p:ext uri="{BB962C8B-B14F-4D97-AF65-F5344CB8AC3E}">
        <p14:creationId xmlns:p14="http://schemas.microsoft.com/office/powerpoint/2010/main" val="38079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750AB84-4255-456A-8D85-A2D13C572D9A}" type="datetimeFigureOut">
              <a:rPr lang="tr-TR" smtClean="0"/>
              <a:t>14.11.2018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19517C-073B-47A6-835F-2C1EF8E54129}" type="slidenum">
              <a:rPr lang="tr-TR" smtClean="0"/>
              <a:t>‹#›</a:t>
            </a:fld>
            <a:endParaRPr lang="tr-TR"/>
          </a:p>
        </p:txBody>
      </p:sp>
    </p:spTree>
    <p:extLst>
      <p:ext uri="{BB962C8B-B14F-4D97-AF65-F5344CB8AC3E}">
        <p14:creationId xmlns:p14="http://schemas.microsoft.com/office/powerpoint/2010/main" val="3531096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0750AB84-4255-456A-8D85-A2D13C572D9A}" type="datetimeFigureOut">
              <a:rPr lang="tr-TR" smtClean="0"/>
              <a:t>14.11.2018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219517C-073B-47A6-835F-2C1EF8E54129}" type="slidenum">
              <a:rPr lang="tr-TR" smtClean="0"/>
              <a:t>‹#›</a:t>
            </a:fld>
            <a:endParaRPr lang="tr-TR"/>
          </a:p>
        </p:txBody>
      </p:sp>
    </p:spTree>
    <p:extLst>
      <p:ext uri="{BB962C8B-B14F-4D97-AF65-F5344CB8AC3E}">
        <p14:creationId xmlns:p14="http://schemas.microsoft.com/office/powerpoint/2010/main" val="3686349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0750AB84-4255-456A-8D85-A2D13C572D9A}" type="datetimeFigureOut">
              <a:rPr lang="tr-TR" smtClean="0"/>
              <a:t>14.11.2018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219517C-073B-47A6-835F-2C1EF8E54129}" type="slidenum">
              <a:rPr lang="tr-TR" smtClean="0"/>
              <a:t>‹#›</a:t>
            </a:fld>
            <a:endParaRPr lang="tr-TR"/>
          </a:p>
        </p:txBody>
      </p:sp>
    </p:spTree>
    <p:extLst>
      <p:ext uri="{BB962C8B-B14F-4D97-AF65-F5344CB8AC3E}">
        <p14:creationId xmlns:p14="http://schemas.microsoft.com/office/powerpoint/2010/main" val="1524098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50AB84-4255-456A-8D85-A2D13C572D9A}" type="datetimeFigureOut">
              <a:rPr lang="tr-TR" smtClean="0"/>
              <a:t>14.11.2018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219517C-073B-47A6-835F-2C1EF8E54129}" type="slidenum">
              <a:rPr lang="tr-TR" smtClean="0"/>
              <a:t>‹#›</a:t>
            </a:fld>
            <a:endParaRPr lang="tr-TR"/>
          </a:p>
        </p:txBody>
      </p:sp>
    </p:spTree>
    <p:extLst>
      <p:ext uri="{BB962C8B-B14F-4D97-AF65-F5344CB8AC3E}">
        <p14:creationId xmlns:p14="http://schemas.microsoft.com/office/powerpoint/2010/main" val="2168613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0750AB84-4255-456A-8D85-A2D13C572D9A}" type="datetimeFigureOut">
              <a:rPr lang="tr-TR" smtClean="0"/>
              <a:t>14.11.2018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19517C-073B-47A6-835F-2C1EF8E54129}" type="slidenum">
              <a:rPr lang="tr-TR" smtClean="0"/>
              <a:t>‹#›</a:t>
            </a:fld>
            <a:endParaRPr lang="tr-TR"/>
          </a:p>
        </p:txBody>
      </p:sp>
    </p:spTree>
    <p:extLst>
      <p:ext uri="{BB962C8B-B14F-4D97-AF65-F5344CB8AC3E}">
        <p14:creationId xmlns:p14="http://schemas.microsoft.com/office/powerpoint/2010/main" val="1872254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0750AB84-4255-456A-8D85-A2D13C572D9A}" type="datetimeFigureOut">
              <a:rPr lang="tr-TR" smtClean="0"/>
              <a:t>14.11.2018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19517C-073B-47A6-835F-2C1EF8E54129}" type="slidenum">
              <a:rPr lang="tr-TR" smtClean="0"/>
              <a:t>‹#›</a:t>
            </a:fld>
            <a:endParaRPr lang="tr-TR"/>
          </a:p>
        </p:txBody>
      </p:sp>
    </p:spTree>
    <p:extLst>
      <p:ext uri="{BB962C8B-B14F-4D97-AF65-F5344CB8AC3E}">
        <p14:creationId xmlns:p14="http://schemas.microsoft.com/office/powerpoint/2010/main" val="33695512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50AB84-4255-456A-8D85-A2D13C572D9A}" type="datetimeFigureOut">
              <a:rPr lang="tr-TR" smtClean="0"/>
              <a:t>14.11.2018</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19517C-073B-47A6-835F-2C1EF8E54129}" type="slidenum">
              <a:rPr lang="tr-TR" smtClean="0"/>
              <a:t>‹#›</a:t>
            </a:fld>
            <a:endParaRPr lang="tr-TR"/>
          </a:p>
        </p:txBody>
      </p:sp>
    </p:spTree>
    <p:extLst>
      <p:ext uri="{BB962C8B-B14F-4D97-AF65-F5344CB8AC3E}">
        <p14:creationId xmlns:p14="http://schemas.microsoft.com/office/powerpoint/2010/main" val="19749531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7.wmf"/></Relationships>
</file>

<file path=ppt/slides/_rels/slide17.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9.wmf"/><Relationship Id="rId5" Type="http://schemas.openxmlformats.org/officeDocument/2006/relationships/oleObject" Target="../embeddings/oleObject9.bin"/><Relationship Id="rId4" Type="http://schemas.openxmlformats.org/officeDocument/2006/relationships/image" Target="../media/image8.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6.bin"/><Relationship Id="rId3" Type="http://schemas.openxmlformats.org/officeDocument/2006/relationships/oleObject" Target="../embeddings/oleObject11.bin"/><Relationship Id="rId7" Type="http://schemas.openxmlformats.org/officeDocument/2006/relationships/oleObject" Target="../embeddings/oleObject13.bin"/><Relationship Id="rId12" Type="http://schemas.openxmlformats.org/officeDocument/2006/relationships/image" Target="../media/image15.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2.wmf"/><Relationship Id="rId11" Type="http://schemas.openxmlformats.org/officeDocument/2006/relationships/oleObject" Target="../embeddings/oleObject15.bin"/><Relationship Id="rId5" Type="http://schemas.openxmlformats.org/officeDocument/2006/relationships/oleObject" Target="../embeddings/oleObject12.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14.bin"/><Relationship Id="rId14" Type="http://schemas.openxmlformats.org/officeDocument/2006/relationships/image" Target="../media/image16.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8.wmf"/><Relationship Id="rId5" Type="http://schemas.openxmlformats.org/officeDocument/2006/relationships/oleObject" Target="../embeddings/oleObject18.bin"/><Relationship Id="rId4" Type="http://schemas.openxmlformats.org/officeDocument/2006/relationships/image" Target="../media/image17.w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9.wmf"/></Relationships>
</file>

<file path=ppt/slides/_rels/slide26.xml.rels><?xml version="1.0" encoding="UTF-8" standalone="yes"?>
<Relationships xmlns="http://schemas.openxmlformats.org/package/2006/relationships"><Relationship Id="rId3" Type="http://schemas.openxmlformats.org/officeDocument/2006/relationships/hyperlink" Target="http://www.astro.columbia.edu/~archung/labs/fall2001/lec01_fall01.html" TargetMode="External"/><Relationship Id="rId2" Type="http://schemas.openxmlformats.org/officeDocument/2006/relationships/hyperlink" Target="http://www.physics.hku.hk/~nature/CD/regulare/lectures/chap02.html" TargetMode="External"/><Relationship Id="rId1" Type="http://schemas.openxmlformats.org/officeDocument/2006/relationships/slideLayout" Target="../slideLayouts/slideLayout2.xml"/><Relationship Id="rId6" Type="http://schemas.openxmlformats.org/officeDocument/2006/relationships/hyperlink" Target="http://www.astrologyclub.org/articles/nodes/nodes.htm" TargetMode="External"/><Relationship Id="rId5" Type="http://schemas.openxmlformats.org/officeDocument/2006/relationships/hyperlink" Target="http://www.phy.olemiss.edu/~luca/astr/Topics-Introduction/Eclipses-N.html" TargetMode="External"/><Relationship Id="rId4" Type="http://schemas.openxmlformats.org/officeDocument/2006/relationships/hyperlink" Target="http://www.timezone.com/library/tmachine/tmachine0005"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7.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4.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6.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4">
            <a:extLst>
              <a:ext uri="{FF2B5EF4-FFF2-40B4-BE49-F238E27FC236}">
                <a16:creationId xmlns:a16="http://schemas.microsoft.com/office/drawing/2014/main" id="{F35B7045-38F1-4768-BC1D-C57CF1500FEA}"/>
              </a:ext>
            </a:extLst>
          </p:cNvPr>
          <p:cNvSpPr>
            <a:spLocks noChangeArrowheads="1"/>
          </p:cNvSpPr>
          <p:nvPr/>
        </p:nvSpPr>
        <p:spPr bwMode="auto">
          <a:xfrm>
            <a:off x="468313" y="260350"/>
            <a:ext cx="8229600" cy="1143000"/>
          </a:xfrm>
          <a:prstGeom prst="rect">
            <a:avLst/>
          </a:prstGeom>
          <a:solidFill>
            <a:srgbClr val="A4D1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a:defRPr sz="4400">
                <a:solidFill>
                  <a:schemeClr val="tx2"/>
                </a:solidFill>
                <a:latin typeface="Arial" panose="020B0604020202020204" pitchFamily="34" charset="0"/>
                <a:cs typeface="Arial" panose="020B0604020202020204" pitchFamily="34" charset="0"/>
              </a:defRPr>
            </a:lvl1pPr>
            <a:lvl2pPr algn="ctr">
              <a:defRPr sz="4400">
                <a:solidFill>
                  <a:schemeClr val="tx2"/>
                </a:solidFill>
                <a:latin typeface="Arial" panose="020B0604020202020204" pitchFamily="34" charset="0"/>
                <a:cs typeface="Arial" panose="020B0604020202020204" pitchFamily="34" charset="0"/>
              </a:defRPr>
            </a:lvl2pPr>
            <a:lvl3pPr algn="ctr">
              <a:defRPr sz="4400">
                <a:solidFill>
                  <a:schemeClr val="tx2"/>
                </a:solidFill>
                <a:latin typeface="Arial" panose="020B0604020202020204" pitchFamily="34" charset="0"/>
                <a:cs typeface="Arial" panose="020B0604020202020204" pitchFamily="34" charset="0"/>
              </a:defRPr>
            </a:lvl3pPr>
            <a:lvl4pPr algn="ctr">
              <a:defRPr sz="4400">
                <a:solidFill>
                  <a:schemeClr val="tx2"/>
                </a:solidFill>
                <a:latin typeface="Arial" panose="020B0604020202020204" pitchFamily="34" charset="0"/>
                <a:cs typeface="Arial" panose="020B0604020202020204" pitchFamily="34" charset="0"/>
              </a:defRPr>
            </a:lvl4pPr>
            <a:lvl5pPr algn="ctr">
              <a:defRPr sz="4400">
                <a:solidFill>
                  <a:schemeClr val="tx2"/>
                </a:solidFill>
                <a:latin typeface="Arial" panose="020B0604020202020204" pitchFamily="34" charset="0"/>
                <a:cs typeface="Arial" panose="020B0604020202020204" pitchFamily="34" charset="0"/>
              </a:defRPr>
            </a:lvl5pPr>
            <a:lvl6pPr marL="4572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a:lstStyle>
          <a:p>
            <a:r>
              <a:rPr lang="tr-TR" altLang="en-US" sz="3600" b="1" dirty="0">
                <a:solidFill>
                  <a:schemeClr val="accent2"/>
                </a:solidFill>
              </a:rPr>
              <a:t>BÖLÜM IV</a:t>
            </a:r>
            <a:br>
              <a:rPr lang="tr-TR" altLang="en-US" sz="3600" b="1" dirty="0">
                <a:solidFill>
                  <a:schemeClr val="accent2"/>
                </a:solidFill>
              </a:rPr>
            </a:br>
            <a:r>
              <a:rPr lang="tr-TR" altLang="en-US" sz="3600" b="1" dirty="0">
                <a:solidFill>
                  <a:schemeClr val="accent2"/>
                </a:solidFill>
              </a:rPr>
              <a:t>GÖZLEMLERİN İNDİRGENMESİ</a:t>
            </a:r>
            <a:r>
              <a:rPr lang="en-US" altLang="en-US" sz="3600" b="1" dirty="0">
                <a:solidFill>
                  <a:schemeClr val="accent2"/>
                </a:solidFill>
              </a:rPr>
              <a:t> - I</a:t>
            </a:r>
            <a:endParaRPr lang="tr-TR" altLang="en-US" sz="3600" b="1" dirty="0">
              <a:solidFill>
                <a:schemeClr val="accent2"/>
              </a:solidFill>
            </a:endParaRPr>
          </a:p>
        </p:txBody>
      </p:sp>
      <p:sp>
        <p:nvSpPr>
          <p:cNvPr id="3077" name="Rectangle 5">
            <a:extLst>
              <a:ext uri="{FF2B5EF4-FFF2-40B4-BE49-F238E27FC236}">
                <a16:creationId xmlns:a16="http://schemas.microsoft.com/office/drawing/2014/main" id="{5BA21814-ADDC-4B3B-9C71-5198E3EA115F}"/>
              </a:ext>
            </a:extLst>
          </p:cNvPr>
          <p:cNvSpPr>
            <a:spLocks noChangeArrowheads="1"/>
          </p:cNvSpPr>
          <p:nvPr/>
        </p:nvSpPr>
        <p:spPr bwMode="auto">
          <a:xfrm>
            <a:off x="589513" y="2198814"/>
            <a:ext cx="8229600" cy="3859863"/>
          </a:xfrm>
          <a:prstGeom prst="rect">
            <a:avLst/>
          </a:prstGeom>
          <a:noFill/>
          <a:ln>
            <a:noFill/>
          </a:ln>
          <a:effectLst/>
          <a:extLst>
            <a:ext uri="{909E8E84-426E-40DD-AFC4-6F175D3DCCD1}">
              <a14:hiddenFill xmlns:a14="http://schemas.microsoft.com/office/drawing/2010/main">
                <a:solidFill>
                  <a:srgbClr val="A4D1FA"/>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625475">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r>
              <a:rPr lang="tr-TR" altLang="en-US" b="1" dirty="0">
                <a:solidFill>
                  <a:srgbClr val="FF0000"/>
                </a:solidFill>
                <a:effectLst>
                  <a:outerShdw blurRad="38100" dist="38100" dir="2700000" algn="tl">
                    <a:srgbClr val="C0C0C0"/>
                  </a:outerShdw>
                </a:effectLst>
              </a:rPr>
              <a:t>I.</a:t>
            </a:r>
            <a:r>
              <a:rPr lang="tr-TR" altLang="en-US" b="1" dirty="0">
                <a:effectLst>
                  <a:outerShdw blurRad="38100" dist="38100" dir="2700000" algn="tl">
                    <a:srgbClr val="C0C0C0"/>
                  </a:outerShdw>
                </a:effectLst>
              </a:rPr>
              <a:t>   </a:t>
            </a:r>
            <a:r>
              <a:rPr lang="tr-TR" altLang="en-US" b="1" dirty="0">
                <a:solidFill>
                  <a:schemeClr val="accent2"/>
                </a:solidFill>
                <a:effectLst>
                  <a:outerShdw blurRad="38100" dist="38100" dir="2700000" algn="tl">
                    <a:srgbClr val="C0C0C0"/>
                  </a:outerShdw>
                </a:effectLst>
              </a:rPr>
              <a:t>GÖK KOORDİNATLARI ÜZERİNE ETKİ EDEN OLAYLAR</a:t>
            </a:r>
            <a:endParaRPr lang="en-US" altLang="en-US" b="1" dirty="0">
              <a:solidFill>
                <a:schemeClr val="accent2"/>
              </a:solidFill>
              <a:effectLst>
                <a:outerShdw blurRad="38100" dist="38100" dir="2700000" algn="tl">
                  <a:srgbClr val="C0C0C0"/>
                </a:outerShdw>
              </a:effectLst>
            </a:endParaRPr>
          </a:p>
          <a:p>
            <a:endParaRPr lang="tr-TR" altLang="en-US" b="1" dirty="0">
              <a:solidFill>
                <a:schemeClr val="accent2"/>
              </a:solidFill>
              <a:effectLst>
                <a:outerShdw blurRad="38100" dist="38100" dir="2700000" algn="tl">
                  <a:srgbClr val="C0C0C0"/>
                </a:outerShdw>
              </a:effectLst>
            </a:endParaRPr>
          </a:p>
          <a:p>
            <a:r>
              <a:rPr lang="tr-TR" altLang="en-US" b="1" dirty="0">
                <a:solidFill>
                  <a:srgbClr val="FF0000"/>
                </a:solidFill>
                <a:effectLst>
                  <a:outerShdw blurRad="38100" dist="38100" dir="2700000" algn="tl">
                    <a:srgbClr val="C0C0C0"/>
                  </a:outerShdw>
                </a:effectLst>
              </a:rPr>
              <a:t>II.</a:t>
            </a:r>
            <a:r>
              <a:rPr lang="tr-TR" altLang="en-US" b="1" dirty="0">
                <a:solidFill>
                  <a:schemeClr val="accent2"/>
                </a:solidFill>
                <a:effectLst>
                  <a:outerShdw blurRad="38100" dist="38100" dir="2700000" algn="tl">
                    <a:srgbClr val="C0C0C0"/>
                  </a:outerShdw>
                </a:effectLst>
              </a:rPr>
              <a:t>  KIRILMA</a:t>
            </a:r>
            <a:endParaRPr lang="en-US" altLang="en-US" b="1" dirty="0">
              <a:solidFill>
                <a:schemeClr val="accent2"/>
              </a:solidFill>
              <a:effectLst>
                <a:outerShdw blurRad="38100" dist="38100" dir="2700000" algn="tl">
                  <a:srgbClr val="C0C0C0"/>
                </a:outerShdw>
              </a:effectLst>
            </a:endParaRPr>
          </a:p>
          <a:p>
            <a:endParaRPr lang="tr-TR" altLang="en-US" b="1" dirty="0">
              <a:solidFill>
                <a:schemeClr val="accent2"/>
              </a:solidFill>
              <a:effectLst>
                <a:outerShdw blurRad="38100" dist="38100" dir="2700000" algn="tl">
                  <a:srgbClr val="C0C0C0"/>
                </a:outerShdw>
              </a:effectLst>
            </a:endParaRPr>
          </a:p>
          <a:p>
            <a:r>
              <a:rPr lang="tr-TR" altLang="en-US" b="1" dirty="0">
                <a:solidFill>
                  <a:srgbClr val="FF0000"/>
                </a:solidFill>
                <a:effectLst>
                  <a:outerShdw blurRad="38100" dist="38100" dir="2700000" algn="tl">
                    <a:srgbClr val="C0C0C0"/>
                  </a:outerShdw>
                </a:effectLst>
              </a:rPr>
              <a:t>III.</a:t>
            </a:r>
            <a:r>
              <a:rPr lang="tr-TR" altLang="en-US" b="1" dirty="0">
                <a:solidFill>
                  <a:schemeClr val="accent2"/>
                </a:solidFill>
                <a:effectLst>
                  <a:outerShdw blurRad="38100" dist="38100" dir="2700000" algn="tl">
                    <a:srgbClr val="C0C0C0"/>
                  </a:outerShdw>
                </a:effectLst>
              </a:rPr>
              <a:t> PARALAKS</a:t>
            </a:r>
            <a:endParaRPr lang="tr-TR" altLang="en-US" b="1" dirty="0">
              <a:effectLst>
                <a:outerShdw blurRad="38100" dist="38100" dir="2700000" algn="tl">
                  <a:srgbClr val="C0C0C0"/>
                </a:outerShdw>
              </a:effectLst>
            </a:endParaRPr>
          </a:p>
          <a:p>
            <a:pPr>
              <a:buFontTx/>
              <a:buNone/>
            </a:pPr>
            <a:endParaRPr lang="tr-TR" altLang="en-US" b="1" dirty="0">
              <a:solidFill>
                <a:srgbClr val="000099"/>
              </a:solidFill>
              <a:effectLst>
                <a:outerShdw blurRad="38100" dist="38100" dir="2700000" algn="tl">
                  <a:srgbClr val="C0C0C0"/>
                </a:outerShdw>
              </a:effectLst>
            </a:endParaRPr>
          </a:p>
        </p:txBody>
      </p:sp>
    </p:spTree>
    <p:extLst>
      <p:ext uri="{BB962C8B-B14F-4D97-AF65-F5344CB8AC3E}">
        <p14:creationId xmlns:p14="http://schemas.microsoft.com/office/powerpoint/2010/main" val="36478648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a:extLst>
              <a:ext uri="{FF2B5EF4-FFF2-40B4-BE49-F238E27FC236}">
                <a16:creationId xmlns:a16="http://schemas.microsoft.com/office/drawing/2014/main" id="{24FEC3FE-1E46-4FEB-86EB-E9CCCD2CF696}"/>
              </a:ext>
            </a:extLst>
          </p:cNvPr>
          <p:cNvSpPr>
            <a:spLocks noGrp="1" noChangeArrowheads="1"/>
          </p:cNvSpPr>
          <p:nvPr>
            <p:ph type="body" idx="1"/>
          </p:nvPr>
        </p:nvSpPr>
        <p:spPr>
          <a:xfrm>
            <a:off x="628650" y="385664"/>
            <a:ext cx="7886700" cy="6102221"/>
          </a:xfrm>
        </p:spPr>
        <p:txBody>
          <a:bodyPr>
            <a:normAutofit fontScale="85000" lnSpcReduction="20000"/>
          </a:bodyPr>
          <a:lstStyle/>
          <a:p>
            <a:pPr>
              <a:lnSpc>
                <a:spcPct val="150000"/>
              </a:lnSpc>
            </a:pPr>
            <a:r>
              <a:rPr lang="tr-TR" altLang="en-US" sz="2400" dirty="0"/>
              <a:t>n, sıcaklık ve basınca bağlıdır. Normal hava şartlarında (O</a:t>
            </a:r>
            <a:r>
              <a:rPr lang="en-US" altLang="en-US" sz="2400" dirty="0">
                <a:latin typeface="Times New Roman" panose="02020603050405020304" pitchFamily="18" charset="0"/>
                <a:cs typeface="Times New Roman" panose="02020603050405020304" pitchFamily="18" charset="0"/>
              </a:rPr>
              <a:t>°</a:t>
            </a:r>
            <a:r>
              <a:rPr lang="tr-TR" altLang="en-US" sz="2400" dirty="0"/>
              <a:t>C ve 76 cm </a:t>
            </a:r>
            <a:r>
              <a:rPr lang="tr-TR" altLang="en-US" sz="2400" dirty="0" err="1"/>
              <a:t>lik</a:t>
            </a:r>
            <a:r>
              <a:rPr lang="tr-TR" altLang="en-US" sz="2400" dirty="0"/>
              <a:t> cıva basıncında) n=1,000294 dur. R </a:t>
            </a:r>
            <a:r>
              <a:rPr lang="tr-TR" altLang="en-US" sz="2400" dirty="0" err="1"/>
              <a:t>yi</a:t>
            </a:r>
            <a:r>
              <a:rPr lang="tr-TR" altLang="en-US" sz="2400" dirty="0"/>
              <a:t> saniye olarak bulmak istersek, n yerine de normal şartlardaki değerini koyarsak</a:t>
            </a:r>
          </a:p>
          <a:p>
            <a:pPr>
              <a:lnSpc>
                <a:spcPct val="150000"/>
              </a:lnSpc>
            </a:pPr>
            <a:r>
              <a:rPr lang="tr-TR" altLang="en-US" sz="2400" dirty="0">
                <a:solidFill>
                  <a:srgbClr val="FF0000"/>
                </a:solidFill>
              </a:rPr>
              <a:t>R" = 206265 x 0,000294 </a:t>
            </a:r>
            <a:r>
              <a:rPr lang="tr-TR" altLang="en-US" sz="2400" dirty="0" err="1">
                <a:solidFill>
                  <a:srgbClr val="FF0000"/>
                </a:solidFill>
              </a:rPr>
              <a:t>tg</a:t>
            </a:r>
            <a:r>
              <a:rPr lang="tr-TR" altLang="en-US" sz="2400" dirty="0">
                <a:solidFill>
                  <a:srgbClr val="FF0000"/>
                </a:solidFill>
              </a:rPr>
              <a:t> Z = 60",6 </a:t>
            </a:r>
            <a:r>
              <a:rPr lang="tr-TR" altLang="en-US" sz="2400" dirty="0" err="1">
                <a:solidFill>
                  <a:srgbClr val="FF0000"/>
                </a:solidFill>
              </a:rPr>
              <a:t>tg</a:t>
            </a:r>
            <a:r>
              <a:rPr lang="tr-TR" altLang="en-US" sz="2400" dirty="0">
                <a:solidFill>
                  <a:srgbClr val="FF0000"/>
                </a:solidFill>
              </a:rPr>
              <a:t> Z </a:t>
            </a:r>
            <a:r>
              <a:rPr lang="tr-TR" altLang="en-US" sz="2400" dirty="0">
                <a:solidFill>
                  <a:schemeClr val="accent2"/>
                </a:solidFill>
              </a:rPr>
              <a:t>(Z &lt;45 </a:t>
            </a:r>
            <a:r>
              <a:rPr lang="en-US" altLang="en-US" sz="2400" dirty="0">
                <a:solidFill>
                  <a:schemeClr val="accent2"/>
                </a:solidFill>
                <a:latin typeface="Times New Roman" panose="02020603050405020304" pitchFamily="18" charset="0"/>
                <a:cs typeface="Times New Roman" panose="02020603050405020304" pitchFamily="18" charset="0"/>
              </a:rPr>
              <a:t>°</a:t>
            </a:r>
            <a:r>
              <a:rPr lang="tr-TR" altLang="en-US" sz="2400" dirty="0">
                <a:solidFill>
                  <a:schemeClr val="accent2"/>
                </a:solidFill>
              </a:rPr>
              <a:t> için)</a:t>
            </a:r>
            <a:r>
              <a:rPr lang="tr-TR" altLang="en-US" sz="2400" dirty="0"/>
              <a:t> </a:t>
            </a:r>
          </a:p>
          <a:p>
            <a:pPr>
              <a:lnSpc>
                <a:spcPct val="150000"/>
              </a:lnSpc>
            </a:pPr>
            <a:endParaRPr lang="tr-TR" altLang="en-US" sz="2400" dirty="0"/>
          </a:p>
          <a:p>
            <a:pPr>
              <a:lnSpc>
                <a:spcPct val="150000"/>
              </a:lnSpc>
              <a:buFontTx/>
              <a:buNone/>
            </a:pPr>
            <a:r>
              <a:rPr lang="tr-TR" altLang="en-US" sz="2400" dirty="0"/>
              <a:t>	elde edilir. </a:t>
            </a:r>
            <a:r>
              <a:rPr lang="tr-TR" altLang="en-US" sz="2400" dirty="0">
                <a:solidFill>
                  <a:schemeClr val="accent2"/>
                </a:solidFill>
              </a:rPr>
              <a:t>45 </a:t>
            </a:r>
            <a:r>
              <a:rPr lang="en-US" altLang="en-US" sz="2400" dirty="0">
                <a:solidFill>
                  <a:schemeClr val="accent2"/>
                </a:solidFill>
                <a:latin typeface="Times New Roman" panose="02020603050405020304" pitchFamily="18" charset="0"/>
                <a:cs typeface="Times New Roman" panose="02020603050405020304" pitchFamily="18" charset="0"/>
              </a:rPr>
              <a:t>°</a:t>
            </a:r>
            <a:r>
              <a:rPr lang="tr-TR" altLang="en-US" sz="2400" dirty="0">
                <a:solidFill>
                  <a:schemeClr val="accent2"/>
                </a:solidFill>
              </a:rPr>
              <a:t>den büyük zenit uzaklıkları</a:t>
            </a:r>
            <a:r>
              <a:rPr lang="tr-TR" altLang="en-US" sz="2400" dirty="0"/>
              <a:t> için yerin eğimini göz önüne almak gerekir. 0 zaman aşağıdaki formül bulunur.</a:t>
            </a:r>
          </a:p>
          <a:p>
            <a:pPr>
              <a:lnSpc>
                <a:spcPct val="150000"/>
              </a:lnSpc>
              <a:buFontTx/>
              <a:buNone/>
            </a:pPr>
            <a:endParaRPr lang="tr-TR" altLang="en-US" sz="2400" dirty="0"/>
          </a:p>
          <a:p>
            <a:pPr lvl="4">
              <a:lnSpc>
                <a:spcPct val="150000"/>
              </a:lnSpc>
            </a:pPr>
            <a:r>
              <a:rPr lang="tr-TR" altLang="en-US" sz="2400" dirty="0">
                <a:solidFill>
                  <a:srgbClr val="FF0000"/>
                </a:solidFill>
              </a:rPr>
              <a:t>R= A </a:t>
            </a:r>
            <a:r>
              <a:rPr lang="tr-TR" altLang="en-US" sz="2400" dirty="0" err="1">
                <a:solidFill>
                  <a:srgbClr val="FF0000"/>
                </a:solidFill>
              </a:rPr>
              <a:t>tg</a:t>
            </a:r>
            <a:r>
              <a:rPr lang="tr-TR" altLang="en-US" sz="2400" dirty="0">
                <a:solidFill>
                  <a:srgbClr val="FF0000"/>
                </a:solidFill>
              </a:rPr>
              <a:t> Z + B tg</a:t>
            </a:r>
            <a:r>
              <a:rPr lang="tr-TR" altLang="en-US" sz="2400" baseline="30000" dirty="0">
                <a:solidFill>
                  <a:srgbClr val="FF0000"/>
                </a:solidFill>
              </a:rPr>
              <a:t>3</a:t>
            </a:r>
            <a:r>
              <a:rPr lang="tr-TR" altLang="en-US" sz="2400" dirty="0">
                <a:solidFill>
                  <a:srgbClr val="FF0000"/>
                </a:solidFill>
              </a:rPr>
              <a:t>Z</a:t>
            </a:r>
          </a:p>
          <a:p>
            <a:pPr lvl="4">
              <a:lnSpc>
                <a:spcPct val="150000"/>
              </a:lnSpc>
            </a:pPr>
            <a:endParaRPr lang="tr-TR" altLang="en-US" sz="2400" dirty="0">
              <a:solidFill>
                <a:srgbClr val="FF0000"/>
              </a:solidFill>
            </a:endParaRPr>
          </a:p>
          <a:p>
            <a:pPr>
              <a:lnSpc>
                <a:spcPct val="150000"/>
              </a:lnSpc>
            </a:pPr>
            <a:r>
              <a:rPr lang="tr-TR" altLang="en-US" sz="2400" dirty="0"/>
              <a:t>Normal şartlarda A=58",294 ve B=0",0668 bulunmuştur. Bu formülde ancak Z=75</a:t>
            </a:r>
            <a:r>
              <a:rPr lang="en-US" altLang="en-US" sz="2000" dirty="0">
                <a:latin typeface="Times New Roman" panose="02020603050405020304" pitchFamily="18" charset="0"/>
                <a:cs typeface="Times New Roman" panose="02020603050405020304" pitchFamily="18" charset="0"/>
              </a:rPr>
              <a:t>°</a:t>
            </a:r>
            <a:r>
              <a:rPr lang="tr-TR" altLang="en-US" sz="2400" dirty="0"/>
              <a:t> veya 80</a:t>
            </a:r>
            <a:r>
              <a:rPr lang="en-US" altLang="en-US" sz="2000" dirty="0">
                <a:latin typeface="Times New Roman" panose="02020603050405020304" pitchFamily="18" charset="0"/>
                <a:cs typeface="Times New Roman" panose="02020603050405020304" pitchFamily="18" charset="0"/>
              </a:rPr>
              <a:t>°</a:t>
            </a:r>
            <a:r>
              <a:rPr lang="tr-TR" altLang="en-US" sz="2000" dirty="0">
                <a:latin typeface="Times New Roman" panose="02020603050405020304" pitchFamily="18" charset="0"/>
                <a:cs typeface="Times New Roman" panose="02020603050405020304" pitchFamily="18" charset="0"/>
              </a:rPr>
              <a:t> </a:t>
            </a:r>
            <a:r>
              <a:rPr lang="tr-TR" altLang="en-US" sz="2400" dirty="0"/>
              <a:t>ye kadar kullanılabilir. Ufka yakan yıldızlar için yalnız gözlemlere dayanan kırılma cetvelleri kullanılır.</a:t>
            </a:r>
          </a:p>
        </p:txBody>
      </p:sp>
    </p:spTree>
    <p:extLst>
      <p:ext uri="{BB962C8B-B14F-4D97-AF65-F5344CB8AC3E}">
        <p14:creationId xmlns:p14="http://schemas.microsoft.com/office/powerpoint/2010/main" val="14208414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a:extLst>
              <a:ext uri="{FF2B5EF4-FFF2-40B4-BE49-F238E27FC236}">
                <a16:creationId xmlns:a16="http://schemas.microsoft.com/office/drawing/2014/main" id="{FB303113-EC45-4480-A1FD-9D66336F4956}"/>
              </a:ext>
            </a:extLst>
          </p:cNvPr>
          <p:cNvSpPr>
            <a:spLocks noGrp="1" noChangeArrowheads="1"/>
          </p:cNvSpPr>
          <p:nvPr>
            <p:ph type="body" idx="1"/>
          </p:nvPr>
        </p:nvSpPr>
        <p:spPr>
          <a:xfrm>
            <a:off x="628650" y="1408858"/>
            <a:ext cx="7886700" cy="4351338"/>
          </a:xfrm>
        </p:spPr>
        <p:txBody>
          <a:bodyPr/>
          <a:lstStyle/>
          <a:p>
            <a:pPr algn="just">
              <a:lnSpc>
                <a:spcPct val="150000"/>
              </a:lnSpc>
            </a:pPr>
            <a:r>
              <a:rPr lang="tr-TR" altLang="en-US" dirty="0"/>
              <a:t>Kırılmanın etkisi yıldızı hakiki zenit uzaklığından daha küçük bir zenit uzaklığında gösterdiği gibi, tabii ki yıldızın koordinatlarını da değiştirir. Bu değişimleri küresel trigonometri yardımıyla hesaplamak mümkündür.</a:t>
            </a:r>
          </a:p>
        </p:txBody>
      </p:sp>
    </p:spTree>
    <p:extLst>
      <p:ext uri="{BB962C8B-B14F-4D97-AF65-F5344CB8AC3E}">
        <p14:creationId xmlns:p14="http://schemas.microsoft.com/office/powerpoint/2010/main" val="2446437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a:extLst>
              <a:ext uri="{FF2B5EF4-FFF2-40B4-BE49-F238E27FC236}">
                <a16:creationId xmlns:a16="http://schemas.microsoft.com/office/drawing/2014/main" id="{468B6A04-DC72-4FA0-96FD-6532725ADA0B}"/>
              </a:ext>
            </a:extLst>
          </p:cNvPr>
          <p:cNvSpPr>
            <a:spLocks noGrp="1" noChangeArrowheads="1"/>
          </p:cNvSpPr>
          <p:nvPr>
            <p:ph type="body" idx="1"/>
          </p:nvPr>
        </p:nvSpPr>
        <p:spPr>
          <a:xfrm>
            <a:off x="628650" y="1825625"/>
            <a:ext cx="7886700" cy="4674702"/>
          </a:xfrm>
        </p:spPr>
        <p:txBody>
          <a:bodyPr>
            <a:normAutofit lnSpcReduction="10000"/>
          </a:bodyPr>
          <a:lstStyle/>
          <a:p>
            <a:pPr algn="just">
              <a:lnSpc>
                <a:spcPct val="120000"/>
              </a:lnSpc>
            </a:pPr>
            <a:r>
              <a:rPr lang="tr-TR" altLang="en-US" sz="2400" dirty="0"/>
              <a:t>Güneş sistemine dahil olan gök cisimlerinin koordinatları, gök küresinin merkezi olarak daima yerin merkezi alınarak verilir. Fakat gözlemci yeryüzünde bulunur ve bu sebepten cismi, yerin merkezinde olsaydı göreceği doğrultudan biraz farklı doğrultuda görecektir. Güneşin veya bir gezegenin görüldüğü doğrultu ile gözlemci yerin merkezinde olsaydı göreceği doğrultu arasındaki açıya </a:t>
            </a:r>
            <a:r>
              <a:rPr lang="tr-TR" altLang="en-US" sz="2400" u="sng" dirty="0">
                <a:solidFill>
                  <a:srgbClr val="FF0000"/>
                </a:solidFill>
              </a:rPr>
              <a:t>paralaks</a:t>
            </a:r>
            <a:r>
              <a:rPr lang="tr-TR" altLang="en-US" sz="2400" u="sng" dirty="0"/>
              <a:t> </a:t>
            </a:r>
            <a:r>
              <a:rPr lang="tr-TR" altLang="en-US" sz="2400" dirty="0"/>
              <a:t>denir. Yerin yarıçapına nazaran gök cisimlerinin uzaklıkları çok büyük olduğundan bu açı daima çok küçüktür ve yıldızlar söz konusu ise tamamen ihmal edilebilir bir hale gelir. (En yakan </a:t>
            </a:r>
            <a:r>
              <a:rPr lang="tr-TR" altLang="en-US" sz="2400" dirty="0" err="1"/>
              <a:t>yıldız,en</a:t>
            </a:r>
            <a:r>
              <a:rPr lang="tr-TR" altLang="en-US" sz="2400" dirty="0"/>
              <a:t> uzak gezegenden yaklaşık 1000 defa daha uzaktır).</a:t>
            </a:r>
          </a:p>
        </p:txBody>
      </p:sp>
      <p:sp>
        <p:nvSpPr>
          <p:cNvPr id="14340" name="Rectangle 4">
            <a:extLst>
              <a:ext uri="{FF2B5EF4-FFF2-40B4-BE49-F238E27FC236}">
                <a16:creationId xmlns:a16="http://schemas.microsoft.com/office/drawing/2014/main" id="{D8A6892C-91A0-4709-A85D-93013951B17F}"/>
              </a:ext>
            </a:extLst>
          </p:cNvPr>
          <p:cNvSpPr>
            <a:spLocks noGrp="1" noChangeArrowheads="1"/>
          </p:cNvSpPr>
          <p:nvPr>
            <p:ph type="title"/>
          </p:nvPr>
        </p:nvSpPr>
        <p:spPr>
          <a:xfrm>
            <a:off x="468313" y="260350"/>
            <a:ext cx="8229600" cy="1143000"/>
          </a:xfrm>
          <a:solidFill>
            <a:srgbClr val="A4D1FA"/>
          </a:solid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tr-TR" altLang="en-US" b="1">
                <a:solidFill>
                  <a:srgbClr val="FF0000"/>
                </a:solidFill>
                <a:effectLst>
                  <a:outerShdw blurRad="38100" dist="38100" dir="2700000" algn="tl">
                    <a:srgbClr val="000000"/>
                  </a:outerShdw>
                </a:effectLst>
              </a:rPr>
              <a:t>III.</a:t>
            </a:r>
            <a:r>
              <a:rPr lang="tr-TR" altLang="en-US" b="1">
                <a:solidFill>
                  <a:schemeClr val="accent2"/>
                </a:solidFill>
                <a:effectLst>
                  <a:outerShdw blurRad="38100" dist="38100" dir="2700000" algn="tl">
                    <a:srgbClr val="000000"/>
                  </a:outerShdw>
                </a:effectLst>
              </a:rPr>
              <a:t> PARALAKS</a:t>
            </a:r>
          </a:p>
        </p:txBody>
      </p:sp>
    </p:spTree>
    <p:extLst>
      <p:ext uri="{BB962C8B-B14F-4D97-AF65-F5344CB8AC3E}">
        <p14:creationId xmlns:p14="http://schemas.microsoft.com/office/powerpoint/2010/main" val="3373826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Oval">
            <a:extLst>
              <a:ext uri="{FF2B5EF4-FFF2-40B4-BE49-F238E27FC236}">
                <a16:creationId xmlns:a16="http://schemas.microsoft.com/office/drawing/2014/main" id="{7EF980BA-22BB-4813-97BC-0010D3DD786B}"/>
              </a:ext>
            </a:extLst>
          </p:cNvPr>
          <p:cNvSpPr/>
          <p:nvPr/>
        </p:nvSpPr>
        <p:spPr>
          <a:xfrm>
            <a:off x="1524000" y="2438400"/>
            <a:ext cx="2971800" cy="2438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cxnSp>
        <p:nvCxnSpPr>
          <p:cNvPr id="4" name="3 Düz Bağlayıcı">
            <a:extLst>
              <a:ext uri="{FF2B5EF4-FFF2-40B4-BE49-F238E27FC236}">
                <a16:creationId xmlns:a16="http://schemas.microsoft.com/office/drawing/2014/main" id="{8E073BBA-01EB-4C68-9717-84056F9A0D88}"/>
              </a:ext>
            </a:extLst>
          </p:cNvPr>
          <p:cNvCxnSpPr>
            <a:stCxn id="2" idx="2"/>
            <a:endCxn id="2" idx="6"/>
          </p:cNvCxnSpPr>
          <p:nvPr/>
        </p:nvCxnSpPr>
        <p:spPr>
          <a:xfrm rot="10800000" flipH="1">
            <a:off x="1524000" y="3657600"/>
            <a:ext cx="2971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5 Düz Bağlayıcı">
            <a:extLst>
              <a:ext uri="{FF2B5EF4-FFF2-40B4-BE49-F238E27FC236}">
                <a16:creationId xmlns:a16="http://schemas.microsoft.com/office/drawing/2014/main" id="{E6B2E86C-483C-4D34-B17F-42D234AE898D}"/>
              </a:ext>
            </a:extLst>
          </p:cNvPr>
          <p:cNvCxnSpPr>
            <a:stCxn id="2" idx="0"/>
            <a:endCxn id="2" idx="4"/>
          </p:cNvCxnSpPr>
          <p:nvPr/>
        </p:nvCxnSpPr>
        <p:spPr>
          <a:xfrm rot="16200000" flipH="1">
            <a:off x="1790700" y="3657600"/>
            <a:ext cx="2438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9 Düz Bağlayıcı">
            <a:extLst>
              <a:ext uri="{FF2B5EF4-FFF2-40B4-BE49-F238E27FC236}">
                <a16:creationId xmlns:a16="http://schemas.microsoft.com/office/drawing/2014/main" id="{E63AACD3-472C-43F0-AF5D-C579FD0F6646}"/>
              </a:ext>
            </a:extLst>
          </p:cNvPr>
          <p:cNvCxnSpPr/>
          <p:nvPr/>
        </p:nvCxnSpPr>
        <p:spPr>
          <a:xfrm flipV="1">
            <a:off x="3009900" y="1905000"/>
            <a:ext cx="2781300" cy="17526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10 Düz Bağlayıcı">
            <a:extLst>
              <a:ext uri="{FF2B5EF4-FFF2-40B4-BE49-F238E27FC236}">
                <a16:creationId xmlns:a16="http://schemas.microsoft.com/office/drawing/2014/main" id="{046014E3-BA21-4A92-B1FB-D9AB20E4B12C}"/>
              </a:ext>
            </a:extLst>
          </p:cNvPr>
          <p:cNvCxnSpPr/>
          <p:nvPr/>
        </p:nvCxnSpPr>
        <p:spPr>
          <a:xfrm flipV="1">
            <a:off x="3009900" y="2971800"/>
            <a:ext cx="3467100" cy="68580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5" name="14 Düz Bağlayıcı">
            <a:extLst>
              <a:ext uri="{FF2B5EF4-FFF2-40B4-BE49-F238E27FC236}">
                <a16:creationId xmlns:a16="http://schemas.microsoft.com/office/drawing/2014/main" id="{0D531308-5234-4E3A-95F4-A4A3F36D9F2B}"/>
              </a:ext>
            </a:extLst>
          </p:cNvPr>
          <p:cNvCxnSpPr/>
          <p:nvPr/>
        </p:nvCxnSpPr>
        <p:spPr>
          <a:xfrm>
            <a:off x="3009900" y="3648075"/>
            <a:ext cx="3314700" cy="1228725"/>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0" name="19 Düz Bağlayıcı">
            <a:extLst>
              <a:ext uri="{FF2B5EF4-FFF2-40B4-BE49-F238E27FC236}">
                <a16:creationId xmlns:a16="http://schemas.microsoft.com/office/drawing/2014/main" id="{71B85244-9EED-4725-9884-8D27BC86D25A}"/>
              </a:ext>
            </a:extLst>
          </p:cNvPr>
          <p:cNvCxnSpPr/>
          <p:nvPr/>
        </p:nvCxnSpPr>
        <p:spPr>
          <a:xfrm rot="5400000" flipH="1" flipV="1">
            <a:off x="3138487" y="1881188"/>
            <a:ext cx="2428875" cy="152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26 Düz Bağlayıcı">
            <a:extLst>
              <a:ext uri="{FF2B5EF4-FFF2-40B4-BE49-F238E27FC236}">
                <a16:creationId xmlns:a16="http://schemas.microsoft.com/office/drawing/2014/main" id="{E8889A09-5318-495D-9206-7A6556ED8DBF}"/>
              </a:ext>
            </a:extLst>
          </p:cNvPr>
          <p:cNvCxnSpPr/>
          <p:nvPr/>
        </p:nvCxnSpPr>
        <p:spPr>
          <a:xfrm>
            <a:off x="2876550" y="2876550"/>
            <a:ext cx="3600450" cy="9525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2" name="31 Düz Bağlayıcı">
            <a:extLst>
              <a:ext uri="{FF2B5EF4-FFF2-40B4-BE49-F238E27FC236}">
                <a16:creationId xmlns:a16="http://schemas.microsoft.com/office/drawing/2014/main" id="{D4F962AE-0C01-4621-A1A2-3D00AB98B2B1}"/>
              </a:ext>
            </a:extLst>
          </p:cNvPr>
          <p:cNvCxnSpPr/>
          <p:nvPr/>
        </p:nvCxnSpPr>
        <p:spPr>
          <a:xfrm rot="16200000" flipV="1">
            <a:off x="2543175" y="3190875"/>
            <a:ext cx="790575" cy="142875"/>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7" name="36 Düz Bağlayıcı">
            <a:extLst>
              <a:ext uri="{FF2B5EF4-FFF2-40B4-BE49-F238E27FC236}">
                <a16:creationId xmlns:a16="http://schemas.microsoft.com/office/drawing/2014/main" id="{CE3F89CE-ACD8-47EC-91F3-78EE27D0F688}"/>
              </a:ext>
            </a:extLst>
          </p:cNvPr>
          <p:cNvCxnSpPr/>
          <p:nvPr/>
        </p:nvCxnSpPr>
        <p:spPr>
          <a:xfrm rot="10800000">
            <a:off x="4191000" y="2895600"/>
            <a:ext cx="2133600" cy="1981200"/>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sp>
        <p:nvSpPr>
          <p:cNvPr id="40" name="39 Yay">
            <a:extLst>
              <a:ext uri="{FF2B5EF4-FFF2-40B4-BE49-F238E27FC236}">
                <a16:creationId xmlns:a16="http://schemas.microsoft.com/office/drawing/2014/main" id="{6CBAE3CA-CDC1-420B-9CFD-E6DE8F8F1BAF}"/>
              </a:ext>
            </a:extLst>
          </p:cNvPr>
          <p:cNvSpPr/>
          <p:nvPr/>
        </p:nvSpPr>
        <p:spPr>
          <a:xfrm>
            <a:off x="4238625" y="2543175"/>
            <a:ext cx="304800" cy="304800"/>
          </a:xfrm>
          <a:prstGeom prst="arc">
            <a:avLst>
              <a:gd name="adj1" fmla="val 16778550"/>
              <a:gd name="adj2" fmla="val 21051733"/>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41" name="40 Yay">
            <a:extLst>
              <a:ext uri="{FF2B5EF4-FFF2-40B4-BE49-F238E27FC236}">
                <a16:creationId xmlns:a16="http://schemas.microsoft.com/office/drawing/2014/main" id="{4E1F8AE6-790E-42FB-B1E1-3BE28649D156}"/>
              </a:ext>
            </a:extLst>
          </p:cNvPr>
          <p:cNvSpPr/>
          <p:nvPr/>
        </p:nvSpPr>
        <p:spPr>
          <a:xfrm>
            <a:off x="5991225" y="2847975"/>
            <a:ext cx="304800" cy="304800"/>
          </a:xfrm>
          <a:prstGeom prst="arc">
            <a:avLst>
              <a:gd name="adj1" fmla="val 9206118"/>
              <a:gd name="adj2" fmla="val 11775312"/>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43" name="42 Yay">
            <a:extLst>
              <a:ext uri="{FF2B5EF4-FFF2-40B4-BE49-F238E27FC236}">
                <a16:creationId xmlns:a16="http://schemas.microsoft.com/office/drawing/2014/main" id="{F810FF49-B05F-4BC9-849C-8C2CCACD9D70}"/>
              </a:ext>
            </a:extLst>
          </p:cNvPr>
          <p:cNvSpPr/>
          <p:nvPr/>
        </p:nvSpPr>
        <p:spPr>
          <a:xfrm>
            <a:off x="4191000" y="2743200"/>
            <a:ext cx="304800" cy="304800"/>
          </a:xfrm>
          <a:prstGeom prst="arc">
            <a:avLst>
              <a:gd name="adj1" fmla="val 18000578"/>
              <a:gd name="adj2" fmla="val 491798"/>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44" name="43 Yay">
            <a:extLst>
              <a:ext uri="{FF2B5EF4-FFF2-40B4-BE49-F238E27FC236}">
                <a16:creationId xmlns:a16="http://schemas.microsoft.com/office/drawing/2014/main" id="{05B611C2-1ADD-4425-B555-952BC045A609}"/>
              </a:ext>
            </a:extLst>
          </p:cNvPr>
          <p:cNvSpPr/>
          <p:nvPr/>
        </p:nvSpPr>
        <p:spPr>
          <a:xfrm>
            <a:off x="2962275" y="3505200"/>
            <a:ext cx="304800" cy="304800"/>
          </a:xfrm>
          <a:prstGeom prst="arc">
            <a:avLst>
              <a:gd name="adj1" fmla="val 18378119"/>
              <a:gd name="adj2" fmla="val 20608460"/>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45" name="44 Yay">
            <a:extLst>
              <a:ext uri="{FF2B5EF4-FFF2-40B4-BE49-F238E27FC236}">
                <a16:creationId xmlns:a16="http://schemas.microsoft.com/office/drawing/2014/main" id="{649D9893-FF82-43F0-A84E-0007007CC097}"/>
              </a:ext>
            </a:extLst>
          </p:cNvPr>
          <p:cNvSpPr/>
          <p:nvPr/>
        </p:nvSpPr>
        <p:spPr>
          <a:xfrm>
            <a:off x="6019800" y="4648200"/>
            <a:ext cx="304800" cy="304800"/>
          </a:xfrm>
          <a:prstGeom prst="arc">
            <a:avLst>
              <a:gd name="adj1" fmla="val 11849431"/>
              <a:gd name="adj2" fmla="val 14358787"/>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46" name="45 Yay">
            <a:extLst>
              <a:ext uri="{FF2B5EF4-FFF2-40B4-BE49-F238E27FC236}">
                <a16:creationId xmlns:a16="http://schemas.microsoft.com/office/drawing/2014/main" id="{01BB141C-B518-4876-81D6-1EECB50CA7C7}"/>
              </a:ext>
            </a:extLst>
          </p:cNvPr>
          <p:cNvSpPr/>
          <p:nvPr/>
        </p:nvSpPr>
        <p:spPr>
          <a:xfrm>
            <a:off x="4010025" y="2790825"/>
            <a:ext cx="304800" cy="304800"/>
          </a:xfrm>
          <a:prstGeom prst="arc">
            <a:avLst>
              <a:gd name="adj1" fmla="val 9206118"/>
              <a:gd name="adj2" fmla="val 11775312"/>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47" name="46 Oval">
            <a:extLst>
              <a:ext uri="{FF2B5EF4-FFF2-40B4-BE49-F238E27FC236}">
                <a16:creationId xmlns:a16="http://schemas.microsoft.com/office/drawing/2014/main" id="{01B84C31-703A-4107-8358-1A926AC906A2}"/>
              </a:ext>
            </a:extLst>
          </p:cNvPr>
          <p:cNvSpPr/>
          <p:nvPr/>
        </p:nvSpPr>
        <p:spPr>
          <a:xfrm>
            <a:off x="2944813" y="2944813"/>
            <a:ext cx="46037" cy="460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cxnSp>
        <p:nvCxnSpPr>
          <p:cNvPr id="49" name="48 Düz Bağlayıcı">
            <a:extLst>
              <a:ext uri="{FF2B5EF4-FFF2-40B4-BE49-F238E27FC236}">
                <a16:creationId xmlns:a16="http://schemas.microsoft.com/office/drawing/2014/main" id="{0ADA4118-ED17-4C38-B8BB-EEB8EAB45118}"/>
              </a:ext>
            </a:extLst>
          </p:cNvPr>
          <p:cNvCxnSpPr/>
          <p:nvPr/>
        </p:nvCxnSpPr>
        <p:spPr>
          <a:xfrm rot="5400000">
            <a:off x="2976562" y="2967038"/>
            <a:ext cx="142875"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49 Düz Bağlayıcı">
            <a:extLst>
              <a:ext uri="{FF2B5EF4-FFF2-40B4-BE49-F238E27FC236}">
                <a16:creationId xmlns:a16="http://schemas.microsoft.com/office/drawing/2014/main" id="{88182C49-5531-480F-8842-2F7D42CC1C6A}"/>
              </a:ext>
            </a:extLst>
          </p:cNvPr>
          <p:cNvCxnSpPr/>
          <p:nvPr/>
        </p:nvCxnSpPr>
        <p:spPr>
          <a:xfrm>
            <a:off x="2905125" y="3028950"/>
            <a:ext cx="13335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5383" name="76 Metin kutusu">
            <a:extLst>
              <a:ext uri="{FF2B5EF4-FFF2-40B4-BE49-F238E27FC236}">
                <a16:creationId xmlns:a16="http://schemas.microsoft.com/office/drawing/2014/main" id="{6FCF6F6A-5B3E-4027-8506-26E727FDE6CD}"/>
              </a:ext>
            </a:extLst>
          </p:cNvPr>
          <p:cNvSpPr txBox="1">
            <a:spLocks noChangeArrowheads="1"/>
          </p:cNvSpPr>
          <p:nvPr/>
        </p:nvSpPr>
        <p:spPr bwMode="auto">
          <a:xfrm>
            <a:off x="5715000" y="1647825"/>
            <a:ext cx="36671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b="1"/>
              <a:t>Z’</a:t>
            </a:r>
            <a:endParaRPr lang="tr-TR" altLang="en-US" sz="1600" b="1">
              <a:solidFill>
                <a:srgbClr val="002060"/>
              </a:solidFill>
              <a:latin typeface="Calibri" panose="020F0502020204030204" pitchFamily="34" charset="0"/>
            </a:endParaRPr>
          </a:p>
        </p:txBody>
      </p:sp>
      <p:sp>
        <p:nvSpPr>
          <p:cNvPr id="15384" name="76 Metin kutusu">
            <a:extLst>
              <a:ext uri="{FF2B5EF4-FFF2-40B4-BE49-F238E27FC236}">
                <a16:creationId xmlns:a16="http://schemas.microsoft.com/office/drawing/2014/main" id="{B7DA4488-1D9A-41B6-B8B9-D4E5C6CB28E7}"/>
              </a:ext>
            </a:extLst>
          </p:cNvPr>
          <p:cNvSpPr txBox="1">
            <a:spLocks noChangeArrowheads="1"/>
          </p:cNvSpPr>
          <p:nvPr/>
        </p:nvSpPr>
        <p:spPr bwMode="auto">
          <a:xfrm>
            <a:off x="5029200" y="1143000"/>
            <a:ext cx="3095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b="1"/>
              <a:t>Z</a:t>
            </a:r>
            <a:endParaRPr lang="tr-TR" altLang="en-US" sz="1600" b="1">
              <a:solidFill>
                <a:srgbClr val="002060"/>
              </a:solidFill>
              <a:latin typeface="Calibri" panose="020F0502020204030204" pitchFamily="34" charset="0"/>
            </a:endParaRPr>
          </a:p>
        </p:txBody>
      </p:sp>
      <p:sp>
        <p:nvSpPr>
          <p:cNvPr id="15385" name="76 Metin kutusu">
            <a:extLst>
              <a:ext uri="{FF2B5EF4-FFF2-40B4-BE49-F238E27FC236}">
                <a16:creationId xmlns:a16="http://schemas.microsoft.com/office/drawing/2014/main" id="{719FC51C-ACA9-4A02-9722-DC0C8A073436}"/>
              </a:ext>
            </a:extLst>
          </p:cNvPr>
          <p:cNvSpPr txBox="1">
            <a:spLocks noChangeArrowheads="1"/>
          </p:cNvSpPr>
          <p:nvPr/>
        </p:nvSpPr>
        <p:spPr bwMode="auto">
          <a:xfrm>
            <a:off x="6438900" y="2790825"/>
            <a:ext cx="355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b="1"/>
              <a:t>M</a:t>
            </a:r>
            <a:endParaRPr lang="tr-TR" altLang="en-US" sz="1600" b="1">
              <a:solidFill>
                <a:srgbClr val="002060"/>
              </a:solidFill>
              <a:latin typeface="Calibri" panose="020F0502020204030204" pitchFamily="34" charset="0"/>
            </a:endParaRPr>
          </a:p>
        </p:txBody>
      </p:sp>
      <p:sp>
        <p:nvSpPr>
          <p:cNvPr id="15386" name="76 Metin kutusu">
            <a:extLst>
              <a:ext uri="{FF2B5EF4-FFF2-40B4-BE49-F238E27FC236}">
                <a16:creationId xmlns:a16="http://schemas.microsoft.com/office/drawing/2014/main" id="{84E513D4-FDD3-45B1-B144-09AAEDB72D50}"/>
              </a:ext>
            </a:extLst>
          </p:cNvPr>
          <p:cNvSpPr txBox="1">
            <a:spLocks noChangeArrowheads="1"/>
          </p:cNvSpPr>
          <p:nvPr/>
        </p:nvSpPr>
        <p:spPr bwMode="auto">
          <a:xfrm>
            <a:off x="6262688" y="4762500"/>
            <a:ext cx="357187"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b="1"/>
              <a:t>M</a:t>
            </a:r>
            <a:endParaRPr lang="tr-TR" altLang="en-US" sz="1600" b="1">
              <a:solidFill>
                <a:srgbClr val="002060"/>
              </a:solidFill>
              <a:latin typeface="Calibri" panose="020F0502020204030204" pitchFamily="34" charset="0"/>
            </a:endParaRPr>
          </a:p>
        </p:txBody>
      </p:sp>
      <p:sp>
        <p:nvSpPr>
          <p:cNvPr id="15387" name="76 Metin kutusu">
            <a:extLst>
              <a:ext uri="{FF2B5EF4-FFF2-40B4-BE49-F238E27FC236}">
                <a16:creationId xmlns:a16="http://schemas.microsoft.com/office/drawing/2014/main" id="{4C28FE88-8843-4EE4-AC71-C0BA4164ABEA}"/>
              </a:ext>
            </a:extLst>
          </p:cNvPr>
          <p:cNvSpPr txBox="1">
            <a:spLocks noChangeArrowheads="1"/>
          </p:cNvSpPr>
          <p:nvPr/>
        </p:nvSpPr>
        <p:spPr bwMode="auto">
          <a:xfrm>
            <a:off x="4435475" y="2657475"/>
            <a:ext cx="6191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200">
                <a:latin typeface="Times New Roman" panose="02020603050405020304" pitchFamily="18" charset="0"/>
                <a:cs typeface="Times New Roman" panose="02020603050405020304" pitchFamily="18" charset="0"/>
              </a:rPr>
              <a:t>Z’ göz.</a:t>
            </a:r>
            <a:endParaRPr lang="tr-TR" altLang="en-US" sz="1200">
              <a:solidFill>
                <a:srgbClr val="002060"/>
              </a:solidFill>
              <a:latin typeface="Times New Roman" panose="02020603050405020304" pitchFamily="18" charset="0"/>
              <a:cs typeface="Times New Roman" panose="02020603050405020304" pitchFamily="18" charset="0"/>
            </a:endParaRPr>
          </a:p>
        </p:txBody>
      </p:sp>
      <p:sp>
        <p:nvSpPr>
          <p:cNvPr id="15388" name="76 Metin kutusu">
            <a:extLst>
              <a:ext uri="{FF2B5EF4-FFF2-40B4-BE49-F238E27FC236}">
                <a16:creationId xmlns:a16="http://schemas.microsoft.com/office/drawing/2014/main" id="{FD6AD68B-6542-4204-9E4D-55557D5DFE13}"/>
              </a:ext>
            </a:extLst>
          </p:cNvPr>
          <p:cNvSpPr txBox="1">
            <a:spLocks noChangeArrowheads="1"/>
          </p:cNvSpPr>
          <p:nvPr/>
        </p:nvSpPr>
        <p:spPr bwMode="auto">
          <a:xfrm>
            <a:off x="5727700" y="2857500"/>
            <a:ext cx="28416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400">
                <a:sym typeface="Symbol" panose="05050102010706020507" pitchFamily="18" charset="2"/>
              </a:rPr>
              <a:t></a:t>
            </a:r>
            <a:endParaRPr lang="tr-TR" altLang="en-US" sz="1400">
              <a:solidFill>
                <a:srgbClr val="002060"/>
              </a:solidFill>
              <a:latin typeface="Calibri" panose="020F0502020204030204" pitchFamily="34" charset="0"/>
            </a:endParaRPr>
          </a:p>
        </p:txBody>
      </p:sp>
      <p:sp>
        <p:nvSpPr>
          <p:cNvPr id="15389" name="76 Metin kutusu">
            <a:extLst>
              <a:ext uri="{FF2B5EF4-FFF2-40B4-BE49-F238E27FC236}">
                <a16:creationId xmlns:a16="http://schemas.microsoft.com/office/drawing/2014/main" id="{30F90CFB-B95A-4763-8474-D462FF126EAB}"/>
              </a:ext>
            </a:extLst>
          </p:cNvPr>
          <p:cNvSpPr txBox="1">
            <a:spLocks noChangeArrowheads="1"/>
          </p:cNvSpPr>
          <p:nvPr/>
        </p:nvSpPr>
        <p:spPr bwMode="auto">
          <a:xfrm>
            <a:off x="4876800" y="3657600"/>
            <a:ext cx="3095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b="1">
                <a:sym typeface="Symbol" panose="05050102010706020507" pitchFamily="18" charset="2"/>
              </a:rPr>
              <a:t></a:t>
            </a:r>
            <a:endParaRPr lang="tr-TR" altLang="en-US" sz="1600" b="1">
              <a:solidFill>
                <a:srgbClr val="002060"/>
              </a:solidFill>
              <a:latin typeface="Calibri" panose="020F0502020204030204" pitchFamily="34" charset="0"/>
            </a:endParaRPr>
          </a:p>
        </p:txBody>
      </p:sp>
      <p:sp>
        <p:nvSpPr>
          <p:cNvPr id="15390" name="76 Metin kutusu">
            <a:extLst>
              <a:ext uri="{FF2B5EF4-FFF2-40B4-BE49-F238E27FC236}">
                <a16:creationId xmlns:a16="http://schemas.microsoft.com/office/drawing/2014/main" id="{DF6FDCCC-DC7C-4BEA-B28A-20D2197B9560}"/>
              </a:ext>
            </a:extLst>
          </p:cNvPr>
          <p:cNvSpPr txBox="1">
            <a:spLocks noChangeArrowheads="1"/>
          </p:cNvSpPr>
          <p:nvPr/>
        </p:nvSpPr>
        <p:spPr bwMode="auto">
          <a:xfrm>
            <a:off x="5735638" y="4457700"/>
            <a:ext cx="3492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400">
                <a:sym typeface="Symbol" panose="05050102010706020507" pitchFamily="18" charset="2"/>
              </a:rPr>
              <a:t></a:t>
            </a:r>
            <a:r>
              <a:rPr lang="tr-TR" altLang="en-US" sz="1400" baseline="-25000">
                <a:sym typeface="Symbol" panose="05050102010706020507" pitchFamily="18" charset="2"/>
              </a:rPr>
              <a:t>0</a:t>
            </a:r>
            <a:endParaRPr lang="tr-TR" altLang="en-US" sz="1400" baseline="-25000">
              <a:solidFill>
                <a:srgbClr val="002060"/>
              </a:solidFill>
              <a:latin typeface="Calibri" panose="020F0502020204030204" pitchFamily="34" charset="0"/>
            </a:endParaRPr>
          </a:p>
        </p:txBody>
      </p:sp>
      <p:sp>
        <p:nvSpPr>
          <p:cNvPr id="15391" name="76 Metin kutusu">
            <a:extLst>
              <a:ext uri="{FF2B5EF4-FFF2-40B4-BE49-F238E27FC236}">
                <a16:creationId xmlns:a16="http://schemas.microsoft.com/office/drawing/2014/main" id="{262DF396-6A30-4777-83F2-6132842D48D3}"/>
              </a:ext>
            </a:extLst>
          </p:cNvPr>
          <p:cNvSpPr txBox="1">
            <a:spLocks noChangeArrowheads="1"/>
          </p:cNvSpPr>
          <p:nvPr/>
        </p:nvSpPr>
        <p:spPr bwMode="auto">
          <a:xfrm rot="-2387800">
            <a:off x="4405313" y="2230438"/>
            <a:ext cx="64135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200">
                <a:latin typeface="Times New Roman" panose="02020603050405020304" pitchFamily="18" charset="0"/>
                <a:cs typeface="Times New Roman" panose="02020603050405020304" pitchFamily="18" charset="0"/>
                <a:sym typeface="Symbol" panose="05050102010706020507" pitchFamily="18" charset="2"/>
              </a:rPr>
              <a:t> –  ’ </a:t>
            </a:r>
            <a:endParaRPr lang="tr-TR" altLang="en-US" sz="1200">
              <a:solidFill>
                <a:srgbClr val="002060"/>
              </a:solidFill>
              <a:latin typeface="Times New Roman" panose="02020603050405020304" pitchFamily="18" charset="0"/>
              <a:cs typeface="Times New Roman" panose="02020603050405020304" pitchFamily="18" charset="0"/>
            </a:endParaRPr>
          </a:p>
        </p:txBody>
      </p:sp>
      <p:sp>
        <p:nvSpPr>
          <p:cNvPr id="15392" name="76 Metin kutusu">
            <a:extLst>
              <a:ext uri="{FF2B5EF4-FFF2-40B4-BE49-F238E27FC236}">
                <a16:creationId xmlns:a16="http://schemas.microsoft.com/office/drawing/2014/main" id="{21B5C153-9534-4595-BBAD-AB05290586B0}"/>
              </a:ext>
            </a:extLst>
          </p:cNvPr>
          <p:cNvSpPr txBox="1">
            <a:spLocks noChangeArrowheads="1"/>
          </p:cNvSpPr>
          <p:nvPr/>
        </p:nvSpPr>
        <p:spPr bwMode="auto">
          <a:xfrm>
            <a:off x="3408363" y="2847975"/>
            <a:ext cx="6191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200">
                <a:latin typeface="Times New Roman" panose="02020603050405020304" pitchFamily="18" charset="0"/>
                <a:cs typeface="Times New Roman" panose="02020603050405020304" pitchFamily="18" charset="0"/>
              </a:rPr>
              <a:t>Z’ göz.</a:t>
            </a:r>
            <a:endParaRPr lang="tr-TR" altLang="en-US" sz="1200">
              <a:solidFill>
                <a:srgbClr val="002060"/>
              </a:solidFill>
              <a:latin typeface="Times New Roman" panose="02020603050405020304" pitchFamily="18" charset="0"/>
              <a:cs typeface="Times New Roman" panose="02020603050405020304" pitchFamily="18" charset="0"/>
            </a:endParaRPr>
          </a:p>
        </p:txBody>
      </p:sp>
      <p:sp>
        <p:nvSpPr>
          <p:cNvPr id="15393" name="76 Metin kutusu">
            <a:extLst>
              <a:ext uri="{FF2B5EF4-FFF2-40B4-BE49-F238E27FC236}">
                <a16:creationId xmlns:a16="http://schemas.microsoft.com/office/drawing/2014/main" id="{FCB602F0-161A-497C-BF37-2BD96104246A}"/>
              </a:ext>
            </a:extLst>
          </p:cNvPr>
          <p:cNvSpPr txBox="1">
            <a:spLocks noChangeArrowheads="1"/>
          </p:cNvSpPr>
          <p:nvPr/>
        </p:nvSpPr>
        <p:spPr bwMode="auto">
          <a:xfrm rot="-1466075">
            <a:off x="3241675" y="3330575"/>
            <a:ext cx="534988"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000">
                <a:latin typeface="Times New Roman" panose="02020603050405020304" pitchFamily="18" charset="0"/>
                <a:cs typeface="Times New Roman" panose="02020603050405020304" pitchFamily="18" charset="0"/>
              </a:rPr>
              <a:t>Z’ ger.</a:t>
            </a:r>
            <a:endParaRPr lang="tr-TR" altLang="en-US" sz="1000">
              <a:solidFill>
                <a:srgbClr val="002060"/>
              </a:solidFill>
              <a:latin typeface="Times New Roman" panose="02020603050405020304" pitchFamily="18" charset="0"/>
              <a:cs typeface="Times New Roman" panose="02020603050405020304" pitchFamily="18" charset="0"/>
            </a:endParaRPr>
          </a:p>
        </p:txBody>
      </p:sp>
      <p:sp>
        <p:nvSpPr>
          <p:cNvPr id="73" name="72 Oval">
            <a:extLst>
              <a:ext uri="{FF2B5EF4-FFF2-40B4-BE49-F238E27FC236}">
                <a16:creationId xmlns:a16="http://schemas.microsoft.com/office/drawing/2014/main" id="{FEE32CEE-4475-4632-AB3C-DD7FE590B6ED}"/>
              </a:ext>
            </a:extLst>
          </p:cNvPr>
          <p:cNvSpPr/>
          <p:nvPr/>
        </p:nvSpPr>
        <p:spPr>
          <a:xfrm>
            <a:off x="2971800" y="3609975"/>
            <a:ext cx="76200" cy="762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15395" name="Text Box 35">
            <a:extLst>
              <a:ext uri="{FF2B5EF4-FFF2-40B4-BE49-F238E27FC236}">
                <a16:creationId xmlns:a16="http://schemas.microsoft.com/office/drawing/2014/main" id="{33AD6E59-7365-4DE5-92D1-7433260B7DC6}"/>
              </a:ext>
            </a:extLst>
          </p:cNvPr>
          <p:cNvSpPr txBox="1">
            <a:spLocks noChangeArrowheads="1"/>
          </p:cNvSpPr>
          <p:nvPr/>
        </p:nvSpPr>
        <p:spPr bwMode="auto">
          <a:xfrm>
            <a:off x="1547813" y="5516563"/>
            <a:ext cx="1295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t>Şekil 22</a:t>
            </a:r>
          </a:p>
        </p:txBody>
      </p:sp>
    </p:spTree>
    <p:extLst>
      <p:ext uri="{BB962C8B-B14F-4D97-AF65-F5344CB8AC3E}">
        <p14:creationId xmlns:p14="http://schemas.microsoft.com/office/powerpoint/2010/main" val="1395428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a:extLst>
              <a:ext uri="{FF2B5EF4-FFF2-40B4-BE49-F238E27FC236}">
                <a16:creationId xmlns:a16="http://schemas.microsoft.com/office/drawing/2014/main" id="{1C933E37-31F3-4BE5-8412-F5DB7C8BCFA3}"/>
              </a:ext>
            </a:extLst>
          </p:cNvPr>
          <p:cNvSpPr>
            <a:spLocks noGrp="1" noChangeArrowheads="1"/>
          </p:cNvSpPr>
          <p:nvPr>
            <p:ph type="body" idx="1"/>
          </p:nvPr>
        </p:nvSpPr>
        <p:spPr/>
        <p:txBody>
          <a:bodyPr>
            <a:normAutofit lnSpcReduction="10000"/>
          </a:bodyPr>
          <a:lstStyle/>
          <a:p>
            <a:pPr algn="just">
              <a:lnSpc>
                <a:spcPct val="150000"/>
              </a:lnSpc>
            </a:pPr>
            <a:r>
              <a:rPr lang="tr-TR" altLang="en-US" sz="2400" dirty="0"/>
              <a:t>0</a:t>
            </a:r>
            <a:r>
              <a:rPr lang="tr-TR" altLang="en-US" sz="2400" b="1" dirty="0"/>
              <a:t> </a:t>
            </a:r>
            <a:r>
              <a:rPr lang="tr-TR" altLang="en-US" sz="2400" dirty="0"/>
              <a:t>da bulunan gözlemci, M yıldızını, şayet yerin merkezinde, bulunsaydı göreceği zenit uzaklığından daha büyük bir zenit uzaklığında görür (Şekil-22) ZOM gözlenen zenit uzaklığı</a:t>
            </a:r>
          </a:p>
          <a:p>
            <a:pPr algn="just">
              <a:lnSpc>
                <a:spcPct val="150000"/>
              </a:lnSpc>
            </a:pPr>
            <a:r>
              <a:rPr lang="tr-TR" altLang="en-US" sz="2400" dirty="0" err="1">
                <a:latin typeface="Symbol" panose="05050102010706020507" pitchFamily="18" charset="2"/>
              </a:rPr>
              <a:t>j</a:t>
            </a:r>
            <a:r>
              <a:rPr lang="tr-TR" altLang="en-US" sz="2400" dirty="0" err="1"/>
              <a:t>’Jeosantrik</a:t>
            </a:r>
            <a:r>
              <a:rPr lang="tr-TR" altLang="en-US" sz="2400" dirty="0"/>
              <a:t> (yer merkezli) enlem</a:t>
            </a:r>
          </a:p>
          <a:p>
            <a:pPr algn="just">
              <a:lnSpc>
                <a:spcPct val="150000"/>
              </a:lnSpc>
            </a:pPr>
            <a:r>
              <a:rPr lang="tr-TR" altLang="en-US" sz="2400" dirty="0"/>
              <a:t>Z’ jeosantrik (yer merkezli) zenit </a:t>
            </a:r>
          </a:p>
          <a:p>
            <a:pPr algn="just">
              <a:lnSpc>
                <a:spcPct val="150000"/>
              </a:lnSpc>
            </a:pPr>
            <a:r>
              <a:rPr lang="tr-TR" altLang="en-US" sz="2400" dirty="0">
                <a:latin typeface="Symbol" panose="05050102010706020507" pitchFamily="18" charset="2"/>
              </a:rPr>
              <a:t>j </a:t>
            </a:r>
            <a:r>
              <a:rPr lang="tr-TR" altLang="en-US" sz="2400" dirty="0"/>
              <a:t>coğrafi enlem</a:t>
            </a:r>
          </a:p>
          <a:p>
            <a:pPr algn="just">
              <a:lnSpc>
                <a:spcPct val="150000"/>
              </a:lnSpc>
            </a:pPr>
            <a:r>
              <a:rPr lang="tr-TR" altLang="en-US" sz="2400" dirty="0"/>
              <a:t>Z coğrafi (veya astronomik) zenit</a:t>
            </a:r>
          </a:p>
        </p:txBody>
      </p:sp>
    </p:spTree>
    <p:extLst>
      <p:ext uri="{BB962C8B-B14F-4D97-AF65-F5344CB8AC3E}">
        <p14:creationId xmlns:p14="http://schemas.microsoft.com/office/powerpoint/2010/main" val="8373382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a:extLst>
              <a:ext uri="{FF2B5EF4-FFF2-40B4-BE49-F238E27FC236}">
                <a16:creationId xmlns:a16="http://schemas.microsoft.com/office/drawing/2014/main" id="{1E4F881F-CE19-45A7-9449-0620CB68FE13}"/>
              </a:ext>
            </a:extLst>
          </p:cNvPr>
          <p:cNvSpPr>
            <a:spLocks noGrp="1" noChangeArrowheads="1"/>
          </p:cNvSpPr>
          <p:nvPr>
            <p:ph type="body" idx="1"/>
          </p:nvPr>
        </p:nvSpPr>
        <p:spPr>
          <a:xfrm>
            <a:off x="628650" y="771331"/>
            <a:ext cx="7886700" cy="5405632"/>
          </a:xfrm>
        </p:spPr>
        <p:txBody>
          <a:bodyPr>
            <a:normAutofit fontScale="92500"/>
          </a:bodyPr>
          <a:lstStyle/>
          <a:p>
            <a:pPr algn="just">
              <a:lnSpc>
                <a:spcPct val="120000"/>
              </a:lnSpc>
            </a:pPr>
            <a:r>
              <a:rPr lang="tr-TR" altLang="en-US" sz="2400" dirty="0"/>
              <a:t>Gözlenen zenit uzaklığından, jeosantrik zenit uzaklığına geçilebilir.</a:t>
            </a:r>
          </a:p>
          <a:p>
            <a:pPr algn="just">
              <a:lnSpc>
                <a:spcPct val="120000"/>
              </a:lnSpc>
              <a:buFontTx/>
              <a:buNone/>
            </a:pPr>
            <a:r>
              <a:rPr lang="tr-TR" altLang="en-US" sz="2400" dirty="0"/>
              <a:t>			</a:t>
            </a:r>
            <a:r>
              <a:rPr lang="tr-TR" altLang="en-US" sz="2400" dirty="0">
                <a:solidFill>
                  <a:schemeClr val="accent2"/>
                </a:solidFill>
              </a:rPr>
              <a:t>ZOM = Z’OM + (</a:t>
            </a:r>
            <a:r>
              <a:rPr lang="tr-TR" altLang="en-US" sz="2400" dirty="0">
                <a:solidFill>
                  <a:schemeClr val="accent2"/>
                </a:solidFill>
                <a:latin typeface="Symbol" panose="05050102010706020507" pitchFamily="18" charset="2"/>
              </a:rPr>
              <a:t>j -j</a:t>
            </a:r>
            <a:r>
              <a:rPr lang="tr-TR" altLang="en-US" sz="2400" dirty="0">
                <a:solidFill>
                  <a:schemeClr val="accent2"/>
                </a:solidFill>
              </a:rPr>
              <a:t>’)</a:t>
            </a:r>
          </a:p>
          <a:p>
            <a:pPr algn="just">
              <a:lnSpc>
                <a:spcPct val="120000"/>
              </a:lnSpc>
            </a:pPr>
            <a:r>
              <a:rPr lang="tr-TR" altLang="en-US" sz="2400" dirty="0"/>
              <a:t>Burada </a:t>
            </a:r>
            <a:r>
              <a:rPr lang="tr-TR" altLang="en-US" sz="2400" dirty="0">
                <a:latin typeface="Symbol" panose="05050102010706020507" pitchFamily="18" charset="2"/>
              </a:rPr>
              <a:t>j -j</a:t>
            </a:r>
            <a:r>
              <a:rPr lang="tr-TR" altLang="en-US" sz="2400" dirty="0"/>
              <a:t>’ gözlemcinin coğrafya enleminin fonksiyonu</a:t>
            </a:r>
          </a:p>
          <a:p>
            <a:pPr algn="just">
              <a:lnSpc>
                <a:spcPct val="120000"/>
              </a:lnSpc>
            </a:pPr>
            <a:r>
              <a:rPr lang="tr-TR" altLang="en-US" sz="2400" dirty="0"/>
              <a:t>olarak bilinir. Gözlenmiş jeosantrik zenit uzaklığı Z’OM (yukardaki eşitlikten elde edilir) ile yer merkezinden gözlenecek olan zenit uzaklığı Z’CM arasındaki fark </a:t>
            </a:r>
            <a:r>
              <a:rPr lang="tr-TR" altLang="en-US" sz="2400" dirty="0">
                <a:solidFill>
                  <a:srgbClr val="FF0000"/>
                </a:solidFill>
              </a:rPr>
              <a:t>paralakstır</a:t>
            </a:r>
            <a:r>
              <a:rPr lang="tr-TR" altLang="en-US" sz="2400" dirty="0"/>
              <a:t> ve </a:t>
            </a:r>
            <a:r>
              <a:rPr lang="tr-TR" altLang="en-US" sz="2400" dirty="0">
                <a:solidFill>
                  <a:srgbClr val="FF0000"/>
                </a:solidFill>
                <a:latin typeface="Symbol" panose="05050102010706020507" pitchFamily="18" charset="2"/>
              </a:rPr>
              <a:t>p</a:t>
            </a:r>
            <a:r>
              <a:rPr lang="tr-TR" altLang="en-US" sz="2400" dirty="0"/>
              <a:t> ile gösterilir.</a:t>
            </a:r>
          </a:p>
          <a:p>
            <a:pPr algn="just">
              <a:lnSpc>
                <a:spcPct val="120000"/>
              </a:lnSpc>
            </a:pPr>
            <a:endParaRPr lang="tr-TR" altLang="en-US" sz="2400" dirty="0"/>
          </a:p>
          <a:p>
            <a:pPr lvl="4" algn="just">
              <a:lnSpc>
                <a:spcPct val="120000"/>
              </a:lnSpc>
              <a:buFont typeface="Symbol" panose="05050102010706020507" pitchFamily="18" charset="2"/>
              <a:buChar char=" "/>
            </a:pPr>
            <a:r>
              <a:rPr lang="tr-TR" altLang="en-US" sz="2400" dirty="0">
                <a:solidFill>
                  <a:schemeClr val="accent2"/>
                </a:solidFill>
                <a:latin typeface="Symbol" panose="05050102010706020507" pitchFamily="18" charset="2"/>
              </a:rPr>
              <a:t>p</a:t>
            </a:r>
            <a:r>
              <a:rPr lang="tr-TR" altLang="en-US" sz="2400" dirty="0">
                <a:solidFill>
                  <a:schemeClr val="accent2"/>
                </a:solidFill>
              </a:rPr>
              <a:t>  =  Z’OM – ZCM</a:t>
            </a:r>
          </a:p>
          <a:p>
            <a:pPr algn="just">
              <a:lnSpc>
                <a:spcPct val="120000"/>
              </a:lnSpc>
              <a:buFont typeface="Symbol" panose="05050102010706020507" pitchFamily="18" charset="2"/>
              <a:buChar char=" "/>
            </a:pPr>
            <a:endParaRPr lang="tr-TR" altLang="en-US" sz="2400" dirty="0">
              <a:solidFill>
                <a:schemeClr val="accent2"/>
              </a:solidFill>
            </a:endParaRPr>
          </a:p>
          <a:p>
            <a:pPr algn="just">
              <a:lnSpc>
                <a:spcPct val="120000"/>
              </a:lnSpc>
            </a:pPr>
            <a:r>
              <a:rPr lang="tr-TR" altLang="en-US" sz="2400" dirty="0"/>
              <a:t>Şekilden görülüyor ki </a:t>
            </a:r>
            <a:r>
              <a:rPr lang="tr-TR" altLang="en-US" sz="2400" dirty="0">
                <a:latin typeface="Symbol" panose="05050102010706020507" pitchFamily="18" charset="2"/>
              </a:rPr>
              <a:t>p</a:t>
            </a:r>
            <a:r>
              <a:rPr lang="tr-TR" altLang="en-US" sz="2400" dirty="0"/>
              <a:t> paralaksı, gök cisminden yer yarıçapını gören açıya eşittir.</a:t>
            </a:r>
          </a:p>
        </p:txBody>
      </p:sp>
    </p:spTree>
    <p:extLst>
      <p:ext uri="{BB962C8B-B14F-4D97-AF65-F5344CB8AC3E}">
        <p14:creationId xmlns:p14="http://schemas.microsoft.com/office/powerpoint/2010/main" val="20930400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a:extLst>
              <a:ext uri="{FF2B5EF4-FFF2-40B4-BE49-F238E27FC236}">
                <a16:creationId xmlns:a16="http://schemas.microsoft.com/office/drawing/2014/main" id="{1094A782-F286-4455-BB66-1A2F13B14F01}"/>
              </a:ext>
            </a:extLst>
          </p:cNvPr>
          <p:cNvSpPr>
            <a:spLocks noGrp="1" noChangeArrowheads="1"/>
          </p:cNvSpPr>
          <p:nvPr>
            <p:ph type="body" idx="1"/>
          </p:nvPr>
        </p:nvSpPr>
        <p:spPr/>
        <p:txBody>
          <a:bodyPr/>
          <a:lstStyle/>
          <a:p>
            <a:pPr algn="just">
              <a:lnSpc>
                <a:spcPct val="120000"/>
              </a:lnSpc>
            </a:pPr>
            <a:r>
              <a:rPr lang="tr-TR" altLang="en-US" dirty="0"/>
              <a:t>R, yerin 0 noktasındaki </a:t>
            </a:r>
            <a:r>
              <a:rPr lang="tr-TR" altLang="en-US" dirty="0" err="1"/>
              <a:t>yarıcapı</a:t>
            </a:r>
            <a:r>
              <a:rPr lang="tr-TR" altLang="en-US" dirty="0"/>
              <a:t> ve D gök cisminin uzaklığı olup </a:t>
            </a:r>
            <a:r>
              <a:rPr lang="tr-TR" altLang="en-US" dirty="0">
                <a:latin typeface="Symbol" panose="05050102010706020507" pitchFamily="18" charset="2"/>
              </a:rPr>
              <a:t>D </a:t>
            </a:r>
            <a:r>
              <a:rPr lang="tr-TR" altLang="en-US" dirty="0"/>
              <a:t>&gt;&gt;R </a:t>
            </a:r>
            <a:r>
              <a:rPr lang="tr-TR" altLang="en-US" dirty="0" err="1"/>
              <a:t>dir</a:t>
            </a:r>
            <a:r>
              <a:rPr lang="tr-TR" altLang="en-US" dirty="0"/>
              <a:t>. </a:t>
            </a:r>
            <a:r>
              <a:rPr lang="tr-TR" altLang="en-US" dirty="0">
                <a:latin typeface="Symbol" panose="05050102010706020507" pitchFamily="18" charset="2"/>
              </a:rPr>
              <a:t>p</a:t>
            </a:r>
            <a:r>
              <a:rPr lang="tr-TR" altLang="en-US" dirty="0"/>
              <a:t>, cismin yüksekliğine bağlı olduğundan buna </a:t>
            </a:r>
            <a:r>
              <a:rPr lang="tr-TR" altLang="en-US" dirty="0">
                <a:solidFill>
                  <a:srgbClr val="FF0000"/>
                </a:solidFill>
              </a:rPr>
              <a:t>yükseklik paralaksı </a:t>
            </a:r>
            <a:r>
              <a:rPr lang="tr-TR" altLang="en-US" dirty="0"/>
              <a:t>da denir, görülüyor ki </a:t>
            </a:r>
            <a:r>
              <a:rPr lang="tr-TR" altLang="en-US" dirty="0">
                <a:latin typeface="Symbol" panose="05050102010706020507" pitchFamily="18" charset="2"/>
              </a:rPr>
              <a:t>p</a:t>
            </a:r>
            <a:r>
              <a:rPr lang="tr-TR" altLang="en-US" dirty="0"/>
              <a:t>, zenit uzaklığı ile aynı yönde büyür ve küçülür. </a:t>
            </a:r>
            <a:r>
              <a:rPr lang="tr-TR" altLang="en-US" dirty="0">
                <a:latin typeface="Symbol" panose="05050102010706020507" pitchFamily="18" charset="2"/>
              </a:rPr>
              <a:t>p</a:t>
            </a:r>
            <a:r>
              <a:rPr lang="tr-TR" altLang="en-US" dirty="0"/>
              <a:t> =0 iken, Z’OM=90</a:t>
            </a:r>
            <a:r>
              <a:rPr lang="en-US" altLang="en-US" dirty="0">
                <a:latin typeface="Times New Roman" panose="02020603050405020304" pitchFamily="18" charset="0"/>
                <a:cs typeface="Times New Roman" panose="02020603050405020304" pitchFamily="18" charset="0"/>
              </a:rPr>
              <a:t>°</a:t>
            </a:r>
            <a:r>
              <a:rPr lang="tr-TR" altLang="en-US" dirty="0"/>
              <a:t> 0 iken </a:t>
            </a:r>
            <a:r>
              <a:rPr lang="tr-TR" altLang="en-US" dirty="0">
                <a:latin typeface="Symbol" panose="05050102010706020507" pitchFamily="18" charset="2"/>
              </a:rPr>
              <a:t>p - p</a:t>
            </a:r>
            <a:r>
              <a:rPr lang="tr-TR" altLang="en-US" baseline="-25000" dirty="0">
                <a:latin typeface="Symbol" panose="05050102010706020507" pitchFamily="18" charset="2"/>
              </a:rPr>
              <a:t>0</a:t>
            </a:r>
            <a:r>
              <a:rPr lang="tr-TR" altLang="en-US" dirty="0"/>
              <a:t> olup , </a:t>
            </a:r>
            <a:r>
              <a:rPr lang="tr-TR" altLang="en-US" dirty="0">
                <a:latin typeface="Symbol" panose="05050102010706020507" pitchFamily="18" charset="2"/>
              </a:rPr>
              <a:t>p</a:t>
            </a:r>
            <a:r>
              <a:rPr lang="tr-TR" altLang="en-US" baseline="-25000" dirty="0">
                <a:latin typeface="Symbol" panose="05050102010706020507" pitchFamily="18" charset="2"/>
              </a:rPr>
              <a:t>0</a:t>
            </a:r>
            <a:r>
              <a:rPr lang="tr-TR" altLang="en-US" dirty="0"/>
              <a:t> </a:t>
            </a:r>
            <a:r>
              <a:rPr lang="tr-TR" altLang="en-US" dirty="0" err="1"/>
              <a:t>nin</a:t>
            </a:r>
            <a:r>
              <a:rPr lang="tr-TR" altLang="en-US" dirty="0"/>
              <a:t> en büyük değeridir ve </a:t>
            </a:r>
            <a:r>
              <a:rPr lang="tr-TR" altLang="en-US" dirty="0">
                <a:latin typeface="Symbol" panose="05050102010706020507" pitchFamily="18" charset="2"/>
              </a:rPr>
              <a:t>p</a:t>
            </a:r>
            <a:r>
              <a:rPr lang="tr-TR" altLang="en-US" baseline="-25000" dirty="0"/>
              <a:t>0</a:t>
            </a:r>
            <a:r>
              <a:rPr lang="tr-TR" altLang="en-US" dirty="0"/>
              <a:t>  </a:t>
            </a:r>
          </a:p>
          <a:p>
            <a:pPr algn="just">
              <a:lnSpc>
                <a:spcPct val="120000"/>
              </a:lnSpc>
              <a:buFontTx/>
              <a:buNone/>
            </a:pPr>
            <a:r>
              <a:rPr lang="tr-TR" altLang="en-US" dirty="0">
                <a:solidFill>
                  <a:srgbClr val="FF0000"/>
                </a:solidFill>
              </a:rPr>
              <a:t>	</a:t>
            </a:r>
            <a:r>
              <a:rPr lang="tr-TR" altLang="en-US" u="sng" dirty="0">
                <a:solidFill>
                  <a:srgbClr val="FF0000"/>
                </a:solidFill>
              </a:rPr>
              <a:t>ufuk paralaksı veya yatay paralaks</a:t>
            </a:r>
            <a:r>
              <a:rPr lang="tr-TR" altLang="en-US" u="sng" dirty="0"/>
              <a:t> </a:t>
            </a:r>
            <a:r>
              <a:rPr lang="tr-TR" altLang="en-US" dirty="0"/>
              <a:t>denir. Çünkü bu halde gökcismi ufuk üzerindedir. </a:t>
            </a:r>
          </a:p>
        </p:txBody>
      </p:sp>
      <p:sp>
        <p:nvSpPr>
          <p:cNvPr id="18437" name="Rectangle 5">
            <a:extLst>
              <a:ext uri="{FF2B5EF4-FFF2-40B4-BE49-F238E27FC236}">
                <a16:creationId xmlns:a16="http://schemas.microsoft.com/office/drawing/2014/main" id="{40F49DA8-F028-4D5D-84CB-A0B08AC87FE7}"/>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18436" name="Object 4">
            <a:extLst>
              <a:ext uri="{FF2B5EF4-FFF2-40B4-BE49-F238E27FC236}">
                <a16:creationId xmlns:a16="http://schemas.microsoft.com/office/drawing/2014/main" id="{FD98A4B2-F93E-46A3-BF05-6B892F2EC436}"/>
              </a:ext>
            </a:extLst>
          </p:cNvPr>
          <p:cNvGraphicFramePr>
            <a:graphicFrameLocks noChangeAspect="1"/>
          </p:cNvGraphicFramePr>
          <p:nvPr>
            <p:extLst>
              <p:ext uri="{D42A27DB-BD31-4B8C-83A1-F6EECF244321}">
                <p14:modId xmlns:p14="http://schemas.microsoft.com/office/powerpoint/2010/main" val="3929141088"/>
              </p:ext>
            </p:extLst>
          </p:nvPr>
        </p:nvGraphicFramePr>
        <p:xfrm>
          <a:off x="2555875" y="681037"/>
          <a:ext cx="4032250" cy="842963"/>
        </p:xfrm>
        <a:graphic>
          <a:graphicData uri="http://schemas.openxmlformats.org/presentationml/2006/ole">
            <mc:AlternateContent xmlns:mc="http://schemas.openxmlformats.org/markup-compatibility/2006">
              <mc:Choice xmlns:v="urn:schemas-microsoft-com:vml" Requires="v">
                <p:oleObj spid="_x0000_s3084" name="Equation" r:id="rId3" imgW="2145369" imgH="444307" progId="Equation.3">
                  <p:embed/>
                </p:oleObj>
              </mc:Choice>
              <mc:Fallback>
                <p:oleObj name="Equation" r:id="rId3" imgW="2145369" imgH="444307" progId="Equation.3">
                  <p:embed/>
                  <p:pic>
                    <p:nvPicPr>
                      <p:cNvPr id="18436" name="Object 4">
                        <a:extLst>
                          <a:ext uri="{FF2B5EF4-FFF2-40B4-BE49-F238E27FC236}">
                            <a16:creationId xmlns:a16="http://schemas.microsoft.com/office/drawing/2014/main" id="{FD98A4B2-F93E-46A3-BF05-6B892F2EC43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55875" y="681037"/>
                        <a:ext cx="4032250" cy="842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2443436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a:extLst>
              <a:ext uri="{FF2B5EF4-FFF2-40B4-BE49-F238E27FC236}">
                <a16:creationId xmlns:a16="http://schemas.microsoft.com/office/drawing/2014/main" id="{BB501E79-4B3C-48A2-A762-384294015CDE}"/>
              </a:ext>
            </a:extLst>
          </p:cNvPr>
          <p:cNvSpPr>
            <a:spLocks noGrp="1" noChangeArrowheads="1"/>
          </p:cNvSpPr>
          <p:nvPr>
            <p:ph type="body" idx="1"/>
          </p:nvPr>
        </p:nvSpPr>
        <p:spPr>
          <a:xfrm>
            <a:off x="628650" y="547397"/>
            <a:ext cx="7886700" cy="5629566"/>
          </a:xfrm>
        </p:spPr>
        <p:txBody>
          <a:bodyPr/>
          <a:lstStyle/>
          <a:p>
            <a:pPr algn="just"/>
            <a:r>
              <a:rPr lang="tr-TR" altLang="en-US" sz="2500" dirty="0"/>
              <a:t>Başka bir deyişle gök cismi ufuk üzerinde iken bu noktadan yer yarıçapını gören açı</a:t>
            </a:r>
            <a:r>
              <a:rPr lang="tr-TR" altLang="en-US" sz="2500" b="1" dirty="0"/>
              <a:t> </a:t>
            </a:r>
            <a:r>
              <a:rPr lang="tr-TR" altLang="en-US" sz="2500" dirty="0"/>
              <a:t>ufuk paralaksıdır. Yukardaki eşitlikten</a:t>
            </a:r>
          </a:p>
          <a:p>
            <a:pPr lvl="4" algn="just"/>
            <a:r>
              <a:rPr lang="tr-TR" altLang="en-US" dirty="0"/>
              <a:t>                                            </a:t>
            </a:r>
            <a:r>
              <a:rPr lang="tr-TR" altLang="en-US" sz="2500" dirty="0"/>
              <a:t>ve buradan </a:t>
            </a:r>
          </a:p>
          <a:p>
            <a:pPr lvl="4" algn="just"/>
            <a:endParaRPr lang="tr-TR" altLang="en-US" sz="2500" dirty="0"/>
          </a:p>
          <a:p>
            <a:pPr lvl="4" algn="just"/>
            <a:endParaRPr lang="tr-TR" altLang="en-US" dirty="0"/>
          </a:p>
          <a:p>
            <a:pPr lvl="4" algn="just"/>
            <a:endParaRPr lang="en-US" altLang="en-US" dirty="0"/>
          </a:p>
          <a:p>
            <a:pPr lvl="4" algn="just"/>
            <a:endParaRPr lang="tr-TR" altLang="en-US" dirty="0"/>
          </a:p>
          <a:p>
            <a:pPr lvl="4" algn="just">
              <a:buFontTx/>
              <a:buNone/>
            </a:pPr>
            <a:r>
              <a:rPr lang="tr-TR" altLang="en-US" sz="2500" dirty="0">
                <a:latin typeface="Symbol" panose="05050102010706020507" pitchFamily="18" charset="2"/>
              </a:rPr>
              <a:t>p</a:t>
            </a:r>
            <a:r>
              <a:rPr lang="tr-TR" altLang="en-US" sz="2500" dirty="0"/>
              <a:t> açısı</a:t>
            </a:r>
            <a:r>
              <a:rPr lang="tr-TR" altLang="en-US" sz="2500" b="1" dirty="0"/>
              <a:t> </a:t>
            </a:r>
            <a:r>
              <a:rPr lang="tr-TR" altLang="en-US" sz="2500" dirty="0"/>
              <a:t>daima çok küçük olduğundan sinüsü yerine radyan cinsinden değeri </a:t>
            </a:r>
            <a:r>
              <a:rPr lang="tr-TR" altLang="en-US" sz="2500" dirty="0" err="1"/>
              <a:t>yazilabilir</a:t>
            </a:r>
            <a:r>
              <a:rPr lang="tr-TR" altLang="en-US" sz="2500" dirty="0"/>
              <a:t>:</a:t>
            </a:r>
          </a:p>
        </p:txBody>
      </p:sp>
      <p:sp>
        <p:nvSpPr>
          <p:cNvPr id="19461" name="Rectangle 5">
            <a:extLst>
              <a:ext uri="{FF2B5EF4-FFF2-40B4-BE49-F238E27FC236}">
                <a16:creationId xmlns:a16="http://schemas.microsoft.com/office/drawing/2014/main" id="{6B1DE8DB-0B36-4E5E-B562-619FEAA5CA4C}"/>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19460" name="Object 4">
            <a:extLst>
              <a:ext uri="{FF2B5EF4-FFF2-40B4-BE49-F238E27FC236}">
                <a16:creationId xmlns:a16="http://schemas.microsoft.com/office/drawing/2014/main" id="{CE25A804-41C0-4DF1-9820-72A8BB0F77AE}"/>
              </a:ext>
            </a:extLst>
          </p:cNvPr>
          <p:cNvGraphicFramePr>
            <a:graphicFrameLocks noChangeAspect="1"/>
          </p:cNvGraphicFramePr>
          <p:nvPr>
            <p:extLst>
              <p:ext uri="{D42A27DB-BD31-4B8C-83A1-F6EECF244321}">
                <p14:modId xmlns:p14="http://schemas.microsoft.com/office/powerpoint/2010/main" val="19628670"/>
              </p:ext>
            </p:extLst>
          </p:nvPr>
        </p:nvGraphicFramePr>
        <p:xfrm>
          <a:off x="2843213" y="1531793"/>
          <a:ext cx="1366837" cy="768350"/>
        </p:xfrm>
        <a:graphic>
          <a:graphicData uri="http://schemas.openxmlformats.org/presentationml/2006/ole">
            <mc:AlternateContent xmlns:mc="http://schemas.openxmlformats.org/markup-compatibility/2006">
              <mc:Choice xmlns:v="urn:schemas-microsoft-com:vml" Requires="v">
                <p:oleObj spid="_x0000_s4128" name="Equation" r:id="rId3" imgW="698500" imgH="393700" progId="Equation.3">
                  <p:embed/>
                </p:oleObj>
              </mc:Choice>
              <mc:Fallback>
                <p:oleObj name="Equation" r:id="rId3" imgW="698500" imgH="393700" progId="Equation.3">
                  <p:embed/>
                  <p:pic>
                    <p:nvPicPr>
                      <p:cNvPr id="19460" name="Object 4">
                        <a:extLst>
                          <a:ext uri="{FF2B5EF4-FFF2-40B4-BE49-F238E27FC236}">
                            <a16:creationId xmlns:a16="http://schemas.microsoft.com/office/drawing/2014/main" id="{CE25A804-41C0-4DF1-9820-72A8BB0F77A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3213" y="1531793"/>
                        <a:ext cx="1366837" cy="768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63" name="Rectangle 7">
            <a:extLst>
              <a:ext uri="{FF2B5EF4-FFF2-40B4-BE49-F238E27FC236}">
                <a16:creationId xmlns:a16="http://schemas.microsoft.com/office/drawing/2014/main" id="{737CE9BF-92DE-47A6-A0FF-94911F09FAB0}"/>
              </a:ext>
            </a:extLst>
          </p:cNvPr>
          <p:cNvSpPr>
            <a:spLocks noChangeArrowheads="1"/>
          </p:cNvSpPr>
          <p:nvPr/>
        </p:nvSpPr>
        <p:spPr bwMode="auto">
          <a:xfrm>
            <a:off x="0" y="32845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19462" name="Object 6">
            <a:extLst>
              <a:ext uri="{FF2B5EF4-FFF2-40B4-BE49-F238E27FC236}">
                <a16:creationId xmlns:a16="http://schemas.microsoft.com/office/drawing/2014/main" id="{BBA90850-F234-488A-BAD3-D4C23BEDB276}"/>
              </a:ext>
            </a:extLst>
          </p:cNvPr>
          <p:cNvGraphicFramePr>
            <a:graphicFrameLocks noChangeAspect="1"/>
          </p:cNvGraphicFramePr>
          <p:nvPr>
            <p:extLst>
              <p:ext uri="{D42A27DB-BD31-4B8C-83A1-F6EECF244321}">
                <p14:modId xmlns:p14="http://schemas.microsoft.com/office/powerpoint/2010/main" val="3617713739"/>
              </p:ext>
            </p:extLst>
          </p:nvPr>
        </p:nvGraphicFramePr>
        <p:xfrm>
          <a:off x="2017713" y="4480428"/>
          <a:ext cx="3562350" cy="614362"/>
        </p:xfrm>
        <a:graphic>
          <a:graphicData uri="http://schemas.openxmlformats.org/presentationml/2006/ole">
            <mc:AlternateContent xmlns:mc="http://schemas.openxmlformats.org/markup-compatibility/2006">
              <mc:Choice xmlns:v="urn:schemas-microsoft-com:vml" Requires="v">
                <p:oleObj spid="_x0000_s4129" name="Equation" r:id="rId5" imgW="1384200" imgH="241200" progId="Equation.3">
                  <p:embed/>
                </p:oleObj>
              </mc:Choice>
              <mc:Fallback>
                <p:oleObj name="Equation" r:id="rId5" imgW="1384200" imgH="241200" progId="Equation.3">
                  <p:embed/>
                  <p:pic>
                    <p:nvPicPr>
                      <p:cNvPr id="19462" name="Object 6">
                        <a:extLst>
                          <a:ext uri="{FF2B5EF4-FFF2-40B4-BE49-F238E27FC236}">
                            <a16:creationId xmlns:a16="http://schemas.microsoft.com/office/drawing/2014/main" id="{BBA90850-F234-488A-BAD3-D4C23BEDB27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17713" y="4480428"/>
                        <a:ext cx="3562350" cy="6143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65" name="Rectangle 9">
            <a:extLst>
              <a:ext uri="{FF2B5EF4-FFF2-40B4-BE49-F238E27FC236}">
                <a16:creationId xmlns:a16="http://schemas.microsoft.com/office/drawing/2014/main" id="{02A02731-9E25-403C-B969-489AFFD00183}"/>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19464" name="Object 8">
            <a:extLst>
              <a:ext uri="{FF2B5EF4-FFF2-40B4-BE49-F238E27FC236}">
                <a16:creationId xmlns:a16="http://schemas.microsoft.com/office/drawing/2014/main" id="{B224F074-A66B-4D49-96E9-8DA9E57E99D8}"/>
              </a:ext>
            </a:extLst>
          </p:cNvPr>
          <p:cNvGraphicFramePr>
            <a:graphicFrameLocks noChangeAspect="1"/>
          </p:cNvGraphicFramePr>
          <p:nvPr>
            <p:extLst>
              <p:ext uri="{D42A27DB-BD31-4B8C-83A1-F6EECF244321}">
                <p14:modId xmlns:p14="http://schemas.microsoft.com/office/powerpoint/2010/main" val="403133230"/>
              </p:ext>
            </p:extLst>
          </p:nvPr>
        </p:nvGraphicFramePr>
        <p:xfrm>
          <a:off x="2682082" y="5144148"/>
          <a:ext cx="2233612" cy="881063"/>
        </p:xfrm>
        <a:graphic>
          <a:graphicData uri="http://schemas.openxmlformats.org/presentationml/2006/ole">
            <mc:AlternateContent xmlns:mc="http://schemas.openxmlformats.org/markup-compatibility/2006">
              <mc:Choice xmlns:v="urn:schemas-microsoft-com:vml" Requires="v">
                <p:oleObj spid="_x0000_s4130" name="Equation" r:id="rId7" imgW="990600" imgH="393700" progId="Equation.3">
                  <p:embed/>
                </p:oleObj>
              </mc:Choice>
              <mc:Fallback>
                <p:oleObj name="Equation" r:id="rId7" imgW="990600" imgH="393700" progId="Equation.3">
                  <p:embed/>
                  <p:pic>
                    <p:nvPicPr>
                      <p:cNvPr id="19464" name="Object 8">
                        <a:extLst>
                          <a:ext uri="{FF2B5EF4-FFF2-40B4-BE49-F238E27FC236}">
                            <a16:creationId xmlns:a16="http://schemas.microsoft.com/office/drawing/2014/main" id="{B224F074-A66B-4D49-96E9-8DA9E57E99D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82082" y="5144148"/>
                        <a:ext cx="2233612" cy="881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4114446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a:extLst>
              <a:ext uri="{FF2B5EF4-FFF2-40B4-BE49-F238E27FC236}">
                <a16:creationId xmlns:a16="http://schemas.microsoft.com/office/drawing/2014/main" id="{D4CD9255-9373-4311-9B8D-94E3FDA8A0CE}"/>
              </a:ext>
            </a:extLst>
          </p:cNvPr>
          <p:cNvSpPr>
            <a:spLocks noGrp="1" noChangeArrowheads="1"/>
          </p:cNvSpPr>
          <p:nvPr>
            <p:ph type="body" idx="1"/>
          </p:nvPr>
        </p:nvSpPr>
        <p:spPr>
          <a:xfrm>
            <a:off x="628650" y="833535"/>
            <a:ext cx="7886700" cy="5610808"/>
          </a:xfrm>
        </p:spPr>
        <p:txBody>
          <a:bodyPr>
            <a:normAutofit fontScale="92500"/>
          </a:bodyPr>
          <a:lstStyle/>
          <a:p>
            <a:pPr algn="just">
              <a:lnSpc>
                <a:spcPct val="150000"/>
              </a:lnSpc>
            </a:pPr>
            <a:r>
              <a:rPr lang="tr-TR" altLang="en-US" sz="2400" dirty="0"/>
              <a:t>Gök cisminden yerin ekvator yarıçapını gören </a:t>
            </a:r>
            <a:r>
              <a:rPr lang="tr-TR" altLang="en-US" sz="2400" dirty="0">
                <a:latin typeface="Symbol" panose="05050102010706020507" pitchFamily="18" charset="2"/>
              </a:rPr>
              <a:t>p</a:t>
            </a:r>
            <a:r>
              <a:rPr lang="tr-TR" altLang="en-US" sz="2400" baseline="-25000" dirty="0">
                <a:latin typeface="Symbol" panose="05050102010706020507" pitchFamily="18" charset="2"/>
              </a:rPr>
              <a:t>0</a:t>
            </a:r>
            <a:r>
              <a:rPr lang="tr-TR" altLang="en-US" sz="2400" dirty="0"/>
              <a:t> açısına </a:t>
            </a:r>
            <a:r>
              <a:rPr lang="tr-TR" altLang="en-US" sz="2400" dirty="0">
                <a:solidFill>
                  <a:srgbClr val="FF0000"/>
                </a:solidFill>
              </a:rPr>
              <a:t>ekvator-ufuk paralaksı</a:t>
            </a:r>
            <a:r>
              <a:rPr lang="tr-TR" altLang="en-US" sz="2400" dirty="0"/>
              <a:t> denir. Güneş sistemi için verilen bütün paralakslar daima ekvator-ufuk paralaksıdır. </a:t>
            </a:r>
            <a:r>
              <a:rPr lang="en-US" altLang="en-US" sz="2400" dirty="0"/>
              <a:t>0 </a:t>
            </a:r>
            <a:r>
              <a:rPr lang="en-US" altLang="en-US" sz="2400" dirty="0" err="1"/>
              <a:t>halde</a:t>
            </a:r>
            <a:r>
              <a:rPr lang="en-US" altLang="en-US" sz="2400" dirty="0"/>
              <a:t> </a:t>
            </a:r>
            <a:r>
              <a:rPr lang="en-US" altLang="en-US" sz="2400" dirty="0" err="1"/>
              <a:t>bir</a:t>
            </a:r>
            <a:r>
              <a:rPr lang="en-US" altLang="en-US" sz="2400" dirty="0"/>
              <a:t> </a:t>
            </a:r>
            <a:r>
              <a:rPr lang="en-US" altLang="en-US" sz="2400" dirty="0" err="1"/>
              <a:t>cismin</a:t>
            </a:r>
            <a:r>
              <a:rPr lang="en-US" altLang="en-US" sz="2400" dirty="0"/>
              <a:t> </a:t>
            </a:r>
            <a:r>
              <a:rPr lang="en-US" altLang="en-US" sz="2400" dirty="0" err="1"/>
              <a:t>uzaklığı</a:t>
            </a:r>
            <a:r>
              <a:rPr lang="en-US" altLang="en-US" sz="2400" dirty="0"/>
              <a:t> </a:t>
            </a:r>
            <a:r>
              <a:rPr lang="en-US" altLang="en-US" sz="2400" dirty="0" err="1"/>
              <a:t>biliniyorsa</a:t>
            </a:r>
            <a:r>
              <a:rPr lang="en-US" altLang="en-US" sz="2400" dirty="0"/>
              <a:t> </a:t>
            </a:r>
            <a:r>
              <a:rPr lang="tr-TR" altLang="en-US" sz="2400" dirty="0">
                <a:latin typeface="Symbol" panose="05050102010706020507" pitchFamily="18" charset="2"/>
              </a:rPr>
              <a:t>p</a:t>
            </a:r>
            <a:r>
              <a:rPr lang="en-US" altLang="en-US" sz="2400" baseline="-25000" dirty="0"/>
              <a:t>0</a:t>
            </a:r>
            <a:r>
              <a:rPr lang="en-US" altLang="en-US" sz="2400" dirty="0"/>
              <a:t> </a:t>
            </a:r>
            <a:r>
              <a:rPr lang="en-US" altLang="en-US" sz="2400" dirty="0" err="1"/>
              <a:t>ek</a:t>
            </a:r>
            <a:r>
              <a:rPr lang="tr-TR" altLang="en-US" sz="2400" dirty="0"/>
              <a:t>v</a:t>
            </a:r>
            <a:r>
              <a:rPr lang="en-US" altLang="en-US" sz="2400" dirty="0" err="1"/>
              <a:t>ator-ufuk</a:t>
            </a:r>
            <a:r>
              <a:rPr lang="en-US" altLang="en-US" sz="2400" dirty="0"/>
              <a:t> </a:t>
            </a:r>
            <a:r>
              <a:rPr lang="tr-TR" altLang="en-US" sz="2400" dirty="0"/>
              <a:t>paralaksı bulunabilir.</a:t>
            </a:r>
            <a:r>
              <a:rPr lang="en-US" altLang="en-US" sz="2400" dirty="0"/>
              <a:t> </a:t>
            </a:r>
            <a:r>
              <a:rPr lang="tr-TR" altLang="en-US" sz="2400" dirty="0"/>
              <a:t>Yukardaki eşitlikten </a:t>
            </a:r>
            <a:r>
              <a:rPr lang="en-US" altLang="en-US" sz="2400" dirty="0" err="1"/>
              <a:t>gözlem</a:t>
            </a:r>
            <a:r>
              <a:rPr lang="en-US" altLang="en-US" sz="2400" dirty="0"/>
              <a:t> </a:t>
            </a:r>
            <a:r>
              <a:rPr lang="tr-TR" altLang="en-US" sz="2400" dirty="0"/>
              <a:t>yaptığımız </a:t>
            </a:r>
            <a:r>
              <a:rPr lang="en-US" altLang="en-US" sz="2400" dirty="0" err="1"/>
              <a:t>andaki</a:t>
            </a:r>
            <a:r>
              <a:rPr lang="en-US" altLang="en-US" sz="2400" dirty="0"/>
              <a:t> </a:t>
            </a:r>
            <a:r>
              <a:rPr lang="en-US" altLang="en-US" sz="2400" dirty="0">
                <a:latin typeface="Symbol" panose="05050102010706020507" pitchFamily="18" charset="2"/>
              </a:rPr>
              <a:t>p </a:t>
            </a:r>
            <a:r>
              <a:rPr lang="en-US" altLang="en-US" sz="2400" dirty="0" err="1"/>
              <a:t>yükseklik</a:t>
            </a:r>
            <a:r>
              <a:rPr lang="en-US" altLang="en-US" sz="2400" dirty="0"/>
              <a:t> </a:t>
            </a:r>
            <a:r>
              <a:rPr lang="tr-TR" altLang="en-US" sz="2400" dirty="0"/>
              <a:t>paralaksı </a:t>
            </a:r>
            <a:r>
              <a:rPr lang="en-US" altLang="en-US" sz="2400" dirty="0" err="1"/>
              <a:t>ve</a:t>
            </a:r>
            <a:r>
              <a:rPr lang="en-US" altLang="en-US" sz="2400" dirty="0"/>
              <a:t> </a:t>
            </a:r>
            <a:r>
              <a:rPr lang="en-US" altLang="en-US" sz="2400" dirty="0" err="1"/>
              <a:t>buradan</a:t>
            </a:r>
            <a:r>
              <a:rPr lang="en-US" altLang="en-US" sz="2400" dirty="0"/>
              <a:t> da </a:t>
            </a:r>
            <a:r>
              <a:rPr lang="en-US" altLang="en-US" sz="2400" dirty="0" err="1"/>
              <a:t>merkeze</a:t>
            </a:r>
            <a:r>
              <a:rPr lang="en-US" altLang="en-US" sz="2400" dirty="0"/>
              <a:t> </a:t>
            </a:r>
            <a:r>
              <a:rPr lang="en-US" altLang="en-US" sz="2400" dirty="0" err="1"/>
              <a:t>indirgenmiş</a:t>
            </a:r>
            <a:r>
              <a:rPr lang="en-US" altLang="en-US" sz="2400" dirty="0"/>
              <a:t> </a:t>
            </a:r>
            <a:r>
              <a:rPr lang="en-US" altLang="en-US" sz="2400" dirty="0" err="1"/>
              <a:t>zenit</a:t>
            </a:r>
            <a:r>
              <a:rPr lang="en-US" altLang="en-US" sz="2400" dirty="0"/>
              <a:t> </a:t>
            </a:r>
            <a:r>
              <a:rPr lang="en-US" altLang="en-US" sz="2400" dirty="0" err="1"/>
              <a:t>uzaklağı</a:t>
            </a:r>
            <a:r>
              <a:rPr lang="en-US" altLang="en-US" sz="2400" dirty="0"/>
              <a:t> (Z’CM=Z’OM- </a:t>
            </a:r>
            <a:r>
              <a:rPr lang="en-US" altLang="en-US" sz="2400" dirty="0">
                <a:latin typeface="Symbol" panose="05050102010706020507" pitchFamily="18" charset="2"/>
              </a:rPr>
              <a:t>p </a:t>
            </a:r>
            <a:r>
              <a:rPr lang="en-US" altLang="en-US" sz="2400" dirty="0"/>
              <a:t>den) </a:t>
            </a:r>
            <a:r>
              <a:rPr lang="tr-TR" altLang="en-US" sz="2400" dirty="0"/>
              <a:t>bul</a:t>
            </a:r>
            <a:r>
              <a:rPr lang="en-US" altLang="en-US" sz="2400" dirty="0" err="1"/>
              <a:t>unur</a:t>
            </a:r>
            <a:r>
              <a:rPr lang="en-US" altLang="en-US" sz="2400" dirty="0"/>
              <a:t>. </a:t>
            </a:r>
            <a:r>
              <a:rPr lang="tr-TR" altLang="en-US" sz="2400" dirty="0"/>
              <a:t>Tabii </a:t>
            </a:r>
            <a:r>
              <a:rPr lang="en-US" altLang="en-US" sz="2400" dirty="0" err="1"/>
              <a:t>burada</a:t>
            </a:r>
            <a:r>
              <a:rPr lang="en-US" altLang="en-US" sz="2400" dirty="0"/>
              <a:t> ilk </a:t>
            </a:r>
            <a:r>
              <a:rPr lang="en-US" altLang="en-US" sz="2400" dirty="0" err="1"/>
              <a:t>ölçtüğümüz</a:t>
            </a:r>
            <a:r>
              <a:rPr lang="en-US" altLang="en-US" sz="2400" dirty="0"/>
              <a:t> </a:t>
            </a:r>
            <a:r>
              <a:rPr lang="tr-TR" altLang="en-US" sz="2400" dirty="0"/>
              <a:t>değeri </a:t>
            </a:r>
            <a:r>
              <a:rPr lang="en-US" altLang="en-US" sz="2400" dirty="0" err="1"/>
              <a:t>önce</a:t>
            </a:r>
            <a:r>
              <a:rPr lang="en-US" altLang="en-US" sz="2400" dirty="0"/>
              <a:t> k</a:t>
            </a:r>
            <a:r>
              <a:rPr lang="tr-TR" altLang="en-US" sz="2400" dirty="0"/>
              <a:t>ı</a:t>
            </a:r>
            <a:r>
              <a:rPr lang="en-US" altLang="en-US" sz="2400" dirty="0" err="1"/>
              <a:t>rılma</a:t>
            </a:r>
            <a:r>
              <a:rPr lang="en-US" altLang="en-US" sz="2400" dirty="0"/>
              <a:t> </a:t>
            </a:r>
            <a:r>
              <a:rPr lang="tr-TR" altLang="en-US" sz="2400" dirty="0"/>
              <a:t>etkisi içinde düzeltilmelidir. Kırılma etkisi Z uzaklığını azalttığı halde paralaks etkisi bu uzaklığı arttırmaktadır. Her iki olayın da azimuta bir etkisi yoktur.</a:t>
            </a:r>
          </a:p>
        </p:txBody>
      </p:sp>
    </p:spTree>
    <p:extLst>
      <p:ext uri="{BB962C8B-B14F-4D97-AF65-F5344CB8AC3E}">
        <p14:creationId xmlns:p14="http://schemas.microsoft.com/office/powerpoint/2010/main" val="19999051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a:extLst>
              <a:ext uri="{FF2B5EF4-FFF2-40B4-BE49-F238E27FC236}">
                <a16:creationId xmlns:a16="http://schemas.microsoft.com/office/drawing/2014/main" id="{10E30969-E027-4859-A51B-82BF7E4F69FE}"/>
              </a:ext>
            </a:extLst>
          </p:cNvPr>
          <p:cNvSpPr>
            <a:spLocks noGrp="1" noChangeArrowheads="1"/>
          </p:cNvSpPr>
          <p:nvPr>
            <p:ph type="body" idx="1"/>
          </p:nvPr>
        </p:nvSpPr>
        <p:spPr>
          <a:xfrm>
            <a:off x="398107" y="883298"/>
            <a:ext cx="8546840" cy="5548604"/>
          </a:xfrm>
        </p:spPr>
        <p:txBody>
          <a:bodyPr>
            <a:normAutofit fontScale="92500" lnSpcReduction="10000"/>
          </a:bodyPr>
          <a:lstStyle/>
          <a:p>
            <a:pPr algn="just">
              <a:lnSpc>
                <a:spcPct val="150000"/>
              </a:lnSpc>
            </a:pPr>
            <a:r>
              <a:rPr lang="tr-TR" altLang="en-US" sz="2400" dirty="0"/>
              <a:t>Yukarıda verdiğimiz paralaks tanımı, Güneş sisteminin dışında ölçülebilir bir değer değildir. En yakın yıldızın uzaklığı 4 ışık yılı = 4x10</a:t>
            </a:r>
            <a:r>
              <a:rPr lang="tr-TR" altLang="en-US" sz="2400" baseline="30000" dirty="0"/>
              <a:t>13</a:t>
            </a:r>
            <a:r>
              <a:rPr lang="tr-TR" altLang="en-US" sz="2400" dirty="0"/>
              <a:t> km olduğuna göre paralaksı	</a:t>
            </a:r>
          </a:p>
          <a:p>
            <a:pPr algn="just">
              <a:lnSpc>
                <a:spcPct val="150000"/>
              </a:lnSpc>
            </a:pPr>
            <a:r>
              <a:rPr lang="tr-TR" altLang="en-US" sz="2400" dirty="0"/>
              <a:t>(6 x 10</a:t>
            </a:r>
            <a:r>
              <a:rPr lang="tr-TR" altLang="en-US" sz="2400" baseline="30000" dirty="0"/>
              <a:t>3)</a:t>
            </a:r>
            <a:r>
              <a:rPr lang="tr-TR" altLang="en-US" sz="2400" dirty="0"/>
              <a:t>/(4 x 10</a:t>
            </a:r>
            <a:r>
              <a:rPr lang="tr-TR" altLang="en-US" sz="2400" baseline="30000" dirty="0"/>
              <a:t>13</a:t>
            </a:r>
            <a:r>
              <a:rPr lang="tr-TR" altLang="en-US" sz="2400" dirty="0"/>
              <a:t>)radyan =2x10</a:t>
            </a:r>
            <a:r>
              <a:rPr lang="tr-TR" altLang="en-US" sz="2400" baseline="30000" dirty="0"/>
              <a:t>-5</a:t>
            </a:r>
            <a:r>
              <a:rPr lang="tr-TR" altLang="en-US" sz="2400" dirty="0"/>
              <a:t> </a:t>
            </a:r>
            <a:r>
              <a:rPr lang="tr-TR" altLang="en-US" sz="2400" dirty="0" err="1"/>
              <a:t>sn’dir</a:t>
            </a:r>
            <a:r>
              <a:rPr lang="tr-TR" altLang="en-US" sz="2400" dirty="0"/>
              <a:t>. </a:t>
            </a:r>
          </a:p>
          <a:p>
            <a:pPr algn="just">
              <a:lnSpc>
                <a:spcPct val="150000"/>
              </a:lnSpc>
            </a:pPr>
            <a:endParaRPr lang="tr-TR" altLang="en-US" sz="2400" dirty="0"/>
          </a:p>
          <a:p>
            <a:pPr algn="just">
              <a:lnSpc>
                <a:spcPct val="150000"/>
              </a:lnSpc>
            </a:pPr>
            <a:r>
              <a:rPr lang="tr-TR" altLang="en-US" sz="2400" dirty="0"/>
              <a:t>Halbuki en sıhhatli gözlemler bile ancak saniyenin</a:t>
            </a:r>
          </a:p>
          <a:p>
            <a:pPr algn="just">
              <a:lnSpc>
                <a:spcPct val="150000"/>
              </a:lnSpc>
            </a:pPr>
            <a:r>
              <a:rPr lang="tr-TR" altLang="en-US" sz="2400" dirty="0"/>
              <a:t>binde birini ölçmeye imkan verirler. Bu sebepten bir yıldızın paralaksı, o yıldızdan, yerin Güneş etrafındaki yörüngesinin yan eksen uzunluğunu gören açı olarak tarif edilir. Bu açı da daima çok küçüktür, en yakın yıldız için bile 0",76 </a:t>
            </a:r>
            <a:r>
              <a:rPr lang="tr-TR" altLang="en-US" sz="2400" dirty="0" err="1"/>
              <a:t>dır</a:t>
            </a:r>
            <a:r>
              <a:rPr lang="tr-TR" altLang="en-US" sz="2400" dirty="0"/>
              <a:t>.</a:t>
            </a:r>
          </a:p>
        </p:txBody>
      </p:sp>
    </p:spTree>
    <p:extLst>
      <p:ext uri="{BB962C8B-B14F-4D97-AF65-F5344CB8AC3E}">
        <p14:creationId xmlns:p14="http://schemas.microsoft.com/office/powerpoint/2010/main" val="355636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3EF2FCD7-009A-446F-8E6A-ED1EAD60A22D}"/>
              </a:ext>
            </a:extLst>
          </p:cNvPr>
          <p:cNvSpPr>
            <a:spLocks noGrp="1" noChangeArrowheads="1"/>
          </p:cNvSpPr>
          <p:nvPr>
            <p:ph type="title"/>
          </p:nvPr>
        </p:nvSpPr>
        <p:spPr>
          <a:xfrm>
            <a:off x="468313" y="260350"/>
            <a:ext cx="8229600" cy="1143000"/>
          </a:xfrm>
          <a:solidFill>
            <a:srgbClr val="A4D1FA"/>
          </a:solid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normAutofit fontScale="90000"/>
          </a:bodyPr>
          <a:lstStyle/>
          <a:p>
            <a:br>
              <a:rPr lang="tr-TR" altLang="en-US" sz="3500" b="1">
                <a:solidFill>
                  <a:srgbClr val="FF0000"/>
                </a:solidFill>
                <a:effectLst>
                  <a:outerShdw blurRad="38100" dist="38100" dir="2700000" algn="tl">
                    <a:srgbClr val="000000"/>
                  </a:outerShdw>
                </a:effectLst>
              </a:rPr>
            </a:br>
            <a:r>
              <a:rPr lang="tr-TR" altLang="en-US" sz="3000" b="1">
                <a:solidFill>
                  <a:srgbClr val="FF0000"/>
                </a:solidFill>
                <a:effectLst>
                  <a:outerShdw blurRad="38100" dist="38100" dir="2700000" algn="tl">
                    <a:srgbClr val="000000"/>
                  </a:outerShdw>
                </a:effectLst>
              </a:rPr>
              <a:t>I.</a:t>
            </a:r>
            <a:r>
              <a:rPr lang="tr-TR" altLang="en-US" sz="3000" b="1">
                <a:effectLst>
                  <a:outerShdw blurRad="38100" dist="38100" dir="2700000" algn="tl">
                    <a:srgbClr val="FFFFFF"/>
                  </a:outerShdw>
                </a:effectLst>
              </a:rPr>
              <a:t>   </a:t>
            </a:r>
            <a:r>
              <a:rPr lang="tr-TR" altLang="en-US" sz="3000" b="1">
                <a:solidFill>
                  <a:schemeClr val="accent2"/>
                </a:solidFill>
                <a:effectLst>
                  <a:outerShdw blurRad="38100" dist="38100" dir="2700000" algn="tl">
                    <a:srgbClr val="000000"/>
                  </a:outerShdw>
                </a:effectLst>
              </a:rPr>
              <a:t>GÖK KOORDİNATLARI ÜZERİNE ETKİ EDEN OLAYLAR</a:t>
            </a:r>
            <a:br>
              <a:rPr lang="tr-TR" altLang="en-US" sz="3000" b="1">
                <a:solidFill>
                  <a:schemeClr val="accent2"/>
                </a:solidFill>
                <a:effectLst>
                  <a:outerShdw blurRad="38100" dist="38100" dir="2700000" algn="tl">
                    <a:srgbClr val="000000"/>
                  </a:outerShdw>
                </a:effectLst>
              </a:rPr>
            </a:br>
            <a:endParaRPr lang="tr-TR" altLang="en-US" sz="3000" b="1">
              <a:solidFill>
                <a:schemeClr val="accent2"/>
              </a:solidFill>
              <a:effectLst>
                <a:outerShdw blurRad="38100" dist="38100" dir="2700000" algn="tl">
                  <a:srgbClr val="000000"/>
                </a:outerShdw>
              </a:effectLst>
            </a:endParaRPr>
          </a:p>
        </p:txBody>
      </p:sp>
      <p:sp>
        <p:nvSpPr>
          <p:cNvPr id="4099" name="Rectangle 3">
            <a:extLst>
              <a:ext uri="{FF2B5EF4-FFF2-40B4-BE49-F238E27FC236}">
                <a16:creationId xmlns:a16="http://schemas.microsoft.com/office/drawing/2014/main" id="{2BD18343-F1EF-431F-BD09-AF124240BE8B}"/>
              </a:ext>
            </a:extLst>
          </p:cNvPr>
          <p:cNvSpPr>
            <a:spLocks noGrp="1" noChangeArrowheads="1"/>
          </p:cNvSpPr>
          <p:nvPr>
            <p:ph type="body" idx="1"/>
          </p:nvPr>
        </p:nvSpPr>
        <p:spPr>
          <a:xfrm>
            <a:off x="628650" y="1825625"/>
            <a:ext cx="7886700" cy="4618718"/>
          </a:xfrm>
        </p:spPr>
        <p:txBody>
          <a:bodyPr>
            <a:normAutofit fontScale="92500"/>
          </a:bodyPr>
          <a:lstStyle/>
          <a:p>
            <a:pPr algn="just">
              <a:lnSpc>
                <a:spcPct val="130000"/>
              </a:lnSpc>
            </a:pPr>
            <a:r>
              <a:rPr lang="tr-TR" altLang="en-US" sz="2400" dirty="0"/>
              <a:t>Bir gök cisminin koordinatları iki tip olaydan etkilenirler.</a:t>
            </a:r>
          </a:p>
          <a:p>
            <a:pPr algn="just">
              <a:lnSpc>
                <a:spcPct val="130000"/>
              </a:lnSpc>
              <a:buFontTx/>
              <a:buNone/>
            </a:pPr>
            <a:r>
              <a:rPr lang="tr-TR" altLang="en-US" sz="2400" dirty="0">
                <a:solidFill>
                  <a:srgbClr val="FF0000"/>
                </a:solidFill>
              </a:rPr>
              <a:t>1)</a:t>
            </a:r>
            <a:r>
              <a:rPr lang="tr-TR" altLang="en-US" sz="2400" dirty="0"/>
              <a:t> Cisim, gök küresi üzerinde, atmosferik kırılma, paralaks ve ışığın aberasyonu nedeniyle gerçek yerinden biraz farklı bir yerde görülür.</a:t>
            </a:r>
          </a:p>
          <a:p>
            <a:pPr algn="just">
              <a:lnSpc>
                <a:spcPct val="130000"/>
              </a:lnSpc>
              <a:buFontTx/>
              <a:buNone/>
            </a:pPr>
            <a:r>
              <a:rPr lang="tr-TR" altLang="en-US" sz="2400" dirty="0">
                <a:solidFill>
                  <a:srgbClr val="FF0000"/>
                </a:solidFill>
              </a:rPr>
              <a:t>2)</a:t>
            </a:r>
            <a:r>
              <a:rPr lang="tr-TR" altLang="en-US" sz="2400" dirty="0"/>
              <a:t> Ayrıca gök koordinatları zamanla yavaş yavaş değişmektedirler; çünkü referans noktalarının ve düzlemlerinin konumu değişir. Bu olaylar presesyon ve nütasyon olarak bilinirler.</a:t>
            </a:r>
          </a:p>
          <a:p>
            <a:pPr algn="just">
              <a:lnSpc>
                <a:spcPct val="130000"/>
              </a:lnSpc>
            </a:pPr>
            <a:r>
              <a:rPr lang="tr-TR" altLang="en-US" sz="2400" dirty="0"/>
              <a:t>0 halde gözlemlerden elde edilen değerlerin yukarıda sözü edilen etkiler için düzeltilmesi gerekir. Şimdi bu olayları inceleyelim.</a:t>
            </a:r>
          </a:p>
        </p:txBody>
      </p:sp>
    </p:spTree>
    <p:extLst>
      <p:ext uri="{BB962C8B-B14F-4D97-AF65-F5344CB8AC3E}">
        <p14:creationId xmlns:p14="http://schemas.microsoft.com/office/powerpoint/2010/main" val="15736998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a:extLst>
              <a:ext uri="{FF2B5EF4-FFF2-40B4-BE49-F238E27FC236}">
                <a16:creationId xmlns:a16="http://schemas.microsoft.com/office/drawing/2014/main" id="{A6DD23BB-E609-44A4-A982-8A93F2A23E56}"/>
              </a:ext>
            </a:extLst>
          </p:cNvPr>
          <p:cNvSpPr>
            <a:spLocks noGrp="1" noChangeArrowheads="1"/>
          </p:cNvSpPr>
          <p:nvPr>
            <p:ph type="body" idx="1"/>
          </p:nvPr>
        </p:nvSpPr>
        <p:spPr>
          <a:xfrm>
            <a:off x="628650" y="367004"/>
            <a:ext cx="7886700" cy="6313714"/>
          </a:xfrm>
        </p:spPr>
        <p:txBody>
          <a:bodyPr>
            <a:normAutofit/>
          </a:bodyPr>
          <a:lstStyle/>
          <a:p>
            <a:pPr algn="just">
              <a:lnSpc>
                <a:spcPct val="150000"/>
              </a:lnSpc>
            </a:pPr>
            <a:r>
              <a:rPr lang="tr-TR" altLang="en-US" sz="2400" dirty="0"/>
              <a:t>Yıldızların koordinatları Güneş merkezine indirgenmiş olarak verilmektedir. Çünkü yer üzerinde yapılan gözlemlerde yıldızın yeri paralaksı sebebiyle mevsimlere bağlı olarak az da olsa değişecektir. Fakat yıldızın Yerden gözlenen Yer merkezli doğrultusu Güneş merkezli doğrultuda indirgenirse, böyle bir yer değiştirme ortadan kalkar.</a:t>
            </a:r>
          </a:p>
          <a:p>
            <a:pPr algn="just">
              <a:lnSpc>
                <a:spcPct val="150000"/>
              </a:lnSpc>
            </a:pPr>
            <a:r>
              <a:rPr lang="tr-TR" altLang="en-US" sz="2400" dirty="0"/>
              <a:t>Yer üzerindeki gözlemci, yıldızı Güneş üzerinde bulunsaydı göreceği doğrultudan biraz farklı bir doğrultuda, Güneşe doğru </a:t>
            </a:r>
            <a:r>
              <a:rPr lang="tr-TR" altLang="en-US" sz="2400" dirty="0">
                <a:latin typeface="Symbol" panose="05050102010706020507" pitchFamily="18" charset="2"/>
              </a:rPr>
              <a:t>q- q</a:t>
            </a:r>
            <a:r>
              <a:rPr lang="tr-TR" altLang="en-US" sz="2400" baseline="-25000" dirty="0">
                <a:latin typeface="Symbol" panose="05050102010706020507" pitchFamily="18" charset="2"/>
              </a:rPr>
              <a:t>1</a:t>
            </a:r>
            <a:r>
              <a:rPr lang="tr-TR" altLang="en-US" sz="2400" dirty="0">
                <a:latin typeface="Symbol" panose="05050102010706020507" pitchFamily="18" charset="2"/>
              </a:rPr>
              <a:t>= </a:t>
            </a:r>
            <a:r>
              <a:rPr lang="tr-TR" altLang="en-US" sz="2400" i="1" dirty="0">
                <a:latin typeface="Symbol" panose="05050102010706020507" pitchFamily="18" charset="2"/>
              </a:rPr>
              <a:t>p</a:t>
            </a:r>
            <a:r>
              <a:rPr lang="tr-TR" altLang="en-US" sz="2400" dirty="0"/>
              <a:t> açısı kadar kaymış olarak görecektir (Şekil-23). </a:t>
            </a:r>
          </a:p>
        </p:txBody>
      </p:sp>
    </p:spTree>
    <p:extLst>
      <p:ext uri="{BB962C8B-B14F-4D97-AF65-F5344CB8AC3E}">
        <p14:creationId xmlns:p14="http://schemas.microsoft.com/office/powerpoint/2010/main" val="28227646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Oval">
            <a:extLst>
              <a:ext uri="{FF2B5EF4-FFF2-40B4-BE49-F238E27FC236}">
                <a16:creationId xmlns:a16="http://schemas.microsoft.com/office/drawing/2014/main" id="{C2FF09C2-F4FA-4E92-9582-DD4141322843}"/>
              </a:ext>
            </a:extLst>
          </p:cNvPr>
          <p:cNvSpPr/>
          <p:nvPr/>
        </p:nvSpPr>
        <p:spPr>
          <a:xfrm>
            <a:off x="1524000" y="2971800"/>
            <a:ext cx="1828800" cy="18288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cxnSp>
        <p:nvCxnSpPr>
          <p:cNvPr id="4" name="3 Düz Bağlayıcı">
            <a:extLst>
              <a:ext uri="{FF2B5EF4-FFF2-40B4-BE49-F238E27FC236}">
                <a16:creationId xmlns:a16="http://schemas.microsoft.com/office/drawing/2014/main" id="{902AD0AC-C34E-41DA-A8A7-F5B5B2E85678}"/>
              </a:ext>
            </a:extLst>
          </p:cNvPr>
          <p:cNvCxnSpPr>
            <a:stCxn id="2" idx="2"/>
          </p:cNvCxnSpPr>
          <p:nvPr/>
        </p:nvCxnSpPr>
        <p:spPr>
          <a:xfrm rot="10800000" flipH="1">
            <a:off x="1524000" y="3886200"/>
            <a:ext cx="9144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7 Düz Bağlayıcı">
            <a:extLst>
              <a:ext uri="{FF2B5EF4-FFF2-40B4-BE49-F238E27FC236}">
                <a16:creationId xmlns:a16="http://schemas.microsoft.com/office/drawing/2014/main" id="{D22221D4-D12D-4353-A261-2FFA0617D4EF}"/>
              </a:ext>
            </a:extLst>
          </p:cNvPr>
          <p:cNvCxnSpPr/>
          <p:nvPr/>
        </p:nvCxnSpPr>
        <p:spPr>
          <a:xfrm rot="5400000" flipH="1" flipV="1">
            <a:off x="1905000" y="1905000"/>
            <a:ext cx="2514600" cy="14478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11 Düz Bağlayıcı">
            <a:extLst>
              <a:ext uri="{FF2B5EF4-FFF2-40B4-BE49-F238E27FC236}">
                <a16:creationId xmlns:a16="http://schemas.microsoft.com/office/drawing/2014/main" id="{4423952D-263C-46CD-87EF-7B4CB27F041A}"/>
              </a:ext>
            </a:extLst>
          </p:cNvPr>
          <p:cNvCxnSpPr/>
          <p:nvPr/>
        </p:nvCxnSpPr>
        <p:spPr>
          <a:xfrm rot="5400000" flipH="1" flipV="1">
            <a:off x="1447800" y="1447800"/>
            <a:ext cx="2514600" cy="2362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13 Düz Bağlayıcı">
            <a:extLst>
              <a:ext uri="{FF2B5EF4-FFF2-40B4-BE49-F238E27FC236}">
                <a16:creationId xmlns:a16="http://schemas.microsoft.com/office/drawing/2014/main" id="{0C5D3254-4BD6-4F06-8977-9C8D2DB064B3}"/>
              </a:ext>
            </a:extLst>
          </p:cNvPr>
          <p:cNvCxnSpPr/>
          <p:nvPr/>
        </p:nvCxnSpPr>
        <p:spPr>
          <a:xfrm rot="5400000" flipH="1" flipV="1">
            <a:off x="962025" y="1781175"/>
            <a:ext cx="2667000" cy="154305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6" name="15 Yay">
            <a:extLst>
              <a:ext uri="{FF2B5EF4-FFF2-40B4-BE49-F238E27FC236}">
                <a16:creationId xmlns:a16="http://schemas.microsoft.com/office/drawing/2014/main" id="{D92B037F-0E7D-4CE2-981D-C891B3234523}"/>
              </a:ext>
            </a:extLst>
          </p:cNvPr>
          <p:cNvSpPr/>
          <p:nvPr/>
        </p:nvSpPr>
        <p:spPr>
          <a:xfrm>
            <a:off x="685800" y="3200400"/>
            <a:ext cx="1474788" cy="1352550"/>
          </a:xfrm>
          <a:prstGeom prst="arc">
            <a:avLst>
              <a:gd name="adj1" fmla="val 18361969"/>
              <a:gd name="adj2" fmla="val 21563004"/>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23562" name="76 Metin kutusu">
            <a:extLst>
              <a:ext uri="{FF2B5EF4-FFF2-40B4-BE49-F238E27FC236}">
                <a16:creationId xmlns:a16="http://schemas.microsoft.com/office/drawing/2014/main" id="{461CCECB-AF91-4594-A651-9CF60BFE3771}"/>
              </a:ext>
            </a:extLst>
          </p:cNvPr>
          <p:cNvSpPr txBox="1">
            <a:spLocks noChangeArrowheads="1"/>
          </p:cNvSpPr>
          <p:nvPr/>
        </p:nvSpPr>
        <p:spPr bwMode="auto">
          <a:xfrm>
            <a:off x="2343150" y="2476500"/>
            <a:ext cx="2698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200">
                <a:latin typeface="Times New Roman" panose="02020603050405020304" pitchFamily="18" charset="0"/>
                <a:cs typeface="Times New Roman" panose="02020603050405020304" pitchFamily="18" charset="0"/>
              </a:rPr>
              <a:t>P</a:t>
            </a:r>
            <a:endParaRPr lang="tr-TR" altLang="en-US" sz="1200">
              <a:solidFill>
                <a:srgbClr val="002060"/>
              </a:solidFill>
              <a:latin typeface="Times New Roman" panose="02020603050405020304" pitchFamily="18" charset="0"/>
              <a:cs typeface="Times New Roman" panose="02020603050405020304" pitchFamily="18" charset="0"/>
            </a:endParaRPr>
          </a:p>
        </p:txBody>
      </p:sp>
      <p:sp>
        <p:nvSpPr>
          <p:cNvPr id="18" name="17 Yay">
            <a:extLst>
              <a:ext uri="{FF2B5EF4-FFF2-40B4-BE49-F238E27FC236}">
                <a16:creationId xmlns:a16="http://schemas.microsoft.com/office/drawing/2014/main" id="{8D4F78A3-34AA-4679-9493-D782D13FDF04}"/>
              </a:ext>
            </a:extLst>
          </p:cNvPr>
          <p:cNvSpPr/>
          <p:nvPr/>
        </p:nvSpPr>
        <p:spPr>
          <a:xfrm>
            <a:off x="3371850" y="828675"/>
            <a:ext cx="1143000" cy="1047750"/>
          </a:xfrm>
          <a:prstGeom prst="arc">
            <a:avLst>
              <a:gd name="adj1" fmla="val 7442623"/>
              <a:gd name="adj2" fmla="val 8194958"/>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23564" name="76 Metin kutusu">
            <a:extLst>
              <a:ext uri="{FF2B5EF4-FFF2-40B4-BE49-F238E27FC236}">
                <a16:creationId xmlns:a16="http://schemas.microsoft.com/office/drawing/2014/main" id="{1876A147-F496-4E41-8BE9-83BF09CD6955}"/>
              </a:ext>
            </a:extLst>
          </p:cNvPr>
          <p:cNvSpPr txBox="1">
            <a:spLocks noChangeArrowheads="1"/>
          </p:cNvSpPr>
          <p:nvPr/>
        </p:nvSpPr>
        <p:spPr bwMode="auto">
          <a:xfrm>
            <a:off x="3333750" y="1800225"/>
            <a:ext cx="2698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200">
                <a:latin typeface="Times New Roman" panose="02020603050405020304" pitchFamily="18" charset="0"/>
                <a:cs typeface="Times New Roman" panose="02020603050405020304" pitchFamily="18" charset="0"/>
              </a:rPr>
              <a:t>P</a:t>
            </a:r>
            <a:endParaRPr lang="tr-TR" altLang="en-US" sz="1200">
              <a:solidFill>
                <a:srgbClr val="002060"/>
              </a:solidFill>
              <a:latin typeface="Times New Roman" panose="02020603050405020304" pitchFamily="18" charset="0"/>
              <a:cs typeface="Times New Roman" panose="02020603050405020304" pitchFamily="18" charset="0"/>
            </a:endParaRPr>
          </a:p>
        </p:txBody>
      </p:sp>
      <p:sp>
        <p:nvSpPr>
          <p:cNvPr id="23565" name="76 Metin kutusu">
            <a:extLst>
              <a:ext uri="{FF2B5EF4-FFF2-40B4-BE49-F238E27FC236}">
                <a16:creationId xmlns:a16="http://schemas.microsoft.com/office/drawing/2014/main" id="{3D8A3274-0940-4023-8F22-1BC9F0BB7ECD}"/>
              </a:ext>
            </a:extLst>
          </p:cNvPr>
          <p:cNvSpPr txBox="1">
            <a:spLocks noChangeArrowheads="1"/>
          </p:cNvSpPr>
          <p:nvPr/>
        </p:nvSpPr>
        <p:spPr bwMode="auto">
          <a:xfrm>
            <a:off x="3133725" y="2438400"/>
            <a:ext cx="309563"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b="1">
                <a:sym typeface="Symbol" panose="05050102010706020507" pitchFamily="18" charset="2"/>
              </a:rPr>
              <a:t></a:t>
            </a:r>
            <a:endParaRPr lang="tr-TR" altLang="en-US" sz="1600" b="1">
              <a:solidFill>
                <a:srgbClr val="002060"/>
              </a:solidFill>
              <a:latin typeface="Calibri" panose="020F0502020204030204" pitchFamily="34" charset="0"/>
            </a:endParaRPr>
          </a:p>
        </p:txBody>
      </p:sp>
      <p:sp>
        <p:nvSpPr>
          <p:cNvPr id="21" name="20 Güneş">
            <a:extLst>
              <a:ext uri="{FF2B5EF4-FFF2-40B4-BE49-F238E27FC236}">
                <a16:creationId xmlns:a16="http://schemas.microsoft.com/office/drawing/2014/main" id="{C7CDC4D9-8F38-423D-A704-15A7949C8A97}"/>
              </a:ext>
            </a:extLst>
          </p:cNvPr>
          <p:cNvSpPr/>
          <p:nvPr/>
        </p:nvSpPr>
        <p:spPr>
          <a:xfrm>
            <a:off x="2305050" y="3752850"/>
            <a:ext cx="247650" cy="247650"/>
          </a:xfrm>
          <a:prstGeom prst="sun">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23567" name="76 Metin kutusu">
            <a:extLst>
              <a:ext uri="{FF2B5EF4-FFF2-40B4-BE49-F238E27FC236}">
                <a16:creationId xmlns:a16="http://schemas.microsoft.com/office/drawing/2014/main" id="{DFAE6151-718D-4E26-9426-057D71FF0C88}"/>
              </a:ext>
            </a:extLst>
          </p:cNvPr>
          <p:cNvSpPr txBox="1">
            <a:spLocks noChangeArrowheads="1"/>
          </p:cNvSpPr>
          <p:nvPr/>
        </p:nvSpPr>
        <p:spPr bwMode="auto">
          <a:xfrm>
            <a:off x="1227138" y="3733800"/>
            <a:ext cx="2936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400"/>
              <a:t>T</a:t>
            </a:r>
            <a:endParaRPr lang="tr-TR" altLang="en-US" sz="1400">
              <a:solidFill>
                <a:srgbClr val="002060"/>
              </a:solidFill>
              <a:latin typeface="Calibri" panose="020F0502020204030204" pitchFamily="34" charset="0"/>
            </a:endParaRPr>
          </a:p>
        </p:txBody>
      </p:sp>
      <p:sp>
        <p:nvSpPr>
          <p:cNvPr id="23" name="22 Yay">
            <a:extLst>
              <a:ext uri="{FF2B5EF4-FFF2-40B4-BE49-F238E27FC236}">
                <a16:creationId xmlns:a16="http://schemas.microsoft.com/office/drawing/2014/main" id="{5B15C99D-3EBB-4C93-BD7E-F1E105696A29}"/>
              </a:ext>
            </a:extLst>
          </p:cNvPr>
          <p:cNvSpPr/>
          <p:nvPr/>
        </p:nvSpPr>
        <p:spPr>
          <a:xfrm>
            <a:off x="609600" y="3352800"/>
            <a:ext cx="1143000" cy="1047750"/>
          </a:xfrm>
          <a:prstGeom prst="arc">
            <a:avLst>
              <a:gd name="adj1" fmla="val 20289448"/>
              <a:gd name="adj2" fmla="val 21563004"/>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23569" name="76 Metin kutusu">
            <a:extLst>
              <a:ext uri="{FF2B5EF4-FFF2-40B4-BE49-F238E27FC236}">
                <a16:creationId xmlns:a16="http://schemas.microsoft.com/office/drawing/2014/main" id="{124574FE-C603-4CF8-9F66-EA307A835DB2}"/>
              </a:ext>
            </a:extLst>
          </p:cNvPr>
          <p:cNvSpPr txBox="1">
            <a:spLocks noChangeArrowheads="1"/>
          </p:cNvSpPr>
          <p:nvPr/>
        </p:nvSpPr>
        <p:spPr bwMode="auto">
          <a:xfrm>
            <a:off x="1698625" y="3573463"/>
            <a:ext cx="2825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400">
                <a:latin typeface="Times New Roman" panose="02020603050405020304" pitchFamily="18" charset="0"/>
                <a:cs typeface="Times New Roman" panose="02020603050405020304" pitchFamily="18" charset="0"/>
                <a:sym typeface="Symbol" panose="05050102010706020507" pitchFamily="18" charset="2"/>
              </a:rPr>
              <a:t></a:t>
            </a:r>
            <a:endParaRPr lang="tr-TR" altLang="en-US" sz="1400">
              <a:solidFill>
                <a:srgbClr val="002060"/>
              </a:solidFill>
              <a:latin typeface="Times New Roman" panose="02020603050405020304" pitchFamily="18" charset="0"/>
              <a:cs typeface="Times New Roman" panose="02020603050405020304" pitchFamily="18" charset="0"/>
            </a:endParaRPr>
          </a:p>
        </p:txBody>
      </p:sp>
      <p:sp>
        <p:nvSpPr>
          <p:cNvPr id="23570" name="76 Metin kutusu">
            <a:extLst>
              <a:ext uri="{FF2B5EF4-FFF2-40B4-BE49-F238E27FC236}">
                <a16:creationId xmlns:a16="http://schemas.microsoft.com/office/drawing/2014/main" id="{05B21768-9C98-49D6-9434-3F412E9791A6}"/>
              </a:ext>
            </a:extLst>
          </p:cNvPr>
          <p:cNvSpPr txBox="1">
            <a:spLocks noChangeArrowheads="1"/>
          </p:cNvSpPr>
          <p:nvPr/>
        </p:nvSpPr>
        <p:spPr bwMode="auto">
          <a:xfrm>
            <a:off x="1990725" y="3390900"/>
            <a:ext cx="457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400">
                <a:latin typeface="Times New Roman" panose="02020603050405020304" pitchFamily="18" charset="0"/>
                <a:cs typeface="Times New Roman" panose="02020603050405020304" pitchFamily="18" charset="0"/>
                <a:sym typeface="Symbol" panose="05050102010706020507" pitchFamily="18" charset="2"/>
              </a:rPr>
              <a:t></a:t>
            </a:r>
            <a:r>
              <a:rPr lang="tr-TR" altLang="en-US" sz="1400" baseline="-25000">
                <a:latin typeface="Times New Roman" panose="02020603050405020304" pitchFamily="18" charset="0"/>
                <a:cs typeface="Times New Roman" panose="02020603050405020304" pitchFamily="18" charset="0"/>
                <a:sym typeface="Symbol" panose="05050102010706020507" pitchFamily="18" charset="2"/>
              </a:rPr>
              <a:t>1</a:t>
            </a:r>
            <a:endParaRPr lang="tr-TR" altLang="en-US" sz="1400" baseline="-25000">
              <a:solidFill>
                <a:srgbClr val="002060"/>
              </a:solidFill>
              <a:latin typeface="Times New Roman" panose="02020603050405020304" pitchFamily="18" charset="0"/>
              <a:cs typeface="Times New Roman" panose="02020603050405020304" pitchFamily="18" charset="0"/>
            </a:endParaRPr>
          </a:p>
        </p:txBody>
      </p:sp>
      <p:sp>
        <p:nvSpPr>
          <p:cNvPr id="27" name="26 Yay">
            <a:extLst>
              <a:ext uri="{FF2B5EF4-FFF2-40B4-BE49-F238E27FC236}">
                <a16:creationId xmlns:a16="http://schemas.microsoft.com/office/drawing/2014/main" id="{34994596-483E-482D-A14E-CEE10AE0FDC2}"/>
              </a:ext>
            </a:extLst>
          </p:cNvPr>
          <p:cNvSpPr/>
          <p:nvPr/>
        </p:nvSpPr>
        <p:spPr>
          <a:xfrm>
            <a:off x="1076325" y="2552700"/>
            <a:ext cx="1474788" cy="1352550"/>
          </a:xfrm>
          <a:prstGeom prst="arc">
            <a:avLst>
              <a:gd name="adj1" fmla="val 18361969"/>
              <a:gd name="adj2" fmla="val 19877951"/>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23572" name="76 Metin kutusu">
            <a:extLst>
              <a:ext uri="{FF2B5EF4-FFF2-40B4-BE49-F238E27FC236}">
                <a16:creationId xmlns:a16="http://schemas.microsoft.com/office/drawing/2014/main" id="{C2466DCB-3EE5-4496-A00D-C9641F5FC9D9}"/>
              </a:ext>
            </a:extLst>
          </p:cNvPr>
          <p:cNvSpPr txBox="1">
            <a:spLocks noChangeArrowheads="1"/>
          </p:cNvSpPr>
          <p:nvPr/>
        </p:nvSpPr>
        <p:spPr bwMode="auto">
          <a:xfrm>
            <a:off x="3810000" y="1066800"/>
            <a:ext cx="355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b="1"/>
              <a:t>M</a:t>
            </a:r>
            <a:endParaRPr lang="tr-TR" altLang="en-US" sz="1600" b="1">
              <a:solidFill>
                <a:srgbClr val="002060"/>
              </a:solidFill>
              <a:latin typeface="Calibri" panose="020F0502020204030204" pitchFamily="34" charset="0"/>
            </a:endParaRPr>
          </a:p>
        </p:txBody>
      </p:sp>
      <p:sp>
        <p:nvSpPr>
          <p:cNvPr id="23573" name="76 Metin kutusu">
            <a:extLst>
              <a:ext uri="{FF2B5EF4-FFF2-40B4-BE49-F238E27FC236}">
                <a16:creationId xmlns:a16="http://schemas.microsoft.com/office/drawing/2014/main" id="{5BEC2442-9934-4965-B0BD-38809E03EF7F}"/>
              </a:ext>
            </a:extLst>
          </p:cNvPr>
          <p:cNvSpPr txBox="1">
            <a:spLocks noChangeArrowheads="1"/>
          </p:cNvSpPr>
          <p:nvPr/>
        </p:nvSpPr>
        <p:spPr bwMode="auto">
          <a:xfrm>
            <a:off x="2955925" y="1219200"/>
            <a:ext cx="304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400"/>
              <a:t>Y</a:t>
            </a:r>
            <a:endParaRPr lang="tr-TR" altLang="en-US" sz="1400">
              <a:solidFill>
                <a:srgbClr val="002060"/>
              </a:solidFill>
              <a:latin typeface="Calibri" panose="020F0502020204030204" pitchFamily="34" charset="0"/>
            </a:endParaRPr>
          </a:p>
        </p:txBody>
      </p:sp>
      <p:sp>
        <p:nvSpPr>
          <p:cNvPr id="23574" name="76 Metin kutusu">
            <a:extLst>
              <a:ext uri="{FF2B5EF4-FFF2-40B4-BE49-F238E27FC236}">
                <a16:creationId xmlns:a16="http://schemas.microsoft.com/office/drawing/2014/main" id="{6523F703-5DE7-42D3-99FB-D4D24F42A9C0}"/>
              </a:ext>
            </a:extLst>
          </p:cNvPr>
          <p:cNvSpPr txBox="1">
            <a:spLocks noChangeArrowheads="1"/>
          </p:cNvSpPr>
          <p:nvPr/>
        </p:nvSpPr>
        <p:spPr bwMode="auto">
          <a:xfrm>
            <a:off x="1824038" y="3810000"/>
            <a:ext cx="28416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400"/>
              <a:t>a</a:t>
            </a:r>
            <a:endParaRPr lang="tr-TR" altLang="en-US" sz="1400">
              <a:solidFill>
                <a:srgbClr val="002060"/>
              </a:solidFill>
              <a:latin typeface="Calibri" panose="020F0502020204030204" pitchFamily="34" charset="0"/>
            </a:endParaRPr>
          </a:p>
        </p:txBody>
      </p:sp>
      <p:sp>
        <p:nvSpPr>
          <p:cNvPr id="23575" name="Text Box 23">
            <a:extLst>
              <a:ext uri="{FF2B5EF4-FFF2-40B4-BE49-F238E27FC236}">
                <a16:creationId xmlns:a16="http://schemas.microsoft.com/office/drawing/2014/main" id="{0709EBF3-0156-4161-9A50-0422584B4A52}"/>
              </a:ext>
            </a:extLst>
          </p:cNvPr>
          <p:cNvSpPr txBox="1">
            <a:spLocks noChangeArrowheads="1"/>
          </p:cNvSpPr>
          <p:nvPr/>
        </p:nvSpPr>
        <p:spPr bwMode="auto">
          <a:xfrm>
            <a:off x="1619250" y="5661025"/>
            <a:ext cx="21605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t>Şekil 23</a:t>
            </a:r>
          </a:p>
        </p:txBody>
      </p:sp>
    </p:spTree>
    <p:extLst>
      <p:ext uri="{BB962C8B-B14F-4D97-AF65-F5344CB8AC3E}">
        <p14:creationId xmlns:p14="http://schemas.microsoft.com/office/powerpoint/2010/main" val="88963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a:extLst>
              <a:ext uri="{FF2B5EF4-FFF2-40B4-BE49-F238E27FC236}">
                <a16:creationId xmlns:a16="http://schemas.microsoft.com/office/drawing/2014/main" id="{5D2B2023-7781-425D-8CB4-8EF428D746B8}"/>
              </a:ext>
            </a:extLst>
          </p:cNvPr>
          <p:cNvSpPr>
            <a:spLocks noGrp="1" noChangeArrowheads="1"/>
          </p:cNvSpPr>
          <p:nvPr>
            <p:ph type="body" idx="1"/>
          </p:nvPr>
        </p:nvSpPr>
        <p:spPr>
          <a:xfrm>
            <a:off x="628650" y="659365"/>
            <a:ext cx="7886700" cy="5517598"/>
          </a:xfrm>
        </p:spPr>
        <p:txBody>
          <a:bodyPr/>
          <a:lstStyle/>
          <a:p>
            <a:r>
              <a:rPr lang="en-US" altLang="en-US" sz="2500" dirty="0"/>
              <a:t>GMT </a:t>
            </a:r>
            <a:r>
              <a:rPr lang="en-US" altLang="en-US" sz="2500" dirty="0" err="1"/>
              <a:t>üçgenine</a:t>
            </a:r>
            <a:r>
              <a:rPr lang="en-US" altLang="en-US" sz="2500" dirty="0"/>
              <a:t> </a:t>
            </a:r>
            <a:r>
              <a:rPr lang="en-US" altLang="en-US" sz="2500" dirty="0" err="1"/>
              <a:t>Sinüs</a:t>
            </a:r>
            <a:r>
              <a:rPr lang="en-US" altLang="en-US" sz="2500" dirty="0"/>
              <a:t> </a:t>
            </a:r>
            <a:r>
              <a:rPr lang="en-US" altLang="en-US" sz="2500" dirty="0" err="1"/>
              <a:t>teoremini</a:t>
            </a:r>
            <a:r>
              <a:rPr lang="en-US" altLang="en-US" sz="2500" dirty="0"/>
              <a:t> </a:t>
            </a:r>
            <a:r>
              <a:rPr lang="en-US" altLang="en-US" sz="2500" dirty="0" err="1"/>
              <a:t>uygularsak</a:t>
            </a:r>
            <a:endParaRPr lang="tr-TR" altLang="en-US" sz="2500" dirty="0"/>
          </a:p>
          <a:p>
            <a:endParaRPr lang="tr-TR" altLang="en-US" sz="2500" dirty="0"/>
          </a:p>
          <a:p>
            <a:r>
              <a:rPr lang="tr-TR" altLang="en-US" dirty="0"/>
              <a:t>          </a:t>
            </a:r>
            <a:r>
              <a:rPr lang="tr-TR" altLang="en-US" sz="2500" dirty="0"/>
              <a:t>çok küçük (hiçbir zaman </a:t>
            </a:r>
            <a:r>
              <a:rPr lang="tr-TR" altLang="en-US" sz="2500" dirty="0">
                <a:latin typeface="Symbol" panose="05050102010706020507" pitchFamily="18" charset="2"/>
              </a:rPr>
              <a:t>1</a:t>
            </a:r>
            <a:r>
              <a:rPr lang="tr-TR" altLang="en-US" sz="2500" dirty="0"/>
              <a:t>”yi geçmez) olduğundan sinüsü yerine radyan cinsinden kendini yazabiliriz:</a:t>
            </a:r>
          </a:p>
          <a:p>
            <a:endParaRPr lang="tr-TR" altLang="en-US" sz="2500" dirty="0"/>
          </a:p>
          <a:p>
            <a:endParaRPr lang="tr-TR" altLang="en-US" sz="2500" dirty="0"/>
          </a:p>
          <a:p>
            <a:pPr>
              <a:buFontTx/>
              <a:buNone/>
            </a:pPr>
            <a:r>
              <a:rPr lang="tr-TR" altLang="en-US" sz="2500" dirty="0">
                <a:latin typeface="Symbol" panose="05050102010706020507" pitchFamily="18" charset="2"/>
              </a:rPr>
              <a:t>	q</a:t>
            </a:r>
            <a:r>
              <a:rPr lang="tr-TR" altLang="en-US" sz="2500" baseline="-25000" dirty="0"/>
              <a:t>1</a:t>
            </a:r>
            <a:r>
              <a:rPr lang="tr-TR" altLang="en-US" sz="2500" dirty="0"/>
              <a:t>=90</a:t>
            </a:r>
            <a:r>
              <a:rPr lang="en-US" altLang="en-US" sz="2500" dirty="0">
                <a:latin typeface="Times New Roman" panose="02020603050405020304" pitchFamily="18" charset="0"/>
                <a:cs typeface="Times New Roman" panose="02020603050405020304" pitchFamily="18" charset="0"/>
              </a:rPr>
              <a:t>°</a:t>
            </a:r>
            <a:r>
              <a:rPr lang="tr-TR" altLang="en-US" sz="2500" dirty="0"/>
              <a:t> olduğu zaman </a:t>
            </a:r>
            <a:r>
              <a:rPr lang="tr-TR" altLang="en-US" sz="2500" dirty="0">
                <a:latin typeface="Symbol" panose="05050102010706020507" pitchFamily="18" charset="2"/>
              </a:rPr>
              <a:t>p</a:t>
            </a:r>
            <a:r>
              <a:rPr lang="tr-TR" altLang="en-US" sz="2500" dirty="0"/>
              <a:t> en büyük değerine erişir, </a:t>
            </a:r>
            <a:r>
              <a:rPr lang="tr-TR" altLang="en-US" sz="2500" dirty="0">
                <a:latin typeface="Symbol" panose="05050102010706020507" pitchFamily="18" charset="2"/>
              </a:rPr>
              <a:t>p </a:t>
            </a:r>
            <a:r>
              <a:rPr lang="tr-TR" altLang="en-US" sz="2500" dirty="0"/>
              <a:t>ile gösterilen bu değere </a:t>
            </a:r>
            <a:r>
              <a:rPr lang="tr-TR" altLang="en-US" sz="2500" dirty="0">
                <a:solidFill>
                  <a:srgbClr val="FF0000"/>
                </a:solidFill>
              </a:rPr>
              <a:t>yıldızın paralaksı</a:t>
            </a:r>
            <a:r>
              <a:rPr lang="tr-TR" altLang="en-US" sz="2500" dirty="0"/>
              <a:t> denir.</a:t>
            </a:r>
          </a:p>
          <a:p>
            <a:pPr>
              <a:buFontTx/>
              <a:buNone/>
            </a:pPr>
            <a:r>
              <a:rPr lang="tr-TR" altLang="en-US" sz="2500" dirty="0"/>
              <a:t>				   veya saniye olarak</a:t>
            </a:r>
            <a:r>
              <a:rPr lang="tr-TR" altLang="en-US" dirty="0"/>
              <a:t> </a:t>
            </a:r>
          </a:p>
        </p:txBody>
      </p:sp>
      <p:sp>
        <p:nvSpPr>
          <p:cNvPr id="24581" name="Rectangle 5">
            <a:extLst>
              <a:ext uri="{FF2B5EF4-FFF2-40B4-BE49-F238E27FC236}">
                <a16:creationId xmlns:a16="http://schemas.microsoft.com/office/drawing/2014/main" id="{B69D26D8-F08A-4C9E-B5C6-024F923829FD}"/>
              </a:ext>
            </a:extLst>
          </p:cNvPr>
          <p:cNvSpPr>
            <a:spLocks noChangeArrowheads="1"/>
          </p:cNvSpPr>
          <p:nvPr/>
        </p:nvSpPr>
        <p:spPr bwMode="auto">
          <a:xfrm>
            <a:off x="0" y="32242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24580" name="Object 4">
            <a:extLst>
              <a:ext uri="{FF2B5EF4-FFF2-40B4-BE49-F238E27FC236}">
                <a16:creationId xmlns:a16="http://schemas.microsoft.com/office/drawing/2014/main" id="{D05B70F7-0028-4C16-ACF0-B4597B484828}"/>
              </a:ext>
            </a:extLst>
          </p:cNvPr>
          <p:cNvGraphicFramePr>
            <a:graphicFrameLocks noChangeAspect="1"/>
          </p:cNvGraphicFramePr>
          <p:nvPr>
            <p:extLst>
              <p:ext uri="{D42A27DB-BD31-4B8C-83A1-F6EECF244321}">
                <p14:modId xmlns:p14="http://schemas.microsoft.com/office/powerpoint/2010/main" val="3259237049"/>
              </p:ext>
            </p:extLst>
          </p:nvPr>
        </p:nvGraphicFramePr>
        <p:xfrm>
          <a:off x="2631913" y="1013620"/>
          <a:ext cx="3024187" cy="706438"/>
        </p:xfrm>
        <a:graphic>
          <a:graphicData uri="http://schemas.openxmlformats.org/presentationml/2006/ole">
            <mc:AlternateContent xmlns:mc="http://schemas.openxmlformats.org/markup-compatibility/2006">
              <mc:Choice xmlns:v="urn:schemas-microsoft-com:vml" Requires="v">
                <p:oleObj spid="_x0000_s5182" name="Equation" r:id="rId3" imgW="1751840" imgH="406224" progId="Equation.3">
                  <p:embed/>
                </p:oleObj>
              </mc:Choice>
              <mc:Fallback>
                <p:oleObj name="Equation" r:id="rId3" imgW="1751840" imgH="406224" progId="Equation.3">
                  <p:embed/>
                  <p:pic>
                    <p:nvPicPr>
                      <p:cNvPr id="24580" name="Object 4">
                        <a:extLst>
                          <a:ext uri="{FF2B5EF4-FFF2-40B4-BE49-F238E27FC236}">
                            <a16:creationId xmlns:a16="http://schemas.microsoft.com/office/drawing/2014/main" id="{D05B70F7-0028-4C16-ACF0-B4597B48482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31913" y="1013620"/>
                        <a:ext cx="3024187" cy="7064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583" name="Rectangle 7">
            <a:extLst>
              <a:ext uri="{FF2B5EF4-FFF2-40B4-BE49-F238E27FC236}">
                <a16:creationId xmlns:a16="http://schemas.microsoft.com/office/drawing/2014/main" id="{01E5B8F8-78A1-441F-A944-1E8F89E9EBE1}"/>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24582" name="Object 6">
            <a:extLst>
              <a:ext uri="{FF2B5EF4-FFF2-40B4-BE49-F238E27FC236}">
                <a16:creationId xmlns:a16="http://schemas.microsoft.com/office/drawing/2014/main" id="{058FEFA3-92D9-43A5-A100-50E6E60CB658}"/>
              </a:ext>
            </a:extLst>
          </p:cNvPr>
          <p:cNvGraphicFramePr>
            <a:graphicFrameLocks noChangeAspect="1"/>
          </p:cNvGraphicFramePr>
          <p:nvPr>
            <p:extLst>
              <p:ext uri="{D42A27DB-BD31-4B8C-83A1-F6EECF244321}">
                <p14:modId xmlns:p14="http://schemas.microsoft.com/office/powerpoint/2010/main" val="3939055231"/>
              </p:ext>
            </p:extLst>
          </p:nvPr>
        </p:nvGraphicFramePr>
        <p:xfrm>
          <a:off x="954282" y="1597027"/>
          <a:ext cx="792162" cy="468312"/>
        </p:xfrm>
        <a:graphic>
          <a:graphicData uri="http://schemas.openxmlformats.org/presentationml/2006/ole">
            <mc:AlternateContent xmlns:mc="http://schemas.openxmlformats.org/markup-compatibility/2006">
              <mc:Choice xmlns:v="urn:schemas-microsoft-com:vml" Requires="v">
                <p:oleObj spid="_x0000_s5183" name="Equation" r:id="rId5" imgW="368300" imgH="215900" progId="Equation.3">
                  <p:embed/>
                </p:oleObj>
              </mc:Choice>
              <mc:Fallback>
                <p:oleObj name="Equation" r:id="rId5" imgW="368300" imgH="215900" progId="Equation.3">
                  <p:embed/>
                  <p:pic>
                    <p:nvPicPr>
                      <p:cNvPr id="24582" name="Object 6">
                        <a:extLst>
                          <a:ext uri="{FF2B5EF4-FFF2-40B4-BE49-F238E27FC236}">
                            <a16:creationId xmlns:a16="http://schemas.microsoft.com/office/drawing/2014/main" id="{058FEFA3-92D9-43A5-A100-50E6E60CB65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54282" y="1597027"/>
                        <a:ext cx="792162" cy="4683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585" name="Rectangle 9">
            <a:extLst>
              <a:ext uri="{FF2B5EF4-FFF2-40B4-BE49-F238E27FC236}">
                <a16:creationId xmlns:a16="http://schemas.microsoft.com/office/drawing/2014/main" id="{BDFA89F2-E060-4F73-9436-FF40E763E94F}"/>
              </a:ext>
            </a:extLst>
          </p:cNvPr>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24584" name="Object 8">
            <a:extLst>
              <a:ext uri="{FF2B5EF4-FFF2-40B4-BE49-F238E27FC236}">
                <a16:creationId xmlns:a16="http://schemas.microsoft.com/office/drawing/2014/main" id="{A3D806F1-0AE2-4AE4-816D-AC653F9AC5D1}"/>
              </a:ext>
            </a:extLst>
          </p:cNvPr>
          <p:cNvGraphicFramePr>
            <a:graphicFrameLocks noChangeAspect="1"/>
          </p:cNvGraphicFramePr>
          <p:nvPr>
            <p:extLst>
              <p:ext uri="{D42A27DB-BD31-4B8C-83A1-F6EECF244321}">
                <p14:modId xmlns:p14="http://schemas.microsoft.com/office/powerpoint/2010/main" val="485439618"/>
              </p:ext>
            </p:extLst>
          </p:nvPr>
        </p:nvGraphicFramePr>
        <p:xfrm>
          <a:off x="3039106" y="2557463"/>
          <a:ext cx="2209800" cy="676275"/>
        </p:xfrm>
        <a:graphic>
          <a:graphicData uri="http://schemas.openxmlformats.org/presentationml/2006/ole">
            <mc:AlternateContent xmlns:mc="http://schemas.openxmlformats.org/markup-compatibility/2006">
              <mc:Choice xmlns:v="urn:schemas-microsoft-com:vml" Requires="v">
                <p:oleObj spid="_x0000_s5184" name="Equation" r:id="rId7" imgW="1269720" imgH="393480" progId="Equation.3">
                  <p:embed/>
                </p:oleObj>
              </mc:Choice>
              <mc:Fallback>
                <p:oleObj name="Equation" r:id="rId7" imgW="1269720" imgH="393480" progId="Equation.3">
                  <p:embed/>
                  <p:pic>
                    <p:nvPicPr>
                      <p:cNvPr id="24584" name="Object 8">
                        <a:extLst>
                          <a:ext uri="{FF2B5EF4-FFF2-40B4-BE49-F238E27FC236}">
                            <a16:creationId xmlns:a16="http://schemas.microsoft.com/office/drawing/2014/main" id="{A3D806F1-0AE2-4AE4-816D-AC653F9AC5D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39106" y="2557463"/>
                        <a:ext cx="2209800" cy="676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587" name="Rectangle 11">
            <a:extLst>
              <a:ext uri="{FF2B5EF4-FFF2-40B4-BE49-F238E27FC236}">
                <a16:creationId xmlns:a16="http://schemas.microsoft.com/office/drawing/2014/main" id="{E9CA77D8-F1FF-4CD4-836B-639489581043}"/>
              </a:ext>
            </a:extLst>
          </p:cNvPr>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24586" name="Object 10">
            <a:extLst>
              <a:ext uri="{FF2B5EF4-FFF2-40B4-BE49-F238E27FC236}">
                <a16:creationId xmlns:a16="http://schemas.microsoft.com/office/drawing/2014/main" id="{37113953-C70E-447B-9219-08642D187E3C}"/>
              </a:ext>
            </a:extLst>
          </p:cNvPr>
          <p:cNvGraphicFramePr>
            <a:graphicFrameLocks noChangeAspect="1"/>
          </p:cNvGraphicFramePr>
          <p:nvPr>
            <p:extLst>
              <p:ext uri="{D42A27DB-BD31-4B8C-83A1-F6EECF244321}">
                <p14:modId xmlns:p14="http://schemas.microsoft.com/office/powerpoint/2010/main" val="503659804"/>
              </p:ext>
            </p:extLst>
          </p:nvPr>
        </p:nvGraphicFramePr>
        <p:xfrm>
          <a:off x="1350363" y="5012094"/>
          <a:ext cx="1943100" cy="796925"/>
        </p:xfrm>
        <a:graphic>
          <a:graphicData uri="http://schemas.openxmlformats.org/presentationml/2006/ole">
            <mc:AlternateContent xmlns:mc="http://schemas.openxmlformats.org/markup-compatibility/2006">
              <mc:Choice xmlns:v="urn:schemas-microsoft-com:vml" Requires="v">
                <p:oleObj spid="_x0000_s5185" name="Equation" r:id="rId9" imgW="952500" imgH="393700" progId="Equation.3">
                  <p:embed/>
                </p:oleObj>
              </mc:Choice>
              <mc:Fallback>
                <p:oleObj name="Equation" r:id="rId9" imgW="952500" imgH="393700" progId="Equation.3">
                  <p:embed/>
                  <p:pic>
                    <p:nvPicPr>
                      <p:cNvPr id="24586" name="Object 10">
                        <a:extLst>
                          <a:ext uri="{FF2B5EF4-FFF2-40B4-BE49-F238E27FC236}">
                            <a16:creationId xmlns:a16="http://schemas.microsoft.com/office/drawing/2014/main" id="{37113953-C70E-447B-9219-08642D187E3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50363" y="5012094"/>
                        <a:ext cx="1943100" cy="796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589" name="Rectangle 13">
            <a:extLst>
              <a:ext uri="{FF2B5EF4-FFF2-40B4-BE49-F238E27FC236}">
                <a16:creationId xmlns:a16="http://schemas.microsoft.com/office/drawing/2014/main" id="{591B1761-A1ED-496E-92F5-784131EAB0A3}"/>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24588" name="Object 12">
            <a:extLst>
              <a:ext uri="{FF2B5EF4-FFF2-40B4-BE49-F238E27FC236}">
                <a16:creationId xmlns:a16="http://schemas.microsoft.com/office/drawing/2014/main" id="{5057861F-9939-4497-82AB-3EA6F8B7E28C}"/>
              </a:ext>
            </a:extLst>
          </p:cNvPr>
          <p:cNvGraphicFramePr>
            <a:graphicFrameLocks noChangeAspect="1"/>
          </p:cNvGraphicFramePr>
          <p:nvPr>
            <p:extLst>
              <p:ext uri="{D42A27DB-BD31-4B8C-83A1-F6EECF244321}">
                <p14:modId xmlns:p14="http://schemas.microsoft.com/office/powerpoint/2010/main" val="3582682945"/>
              </p:ext>
            </p:extLst>
          </p:nvPr>
        </p:nvGraphicFramePr>
        <p:xfrm>
          <a:off x="6081421" y="5012094"/>
          <a:ext cx="1943100" cy="774700"/>
        </p:xfrm>
        <a:graphic>
          <a:graphicData uri="http://schemas.openxmlformats.org/presentationml/2006/ole">
            <mc:AlternateContent xmlns:mc="http://schemas.openxmlformats.org/markup-compatibility/2006">
              <mc:Choice xmlns:v="urn:schemas-microsoft-com:vml" Requires="v">
                <p:oleObj spid="_x0000_s5186" name="Equation" r:id="rId11" imgW="977900" imgH="393700" progId="Equation.3">
                  <p:embed/>
                </p:oleObj>
              </mc:Choice>
              <mc:Fallback>
                <p:oleObj name="Equation" r:id="rId11" imgW="977900" imgH="393700" progId="Equation.3">
                  <p:embed/>
                  <p:pic>
                    <p:nvPicPr>
                      <p:cNvPr id="24588" name="Object 12">
                        <a:extLst>
                          <a:ext uri="{FF2B5EF4-FFF2-40B4-BE49-F238E27FC236}">
                            <a16:creationId xmlns:a16="http://schemas.microsoft.com/office/drawing/2014/main" id="{5057861F-9939-4497-82AB-3EA6F8B7E28C}"/>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81421" y="5012094"/>
                        <a:ext cx="1943100" cy="774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591" name="Rectangle 15">
            <a:extLst>
              <a:ext uri="{FF2B5EF4-FFF2-40B4-BE49-F238E27FC236}">
                <a16:creationId xmlns:a16="http://schemas.microsoft.com/office/drawing/2014/main" id="{538B9B21-E407-4938-BA05-ABFBBD2AE959}"/>
              </a:ext>
            </a:extLst>
          </p:cNvPr>
          <p:cNvSpPr>
            <a:spLocks noChangeArrowheads="1"/>
          </p:cNvSpPr>
          <p:nvPr/>
        </p:nvSpPr>
        <p:spPr bwMode="auto">
          <a:xfrm>
            <a:off x="0" y="3319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24590" name="Object 14">
            <a:extLst>
              <a:ext uri="{FF2B5EF4-FFF2-40B4-BE49-F238E27FC236}">
                <a16:creationId xmlns:a16="http://schemas.microsoft.com/office/drawing/2014/main" id="{D04112DC-31AA-49AF-B2E7-CFD4448B6CE1}"/>
              </a:ext>
            </a:extLst>
          </p:cNvPr>
          <p:cNvGraphicFramePr>
            <a:graphicFrameLocks noChangeAspect="1"/>
          </p:cNvGraphicFramePr>
          <p:nvPr>
            <p:extLst>
              <p:ext uri="{D42A27DB-BD31-4B8C-83A1-F6EECF244321}">
                <p14:modId xmlns:p14="http://schemas.microsoft.com/office/powerpoint/2010/main" val="142032141"/>
              </p:ext>
            </p:extLst>
          </p:nvPr>
        </p:nvGraphicFramePr>
        <p:xfrm>
          <a:off x="3514434" y="6042584"/>
          <a:ext cx="2566987" cy="452437"/>
        </p:xfrm>
        <a:graphic>
          <a:graphicData uri="http://schemas.openxmlformats.org/presentationml/2006/ole">
            <mc:AlternateContent xmlns:mc="http://schemas.openxmlformats.org/markup-compatibility/2006">
              <mc:Choice xmlns:v="urn:schemas-microsoft-com:vml" Requires="v">
                <p:oleObj spid="_x0000_s5187" name="Equation" r:id="rId13" imgW="1244520" imgH="215640" progId="Equation.3">
                  <p:embed/>
                </p:oleObj>
              </mc:Choice>
              <mc:Fallback>
                <p:oleObj name="Equation" r:id="rId13" imgW="1244520" imgH="215640" progId="Equation.3">
                  <p:embed/>
                  <p:pic>
                    <p:nvPicPr>
                      <p:cNvPr id="24590" name="Object 14">
                        <a:extLst>
                          <a:ext uri="{FF2B5EF4-FFF2-40B4-BE49-F238E27FC236}">
                            <a16:creationId xmlns:a16="http://schemas.microsoft.com/office/drawing/2014/main" id="{D04112DC-31AA-49AF-B2E7-CFD4448B6CE1}"/>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14434" y="6042584"/>
                        <a:ext cx="2566987" cy="4524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7458035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a:extLst>
              <a:ext uri="{FF2B5EF4-FFF2-40B4-BE49-F238E27FC236}">
                <a16:creationId xmlns:a16="http://schemas.microsoft.com/office/drawing/2014/main" id="{A1DF7A67-09B5-44F8-95AB-2926AAD8F06A}"/>
              </a:ext>
            </a:extLst>
          </p:cNvPr>
          <p:cNvSpPr>
            <a:spLocks noGrp="1" noChangeArrowheads="1"/>
          </p:cNvSpPr>
          <p:nvPr>
            <p:ph type="body" idx="1"/>
          </p:nvPr>
        </p:nvSpPr>
        <p:spPr>
          <a:xfrm>
            <a:off x="628650" y="1206759"/>
            <a:ext cx="7886700" cy="3240833"/>
          </a:xfrm>
        </p:spPr>
        <p:txBody>
          <a:bodyPr>
            <a:normAutofit/>
          </a:bodyPr>
          <a:lstStyle/>
          <a:p>
            <a:pPr algn="just">
              <a:lnSpc>
                <a:spcPct val="150000"/>
              </a:lnSpc>
            </a:pPr>
            <a:r>
              <a:rPr lang="tr-TR" altLang="en-US" sz="2400" dirty="0"/>
              <a:t>Sonlu uzaklıkta bulunan her yıldız için bir Y paralaksı doğrusu </a:t>
            </a:r>
            <a:r>
              <a:rPr lang="tr-TR" altLang="en-US" sz="2400" dirty="0">
                <a:latin typeface="Symbol" panose="05050102010706020507" pitchFamily="18" charset="2"/>
              </a:rPr>
              <a:t>p</a:t>
            </a:r>
            <a:r>
              <a:rPr lang="tr-TR" altLang="en-US" sz="2400" dirty="0"/>
              <a:t> açısı vardır ve bundan dolayı Yerin yıllık hareketi esnasında yıldızın gök küresindeki yeri az da olsa, periyodik değişecektir. Paralaksın var olmasından ileri gelen bu harekete</a:t>
            </a:r>
            <a:r>
              <a:rPr lang="tr-TR" altLang="en-US" sz="2400" i="1" dirty="0"/>
              <a:t> </a:t>
            </a:r>
            <a:r>
              <a:rPr lang="tr-TR" altLang="en-US" sz="2400" u="sng" dirty="0" err="1">
                <a:solidFill>
                  <a:srgbClr val="FF0000"/>
                </a:solidFill>
              </a:rPr>
              <a:t>paralaktik</a:t>
            </a:r>
            <a:r>
              <a:rPr lang="tr-TR" altLang="en-US" sz="2400" u="sng" dirty="0">
                <a:solidFill>
                  <a:srgbClr val="FF0000"/>
                </a:solidFill>
              </a:rPr>
              <a:t> kayma</a:t>
            </a:r>
            <a:r>
              <a:rPr lang="tr-TR" altLang="en-US" sz="2400" u="sng" dirty="0"/>
              <a:t> </a:t>
            </a:r>
            <a:r>
              <a:rPr lang="tr-TR" altLang="en-US" sz="2400" dirty="0"/>
              <a:t>denir.</a:t>
            </a:r>
          </a:p>
        </p:txBody>
      </p:sp>
    </p:spTree>
    <p:extLst>
      <p:ext uri="{BB962C8B-B14F-4D97-AF65-F5344CB8AC3E}">
        <p14:creationId xmlns:p14="http://schemas.microsoft.com/office/powerpoint/2010/main" val="12839268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a:extLst>
              <a:ext uri="{FF2B5EF4-FFF2-40B4-BE49-F238E27FC236}">
                <a16:creationId xmlns:a16="http://schemas.microsoft.com/office/drawing/2014/main" id="{FB93D9C2-9E4F-4594-A781-9AD2063352C2}"/>
              </a:ext>
            </a:extLst>
          </p:cNvPr>
          <p:cNvSpPr>
            <a:spLocks noGrp="1" noChangeArrowheads="1"/>
          </p:cNvSpPr>
          <p:nvPr>
            <p:ph type="body" idx="1"/>
          </p:nvPr>
        </p:nvSpPr>
        <p:spPr>
          <a:xfrm>
            <a:off x="628650" y="901960"/>
            <a:ext cx="7886700" cy="5449076"/>
          </a:xfrm>
        </p:spPr>
        <p:txBody>
          <a:bodyPr>
            <a:normAutofit fontScale="92500" lnSpcReduction="10000"/>
          </a:bodyPr>
          <a:lstStyle/>
          <a:p>
            <a:pPr>
              <a:lnSpc>
                <a:spcPct val="150000"/>
              </a:lnSpc>
            </a:pPr>
            <a:r>
              <a:rPr lang="tr-TR" altLang="en-US" sz="2500" dirty="0"/>
              <a:t>Yıldızların uzaklıklarının ölçümünde birim olarak. km yerine ışık yılı veya </a:t>
            </a:r>
            <a:r>
              <a:rPr lang="tr-TR" altLang="en-US" sz="2500" dirty="0" err="1"/>
              <a:t>parsek</a:t>
            </a:r>
            <a:r>
              <a:rPr lang="tr-TR" altLang="en-US" sz="2500" dirty="0"/>
              <a:t> (</a:t>
            </a:r>
            <a:r>
              <a:rPr lang="tr-TR" altLang="en-US" sz="2500" dirty="0" err="1"/>
              <a:t>pc</a:t>
            </a:r>
            <a:r>
              <a:rPr lang="tr-TR" altLang="en-US" sz="2500" dirty="0"/>
              <a:t>) kullanılır. Paralaksı 1" olan uzaklığa1 </a:t>
            </a:r>
            <a:r>
              <a:rPr lang="tr-TR" altLang="en-US" sz="2500" dirty="0" err="1"/>
              <a:t>parsek</a:t>
            </a:r>
            <a:r>
              <a:rPr lang="tr-TR" altLang="en-US" sz="2500" dirty="0"/>
              <a:t> denir. a = 149675000 km olduğuna göre</a:t>
            </a:r>
          </a:p>
          <a:p>
            <a:pPr>
              <a:lnSpc>
                <a:spcPct val="150000"/>
              </a:lnSpc>
            </a:pPr>
            <a:endParaRPr lang="tr-TR" altLang="en-US" sz="2500" dirty="0"/>
          </a:p>
          <a:p>
            <a:pPr>
              <a:lnSpc>
                <a:spcPct val="150000"/>
              </a:lnSpc>
            </a:pPr>
            <a:r>
              <a:rPr lang="tr-TR" altLang="en-US" sz="2500" dirty="0"/>
              <a:t>sin1" </a:t>
            </a:r>
            <a:r>
              <a:rPr lang="tr-TR" altLang="en-US" sz="2500" dirty="0" err="1"/>
              <a:t>nin</a:t>
            </a:r>
            <a:r>
              <a:rPr lang="tr-TR" altLang="en-US" sz="2500" dirty="0"/>
              <a:t> radyan cinsinden değeri alınırsa</a:t>
            </a:r>
          </a:p>
          <a:p>
            <a:pPr>
              <a:lnSpc>
                <a:spcPct val="150000"/>
              </a:lnSpc>
            </a:pPr>
            <a:endParaRPr lang="tr-TR" altLang="en-US" sz="2500" dirty="0"/>
          </a:p>
          <a:p>
            <a:pPr>
              <a:lnSpc>
                <a:spcPct val="150000"/>
              </a:lnSpc>
            </a:pPr>
            <a:endParaRPr lang="tr-TR" altLang="en-US" sz="2500" dirty="0"/>
          </a:p>
          <a:p>
            <a:pPr>
              <a:lnSpc>
                <a:spcPct val="150000"/>
              </a:lnSpc>
              <a:buFontTx/>
              <a:buNone/>
            </a:pPr>
            <a:r>
              <a:rPr lang="tr-TR" altLang="en-US" sz="2500" dirty="0">
                <a:latin typeface="Symbol" panose="05050102010706020507" pitchFamily="18" charset="2"/>
              </a:rPr>
              <a:t>	D</a:t>
            </a:r>
            <a:r>
              <a:rPr lang="tr-TR" altLang="en-US" sz="2500" dirty="0"/>
              <a:t>= 1pc = 206265x149675000 = 3,06 x 10</a:t>
            </a:r>
            <a:r>
              <a:rPr lang="tr-TR" altLang="en-US" sz="2500" baseline="30000" dirty="0"/>
              <a:t>13</a:t>
            </a:r>
            <a:r>
              <a:rPr lang="tr-TR" altLang="en-US" sz="2500" dirty="0"/>
              <a:t> km veya</a:t>
            </a:r>
          </a:p>
          <a:p>
            <a:pPr>
              <a:lnSpc>
                <a:spcPct val="150000"/>
              </a:lnSpc>
            </a:pPr>
            <a:r>
              <a:rPr lang="tr-TR" altLang="en-US" sz="2500" dirty="0"/>
              <a:t>1 </a:t>
            </a:r>
            <a:r>
              <a:rPr lang="tr-TR" altLang="en-US" sz="2500" dirty="0" err="1"/>
              <a:t>pc</a:t>
            </a:r>
            <a:r>
              <a:rPr lang="tr-TR" altLang="en-US" sz="2500" dirty="0"/>
              <a:t> = 206265 AB olarak bulunur. </a:t>
            </a:r>
          </a:p>
        </p:txBody>
      </p:sp>
      <p:sp>
        <p:nvSpPr>
          <p:cNvPr id="26629" name="Rectangle 5">
            <a:extLst>
              <a:ext uri="{FF2B5EF4-FFF2-40B4-BE49-F238E27FC236}">
                <a16:creationId xmlns:a16="http://schemas.microsoft.com/office/drawing/2014/main" id="{E4BAE007-FFF3-4C1B-BC99-1AE4BE866FE3}"/>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26628" name="Object 4">
            <a:extLst>
              <a:ext uri="{FF2B5EF4-FFF2-40B4-BE49-F238E27FC236}">
                <a16:creationId xmlns:a16="http://schemas.microsoft.com/office/drawing/2014/main" id="{C89DD3EB-41CC-43E7-B74F-0800FBB14134}"/>
              </a:ext>
            </a:extLst>
          </p:cNvPr>
          <p:cNvGraphicFramePr>
            <a:graphicFrameLocks noChangeAspect="1"/>
          </p:cNvGraphicFramePr>
          <p:nvPr>
            <p:extLst>
              <p:ext uri="{D42A27DB-BD31-4B8C-83A1-F6EECF244321}">
                <p14:modId xmlns:p14="http://schemas.microsoft.com/office/powerpoint/2010/main" val="3755620838"/>
              </p:ext>
            </p:extLst>
          </p:nvPr>
        </p:nvGraphicFramePr>
        <p:xfrm>
          <a:off x="3096418" y="2584321"/>
          <a:ext cx="2592388" cy="742950"/>
        </p:xfrm>
        <a:graphic>
          <a:graphicData uri="http://schemas.openxmlformats.org/presentationml/2006/ole">
            <mc:AlternateContent xmlns:mc="http://schemas.openxmlformats.org/markup-compatibility/2006">
              <mc:Choice xmlns:v="urn:schemas-microsoft-com:vml" Requires="v">
                <p:oleObj spid="_x0000_s6166" name="Equation" r:id="rId3" imgW="1358900" imgH="393700" progId="Equation.3">
                  <p:embed/>
                </p:oleObj>
              </mc:Choice>
              <mc:Fallback>
                <p:oleObj name="Equation" r:id="rId3" imgW="1358900" imgH="393700" progId="Equation.3">
                  <p:embed/>
                  <p:pic>
                    <p:nvPicPr>
                      <p:cNvPr id="26628" name="Object 4">
                        <a:extLst>
                          <a:ext uri="{FF2B5EF4-FFF2-40B4-BE49-F238E27FC236}">
                            <a16:creationId xmlns:a16="http://schemas.microsoft.com/office/drawing/2014/main" id="{C89DD3EB-41CC-43E7-B74F-0800FBB1413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96418" y="2584321"/>
                        <a:ext cx="2592388" cy="742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6631" name="Rectangle 7">
            <a:extLst>
              <a:ext uri="{FF2B5EF4-FFF2-40B4-BE49-F238E27FC236}">
                <a16:creationId xmlns:a16="http://schemas.microsoft.com/office/drawing/2014/main" id="{56C9D6C3-832A-4438-ACD1-500C93758AB9}"/>
              </a:ext>
            </a:extLst>
          </p:cNvPr>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26630" name="Object 6">
            <a:extLst>
              <a:ext uri="{FF2B5EF4-FFF2-40B4-BE49-F238E27FC236}">
                <a16:creationId xmlns:a16="http://schemas.microsoft.com/office/drawing/2014/main" id="{2447FBF2-5266-4E97-A6E2-F6318BC4C0E1}"/>
              </a:ext>
            </a:extLst>
          </p:cNvPr>
          <p:cNvGraphicFramePr>
            <a:graphicFrameLocks noChangeAspect="1"/>
          </p:cNvGraphicFramePr>
          <p:nvPr/>
        </p:nvGraphicFramePr>
        <p:xfrm>
          <a:off x="3276600" y="4149725"/>
          <a:ext cx="2232025" cy="631825"/>
        </p:xfrm>
        <a:graphic>
          <a:graphicData uri="http://schemas.openxmlformats.org/presentationml/2006/ole">
            <mc:AlternateContent xmlns:mc="http://schemas.openxmlformats.org/markup-compatibility/2006">
              <mc:Choice xmlns:v="urn:schemas-microsoft-com:vml" Requires="v">
                <p:oleObj spid="_x0000_s6167" name="Equation" r:id="rId5" imgW="1384300" imgH="393700" progId="Equation.3">
                  <p:embed/>
                </p:oleObj>
              </mc:Choice>
              <mc:Fallback>
                <p:oleObj name="Equation" r:id="rId5" imgW="1384300" imgH="393700" progId="Equation.3">
                  <p:embed/>
                  <p:pic>
                    <p:nvPicPr>
                      <p:cNvPr id="26630" name="Object 6">
                        <a:extLst>
                          <a:ext uri="{FF2B5EF4-FFF2-40B4-BE49-F238E27FC236}">
                            <a16:creationId xmlns:a16="http://schemas.microsoft.com/office/drawing/2014/main" id="{2447FBF2-5266-4E97-A6E2-F6318BC4C0E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6600" y="4149725"/>
                        <a:ext cx="2232025" cy="631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5538767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a:extLst>
              <a:ext uri="{FF2B5EF4-FFF2-40B4-BE49-F238E27FC236}">
                <a16:creationId xmlns:a16="http://schemas.microsoft.com/office/drawing/2014/main" id="{EDFEF43E-89D5-4DB9-8C62-C41CA9908D10}"/>
              </a:ext>
            </a:extLst>
          </p:cNvPr>
          <p:cNvSpPr>
            <a:spLocks noGrp="1" noChangeArrowheads="1"/>
          </p:cNvSpPr>
          <p:nvPr>
            <p:ph type="body" idx="1"/>
          </p:nvPr>
        </p:nvSpPr>
        <p:spPr>
          <a:xfrm>
            <a:off x="628650" y="566058"/>
            <a:ext cx="7886700" cy="5610905"/>
          </a:xfrm>
        </p:spPr>
        <p:txBody>
          <a:bodyPr>
            <a:normAutofit fontScale="70000" lnSpcReduction="20000"/>
          </a:bodyPr>
          <a:lstStyle/>
          <a:p>
            <a:pPr algn="just">
              <a:lnSpc>
                <a:spcPct val="170000"/>
              </a:lnSpc>
            </a:pPr>
            <a:r>
              <a:rPr lang="tr-TR" altLang="en-US" sz="2500" dirty="0"/>
              <a:t>Astronomide </a:t>
            </a:r>
            <a:r>
              <a:rPr lang="tr-TR" altLang="en-US" sz="2500" dirty="0" err="1"/>
              <a:t>parsek</a:t>
            </a:r>
            <a:r>
              <a:rPr lang="tr-TR" altLang="en-US" sz="2500" dirty="0"/>
              <a:t> biriminin üstün tutulmasının sebebi, </a:t>
            </a:r>
            <a:r>
              <a:rPr lang="tr-TR" altLang="en-US" sz="2500" dirty="0" err="1"/>
              <a:t>parsek</a:t>
            </a:r>
            <a:r>
              <a:rPr lang="tr-TR" altLang="en-US" sz="2500" dirty="0"/>
              <a:t> birimindeki r uzaklığı</a:t>
            </a:r>
            <a:r>
              <a:rPr lang="tr-TR" altLang="en-US" sz="2500" b="1" dirty="0"/>
              <a:t> </a:t>
            </a:r>
            <a:r>
              <a:rPr lang="tr-TR" altLang="en-US" sz="2500" dirty="0"/>
              <a:t>ile, açı saniyesi birimindeki </a:t>
            </a:r>
            <a:r>
              <a:rPr lang="tr-TR" altLang="en-US" sz="2500" dirty="0">
                <a:latin typeface="Symbol" panose="05050102010706020507" pitchFamily="18" charset="2"/>
              </a:rPr>
              <a:t>p</a:t>
            </a:r>
            <a:r>
              <a:rPr lang="tr-TR" altLang="en-US" sz="2500" dirty="0"/>
              <a:t>  paralaksı arasında</a:t>
            </a:r>
          </a:p>
          <a:p>
            <a:pPr algn="just">
              <a:lnSpc>
                <a:spcPct val="170000"/>
              </a:lnSpc>
            </a:pPr>
            <a:endParaRPr lang="tr-TR" altLang="en-US" sz="2500" dirty="0"/>
          </a:p>
          <a:p>
            <a:pPr algn="just">
              <a:lnSpc>
                <a:spcPct val="170000"/>
              </a:lnSpc>
            </a:pPr>
            <a:endParaRPr lang="tr-TR" altLang="en-US" sz="2500" dirty="0"/>
          </a:p>
          <a:p>
            <a:pPr algn="just">
              <a:lnSpc>
                <a:spcPct val="170000"/>
              </a:lnSpc>
              <a:buFontTx/>
              <a:buNone/>
            </a:pPr>
            <a:r>
              <a:rPr lang="tr-TR" altLang="en-US" sz="2500" dirty="0"/>
              <a:t>	gibi basit bir bağıntının bulunmasıdır.</a:t>
            </a:r>
          </a:p>
          <a:p>
            <a:pPr algn="just">
              <a:lnSpc>
                <a:spcPct val="170000"/>
              </a:lnSpc>
            </a:pPr>
            <a:r>
              <a:rPr lang="tr-TR" altLang="en-US" sz="2500" dirty="0">
                <a:solidFill>
                  <a:srgbClr val="FF0000"/>
                </a:solidFill>
              </a:rPr>
              <a:t>Işık yılı</a:t>
            </a:r>
            <a:r>
              <a:rPr lang="tr-TR" altLang="en-US" sz="2500" dirty="0"/>
              <a:t> ışığın</a:t>
            </a:r>
            <a:r>
              <a:rPr lang="tr-TR" altLang="en-US" sz="2500" b="1" dirty="0"/>
              <a:t> </a:t>
            </a:r>
            <a:r>
              <a:rPr lang="tr-TR" altLang="en-US" sz="2500" dirty="0"/>
              <a:t>bir yılda aldığı yoldur. 0 halde</a:t>
            </a:r>
          </a:p>
          <a:p>
            <a:pPr algn="just">
              <a:lnSpc>
                <a:spcPct val="170000"/>
              </a:lnSpc>
            </a:pPr>
            <a:endParaRPr lang="tr-TR" altLang="en-US" sz="2500" dirty="0"/>
          </a:p>
          <a:p>
            <a:pPr algn="just">
              <a:lnSpc>
                <a:spcPct val="170000"/>
              </a:lnSpc>
              <a:buFontTx/>
              <a:buNone/>
            </a:pPr>
            <a:r>
              <a:rPr lang="tr-TR" altLang="en-US" sz="2500" dirty="0"/>
              <a:t>	</a:t>
            </a:r>
            <a:r>
              <a:rPr lang="tr-TR" altLang="en-US" sz="2500" dirty="0">
                <a:solidFill>
                  <a:schemeClr val="accent2"/>
                </a:solidFill>
              </a:rPr>
              <a:t>1 ışık yılı = 3,156x10</a:t>
            </a:r>
            <a:r>
              <a:rPr lang="tr-TR" altLang="en-US" sz="2500" baseline="30000" dirty="0">
                <a:solidFill>
                  <a:schemeClr val="accent2"/>
                </a:solidFill>
              </a:rPr>
              <a:t>7</a:t>
            </a:r>
            <a:r>
              <a:rPr lang="tr-TR" altLang="en-US" sz="2500" dirty="0">
                <a:solidFill>
                  <a:schemeClr val="accent2"/>
                </a:solidFill>
              </a:rPr>
              <a:t> x 2,99791 x 10</a:t>
            </a:r>
            <a:r>
              <a:rPr lang="tr-TR" altLang="en-US" sz="2500" baseline="30000" dirty="0">
                <a:solidFill>
                  <a:schemeClr val="accent2"/>
                </a:solidFill>
              </a:rPr>
              <a:t>10 </a:t>
            </a:r>
            <a:r>
              <a:rPr lang="tr-TR" altLang="en-US" sz="2500" dirty="0">
                <a:solidFill>
                  <a:schemeClr val="accent2"/>
                </a:solidFill>
              </a:rPr>
              <a:t>cm 				=9,46x10</a:t>
            </a:r>
            <a:r>
              <a:rPr lang="tr-TR" altLang="en-US" sz="2500" baseline="30000" dirty="0">
                <a:solidFill>
                  <a:schemeClr val="accent2"/>
                </a:solidFill>
              </a:rPr>
              <a:t>17</a:t>
            </a:r>
            <a:r>
              <a:rPr lang="tr-TR" altLang="en-US" sz="2500" dirty="0">
                <a:solidFill>
                  <a:schemeClr val="accent2"/>
                </a:solidFill>
              </a:rPr>
              <a:t>cm=63240 A.B.</a:t>
            </a:r>
          </a:p>
          <a:p>
            <a:pPr algn="just">
              <a:lnSpc>
                <a:spcPct val="170000"/>
              </a:lnSpc>
              <a:buFontTx/>
              <a:buNone/>
            </a:pPr>
            <a:endParaRPr lang="tr-TR" altLang="en-US" sz="2500" dirty="0">
              <a:solidFill>
                <a:schemeClr val="accent2"/>
              </a:solidFill>
            </a:endParaRPr>
          </a:p>
          <a:p>
            <a:pPr algn="just">
              <a:lnSpc>
                <a:spcPct val="170000"/>
              </a:lnSpc>
            </a:pPr>
            <a:r>
              <a:rPr lang="tr-TR" altLang="en-US" sz="2500" dirty="0">
                <a:solidFill>
                  <a:srgbClr val="FF0000"/>
                </a:solidFill>
              </a:rPr>
              <a:t>1 </a:t>
            </a:r>
            <a:r>
              <a:rPr lang="tr-TR" altLang="en-US" sz="2500" dirty="0" err="1">
                <a:solidFill>
                  <a:srgbClr val="FF0000"/>
                </a:solidFill>
              </a:rPr>
              <a:t>pc</a:t>
            </a:r>
            <a:r>
              <a:rPr lang="tr-TR" altLang="en-US" sz="2500" dirty="0">
                <a:solidFill>
                  <a:srgbClr val="FF0000"/>
                </a:solidFill>
              </a:rPr>
              <a:t> = 3,263 ışık yılı</a:t>
            </a:r>
          </a:p>
        </p:txBody>
      </p:sp>
      <p:sp>
        <p:nvSpPr>
          <p:cNvPr id="27653" name="Rectangle 5">
            <a:extLst>
              <a:ext uri="{FF2B5EF4-FFF2-40B4-BE49-F238E27FC236}">
                <a16:creationId xmlns:a16="http://schemas.microsoft.com/office/drawing/2014/main" id="{ACE0F0AE-6399-4291-9D85-F347395E7E51}"/>
              </a:ext>
            </a:extLst>
          </p:cNvPr>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27652" name="Object 4">
            <a:extLst>
              <a:ext uri="{FF2B5EF4-FFF2-40B4-BE49-F238E27FC236}">
                <a16:creationId xmlns:a16="http://schemas.microsoft.com/office/drawing/2014/main" id="{AB4C9E02-6EA1-492A-9750-695FD7F69D4E}"/>
              </a:ext>
            </a:extLst>
          </p:cNvPr>
          <p:cNvGraphicFramePr>
            <a:graphicFrameLocks noChangeAspect="1"/>
          </p:cNvGraphicFramePr>
          <p:nvPr>
            <p:extLst>
              <p:ext uri="{D42A27DB-BD31-4B8C-83A1-F6EECF244321}">
                <p14:modId xmlns:p14="http://schemas.microsoft.com/office/powerpoint/2010/main" val="255081428"/>
              </p:ext>
            </p:extLst>
          </p:nvPr>
        </p:nvGraphicFramePr>
        <p:xfrm>
          <a:off x="3456377" y="1577554"/>
          <a:ext cx="1439862" cy="819150"/>
        </p:xfrm>
        <a:graphic>
          <a:graphicData uri="http://schemas.openxmlformats.org/presentationml/2006/ole">
            <mc:AlternateContent xmlns:mc="http://schemas.openxmlformats.org/markup-compatibility/2006">
              <mc:Choice xmlns:v="urn:schemas-microsoft-com:vml" Requires="v">
                <p:oleObj spid="_x0000_s7180" name="Equation" r:id="rId3" imgW="685800" imgH="393700" progId="Equation.3">
                  <p:embed/>
                </p:oleObj>
              </mc:Choice>
              <mc:Fallback>
                <p:oleObj name="Equation" r:id="rId3" imgW="685800" imgH="393700" progId="Equation.3">
                  <p:embed/>
                  <p:pic>
                    <p:nvPicPr>
                      <p:cNvPr id="27652" name="Object 4">
                        <a:extLst>
                          <a:ext uri="{FF2B5EF4-FFF2-40B4-BE49-F238E27FC236}">
                            <a16:creationId xmlns:a16="http://schemas.microsoft.com/office/drawing/2014/main" id="{AB4C9E02-6EA1-492A-9750-695FD7F69D4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56377" y="1577554"/>
                        <a:ext cx="1439862" cy="819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3222459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D035D90D-D8EB-4232-AE36-E735E8D2A9A0}"/>
              </a:ext>
            </a:extLst>
          </p:cNvPr>
          <p:cNvSpPr>
            <a:spLocks noGrp="1" noChangeArrowheads="1"/>
          </p:cNvSpPr>
          <p:nvPr>
            <p:ph type="title"/>
          </p:nvPr>
        </p:nvSpPr>
        <p:spPr/>
        <p:txBody>
          <a:bodyPr/>
          <a:lstStyle/>
          <a:p>
            <a:pPr algn="l"/>
            <a:r>
              <a:rPr lang="tr-TR" altLang="en-US" b="1">
                <a:solidFill>
                  <a:srgbClr val="E00C25"/>
                </a:solidFill>
                <a:latin typeface="Monotype Corsiva" panose="03010101010201010101" pitchFamily="66" charset="0"/>
              </a:rPr>
              <a:t>Kaynaklar</a:t>
            </a:r>
          </a:p>
        </p:txBody>
      </p:sp>
      <p:sp>
        <p:nvSpPr>
          <p:cNvPr id="67587" name="Rectangle 3">
            <a:extLst>
              <a:ext uri="{FF2B5EF4-FFF2-40B4-BE49-F238E27FC236}">
                <a16:creationId xmlns:a16="http://schemas.microsoft.com/office/drawing/2014/main" id="{C84C476E-A8B3-4296-BD6F-6F6709109433}"/>
              </a:ext>
            </a:extLst>
          </p:cNvPr>
          <p:cNvSpPr>
            <a:spLocks noGrp="1" noChangeArrowheads="1"/>
          </p:cNvSpPr>
          <p:nvPr>
            <p:ph type="body" idx="1"/>
          </p:nvPr>
        </p:nvSpPr>
        <p:spPr/>
        <p:txBody>
          <a:bodyPr>
            <a:normAutofit lnSpcReduction="10000"/>
          </a:bodyPr>
          <a:lstStyle/>
          <a:p>
            <a:pPr>
              <a:lnSpc>
                <a:spcPct val="90000"/>
              </a:lnSpc>
            </a:pPr>
            <a:r>
              <a:rPr lang="tr-TR" altLang="en-US" sz="2800" b="1" u="sng">
                <a:latin typeface="Monotype Corsiva" panose="03010101010201010101" pitchFamily="66" charset="0"/>
              </a:rPr>
              <a:t>Astronomi I Ders Notları by Prof. Dr. Semanur ENGİN, Ankara Üniversitesi</a:t>
            </a:r>
          </a:p>
          <a:p>
            <a:pPr>
              <a:lnSpc>
                <a:spcPct val="90000"/>
              </a:lnSpc>
            </a:pPr>
            <a:r>
              <a:rPr lang="tr-TR" altLang="en-US" sz="2800">
                <a:latin typeface="Monotype Corsiva" panose="03010101010201010101" pitchFamily="66" charset="0"/>
                <a:hlinkClick r:id="rId2"/>
              </a:rPr>
              <a:t>http://www.physics.hku.hk/~nature/CD/regulare/lectures/chap02.html</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3"/>
              </a:rPr>
              <a:t>http://www.astro.columbia.edu/~archung/labs/fall2001/lec01_fall01.html</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4"/>
              </a:rPr>
              <a:t>http://www.timezone.com/library/tmachine/tmachine0005</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5"/>
              </a:rPr>
              <a:t>http://www.phy.olemiss.edu/~luca/astr/Topics-Introduction/Eclipses-N.html</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6"/>
              </a:rPr>
              <a:t>http://www.astrologyclub.org/articles/nodes/nodes.htm</a:t>
            </a:r>
            <a:endParaRPr lang="tr-TR" altLang="en-US" sz="2800">
              <a:latin typeface="Monotype Corsiva" panose="03010101010201010101" pitchFamily="66" charset="0"/>
            </a:endParaRPr>
          </a:p>
          <a:p>
            <a:pPr>
              <a:lnSpc>
                <a:spcPct val="90000"/>
              </a:lnSpc>
            </a:pPr>
            <a:endParaRPr lang="tr-TR" altLang="en-US" sz="2800">
              <a:latin typeface="Monotype Corsiva" panose="03010101010201010101" pitchFamily="66" charset="0"/>
            </a:endParaRPr>
          </a:p>
          <a:p>
            <a:pPr>
              <a:lnSpc>
                <a:spcPct val="90000"/>
              </a:lnSpc>
            </a:pPr>
            <a:endParaRPr lang="tr-TR" altLang="en-US" sz="2800">
              <a:latin typeface="Monotype Corsiva" panose="03010101010201010101" pitchFamily="66" charset="0"/>
            </a:endParaRPr>
          </a:p>
          <a:p>
            <a:pPr>
              <a:lnSpc>
                <a:spcPct val="90000"/>
              </a:lnSpc>
            </a:pPr>
            <a:endParaRPr lang="tr-TR" altLang="en-US" sz="2800">
              <a:latin typeface="Monotype Corsiva" panose="03010101010201010101" pitchFamily="66" charset="0"/>
            </a:endParaRPr>
          </a:p>
        </p:txBody>
      </p:sp>
    </p:spTree>
    <p:extLst>
      <p:ext uri="{BB962C8B-B14F-4D97-AF65-F5344CB8AC3E}">
        <p14:creationId xmlns:p14="http://schemas.microsoft.com/office/powerpoint/2010/main" val="324502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58A6CF-6D02-47BC-B858-797FB6220DF1}"/>
              </a:ext>
            </a:extLst>
          </p:cNvPr>
          <p:cNvSpPr>
            <a:spLocks noGrp="1" noChangeArrowheads="1"/>
          </p:cNvSpPr>
          <p:nvPr>
            <p:ph type="title"/>
          </p:nvPr>
        </p:nvSpPr>
        <p:spPr>
          <a:xfrm>
            <a:off x="468313" y="260350"/>
            <a:ext cx="8229600" cy="1143000"/>
          </a:xfrm>
          <a:solidFill>
            <a:srgbClr val="A4D1FA"/>
          </a:solidFill>
          <a:ln/>
          <a:extLst>
            <a:ext uri="{91240B29-F687-4F45-9708-019B960494DF}">
              <a14:hiddenLine xmlns:a14="http://schemas.microsoft.com/office/drawing/2010/main" w="9525" cap="flat" cmpd="sng" algn="ctr">
                <a:solidFill>
                  <a:schemeClr val="tx1"/>
                </a:solidFill>
                <a:prstDash val="solid"/>
                <a:miter lim="800000"/>
                <a:headEnd/>
                <a:tailEnd/>
              </a14:hiddenLine>
            </a:ext>
          </a:extLst>
        </p:spPr>
        <p:txBody>
          <a:bodyPr/>
          <a:lstStyle/>
          <a:p>
            <a:r>
              <a:rPr lang="tr-TR" altLang="en-US" b="1">
                <a:solidFill>
                  <a:srgbClr val="FF0000"/>
                </a:solidFill>
                <a:effectLst>
                  <a:outerShdw blurRad="38100" dist="38100" dir="2700000" algn="tl">
                    <a:srgbClr val="000000"/>
                  </a:outerShdw>
                </a:effectLst>
              </a:rPr>
              <a:t>II.</a:t>
            </a:r>
            <a:r>
              <a:rPr lang="tr-TR" altLang="en-US" b="1">
                <a:solidFill>
                  <a:schemeClr val="accent2"/>
                </a:solidFill>
                <a:effectLst>
                  <a:outerShdw blurRad="38100" dist="38100" dir="2700000" algn="tl">
                    <a:srgbClr val="000000"/>
                  </a:outerShdw>
                </a:effectLst>
              </a:rPr>
              <a:t>  KIRILMA</a:t>
            </a:r>
          </a:p>
        </p:txBody>
      </p:sp>
      <p:sp>
        <p:nvSpPr>
          <p:cNvPr id="5123" name="Rectangle 3">
            <a:extLst>
              <a:ext uri="{FF2B5EF4-FFF2-40B4-BE49-F238E27FC236}">
                <a16:creationId xmlns:a16="http://schemas.microsoft.com/office/drawing/2014/main" id="{68484EBA-C8B5-470F-9F0C-6EE72E3C3CCF}"/>
              </a:ext>
            </a:extLst>
          </p:cNvPr>
          <p:cNvSpPr>
            <a:spLocks noGrp="1" noChangeArrowheads="1"/>
          </p:cNvSpPr>
          <p:nvPr>
            <p:ph type="body" idx="1"/>
          </p:nvPr>
        </p:nvSpPr>
        <p:spPr>
          <a:xfrm>
            <a:off x="628650" y="1825625"/>
            <a:ext cx="7886700" cy="4705804"/>
          </a:xfrm>
        </p:spPr>
        <p:txBody>
          <a:bodyPr>
            <a:normAutofit fontScale="85000" lnSpcReduction="10000"/>
          </a:bodyPr>
          <a:lstStyle/>
          <a:p>
            <a:pPr algn="just">
              <a:lnSpc>
                <a:spcPct val="150000"/>
              </a:lnSpc>
            </a:pPr>
            <a:r>
              <a:rPr lang="tr-TR" altLang="en-US" sz="2400" dirty="0"/>
              <a:t>Z</a:t>
            </a:r>
            <a:r>
              <a:rPr lang="tr-TR" altLang="en-US" sz="2400" baseline="-25000" dirty="0"/>
              <a:t>0 </a:t>
            </a:r>
            <a:r>
              <a:rPr lang="tr-TR" altLang="en-US" sz="2400" dirty="0"/>
              <a:t>zenit uzaklığındaki bir yıldızdan gezegenler arası uzaydan geçerek bize gelen ışığın bir ışını (gezegenler arası uzayın kırılma indisi 1 alınabilir) daima daha yoğun ve kırılma indisi artan atmosferik tabakalardan geçtiğinden sapmış ve normale yaklaşmış olarak gelir. Kolaylık olması için atmosferik tabakaların düzlem ve birbirine paralel olduğunu kabul edelim. Yani yer atmosferinin eğimini ihmal edelim. Bu yaklaşık 45° den daha küçük zenit uzaklıkları için geçerlidir. 0 halde kırılmanın etkisi ile bize yıldızdan gelen ışın </a:t>
            </a:r>
            <a:r>
              <a:rPr lang="tr-TR" altLang="en-US" sz="2400" dirty="0" err="1"/>
              <a:t>zenite</a:t>
            </a:r>
            <a:r>
              <a:rPr lang="tr-TR" altLang="en-US" sz="2400" dirty="0"/>
              <a:t> yaklaşmış görünür, başka bir deyişle kırılma yıldızın zenit uzaklığını hakiki zenit uzaklığından daha küçük gösterir.</a:t>
            </a:r>
          </a:p>
        </p:txBody>
      </p:sp>
    </p:spTree>
    <p:extLst>
      <p:ext uri="{BB962C8B-B14F-4D97-AF65-F5344CB8AC3E}">
        <p14:creationId xmlns:p14="http://schemas.microsoft.com/office/powerpoint/2010/main" val="1052923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a:extLst>
              <a:ext uri="{FF2B5EF4-FFF2-40B4-BE49-F238E27FC236}">
                <a16:creationId xmlns:a16="http://schemas.microsoft.com/office/drawing/2014/main" id="{AE8E1A83-1B04-4773-99D3-D0674AF3FD06}"/>
              </a:ext>
            </a:extLst>
          </p:cNvPr>
          <p:cNvSpPr>
            <a:spLocks noGrp="1" noChangeArrowheads="1"/>
          </p:cNvSpPr>
          <p:nvPr>
            <p:ph type="body" idx="1"/>
          </p:nvPr>
        </p:nvSpPr>
        <p:spPr>
          <a:xfrm>
            <a:off x="628650" y="1253331"/>
            <a:ext cx="7886700" cy="4351338"/>
          </a:xfrm>
        </p:spPr>
        <p:txBody>
          <a:bodyPr>
            <a:normAutofit/>
          </a:bodyPr>
          <a:lstStyle/>
          <a:p>
            <a:pPr algn="just">
              <a:lnSpc>
                <a:spcPct val="150000"/>
              </a:lnSpc>
            </a:pPr>
            <a:r>
              <a:rPr lang="tr-TR" altLang="en-US" sz="2400" dirty="0"/>
              <a:t>Eğer bir yıldızın Z</a:t>
            </a:r>
            <a:r>
              <a:rPr lang="tr-TR" altLang="en-US" sz="2400" baseline="-25000" dirty="0"/>
              <a:t>0</a:t>
            </a:r>
            <a:r>
              <a:rPr lang="tr-TR" altLang="en-US" sz="2400" dirty="0"/>
              <a:t> </a:t>
            </a:r>
            <a:r>
              <a:rPr lang="tr-TR" altLang="en-US" sz="2400" dirty="0" err="1"/>
              <a:t>gerçel</a:t>
            </a:r>
            <a:r>
              <a:rPr lang="tr-TR" altLang="en-US" sz="2400" dirty="0"/>
              <a:t> zenit uzaklığı kırılma nedeniyle Z olarak görülmekte ise</a:t>
            </a:r>
            <a:endParaRPr lang="pl-PL" altLang="en-US" sz="2400" dirty="0"/>
          </a:p>
          <a:p>
            <a:pPr algn="just">
              <a:lnSpc>
                <a:spcPct val="150000"/>
              </a:lnSpc>
              <a:buFontTx/>
              <a:buNone/>
            </a:pPr>
            <a:r>
              <a:rPr lang="tr-TR" altLang="en-US" sz="2400" dirty="0"/>
              <a:t>				</a:t>
            </a:r>
            <a:r>
              <a:rPr lang="pl-PL" altLang="en-US" sz="2400" dirty="0">
                <a:solidFill>
                  <a:schemeClr val="accent2"/>
                </a:solidFill>
              </a:rPr>
              <a:t>Z</a:t>
            </a:r>
            <a:r>
              <a:rPr lang="tr-TR" altLang="en-US" sz="2400" baseline="-25000" dirty="0">
                <a:solidFill>
                  <a:schemeClr val="accent2"/>
                </a:solidFill>
              </a:rPr>
              <a:t>0</a:t>
            </a:r>
            <a:r>
              <a:rPr lang="pl-PL" altLang="en-US" sz="2400" dirty="0">
                <a:solidFill>
                  <a:schemeClr val="accent2"/>
                </a:solidFill>
              </a:rPr>
              <a:t> - Z = R (Z)</a:t>
            </a:r>
            <a:endParaRPr lang="tr-TR" altLang="en-US" sz="2400" dirty="0">
              <a:solidFill>
                <a:schemeClr val="accent2"/>
              </a:solidFill>
            </a:endParaRPr>
          </a:p>
          <a:p>
            <a:pPr algn="just">
              <a:lnSpc>
                <a:spcPct val="150000"/>
              </a:lnSpc>
              <a:buFontTx/>
              <a:buNone/>
            </a:pPr>
            <a:r>
              <a:rPr lang="tr-TR" altLang="en-US" sz="2400" dirty="0"/>
              <a:t>	farkı ile tanımlanan </a:t>
            </a:r>
            <a:r>
              <a:rPr lang="tr-TR" altLang="en-US" sz="2400" dirty="0">
                <a:solidFill>
                  <a:srgbClr val="FF0000"/>
                </a:solidFill>
              </a:rPr>
              <a:t>R (Z)</a:t>
            </a:r>
            <a:r>
              <a:rPr lang="tr-TR" altLang="en-US" sz="2400" dirty="0"/>
              <a:t> miktarına </a:t>
            </a:r>
            <a:r>
              <a:rPr lang="tr-TR" altLang="en-US" sz="2400" dirty="0">
                <a:solidFill>
                  <a:srgbClr val="FF0000"/>
                </a:solidFill>
              </a:rPr>
              <a:t>kırılma payı veya miktar</a:t>
            </a:r>
            <a:r>
              <a:rPr lang="tr-TR" altLang="en-US" sz="2400" dirty="0"/>
              <a:t> denir. R (Z) </a:t>
            </a:r>
            <a:r>
              <a:rPr lang="tr-TR" altLang="en-US" sz="2400" dirty="0" err="1"/>
              <a:t>yi</a:t>
            </a:r>
            <a:r>
              <a:rPr lang="tr-TR" altLang="en-US" sz="2400" dirty="0"/>
              <a:t> hesaplayabilirsek ölçülen Z değerinden hakiki zenit uzaklığını</a:t>
            </a:r>
            <a:r>
              <a:rPr lang="tr-TR" altLang="en-US" sz="2400" b="1" dirty="0"/>
              <a:t> </a:t>
            </a:r>
            <a:r>
              <a:rPr lang="tr-TR" altLang="en-US" sz="2400" dirty="0"/>
              <a:t>bulabiliriz.</a:t>
            </a:r>
          </a:p>
        </p:txBody>
      </p:sp>
    </p:spTree>
    <p:extLst>
      <p:ext uri="{BB962C8B-B14F-4D97-AF65-F5344CB8AC3E}">
        <p14:creationId xmlns:p14="http://schemas.microsoft.com/office/powerpoint/2010/main" val="3659528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2 Düz Bağlayıcı">
            <a:extLst>
              <a:ext uri="{FF2B5EF4-FFF2-40B4-BE49-F238E27FC236}">
                <a16:creationId xmlns:a16="http://schemas.microsoft.com/office/drawing/2014/main" id="{8B60B3D3-51F7-4F03-A29F-8D626F3685AB}"/>
              </a:ext>
            </a:extLst>
          </p:cNvPr>
          <p:cNvCxnSpPr/>
          <p:nvPr/>
        </p:nvCxnSpPr>
        <p:spPr>
          <a:xfrm>
            <a:off x="1752600" y="1905000"/>
            <a:ext cx="525780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3 Düz Bağlayıcı">
            <a:extLst>
              <a:ext uri="{FF2B5EF4-FFF2-40B4-BE49-F238E27FC236}">
                <a16:creationId xmlns:a16="http://schemas.microsoft.com/office/drawing/2014/main" id="{69D1E650-CB36-42BB-8C9A-E6993095FC56}"/>
              </a:ext>
            </a:extLst>
          </p:cNvPr>
          <p:cNvCxnSpPr/>
          <p:nvPr/>
        </p:nvCxnSpPr>
        <p:spPr>
          <a:xfrm>
            <a:off x="1752600" y="3962400"/>
            <a:ext cx="525780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4 Düz Bağlayıcı">
            <a:extLst>
              <a:ext uri="{FF2B5EF4-FFF2-40B4-BE49-F238E27FC236}">
                <a16:creationId xmlns:a16="http://schemas.microsoft.com/office/drawing/2014/main" id="{2DAEEE39-5AA9-46CC-B6B5-685EC99F02B1}"/>
              </a:ext>
            </a:extLst>
          </p:cNvPr>
          <p:cNvCxnSpPr/>
          <p:nvPr/>
        </p:nvCxnSpPr>
        <p:spPr>
          <a:xfrm>
            <a:off x="1752600" y="2590800"/>
            <a:ext cx="525780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5 Düz Bağlayıcı">
            <a:extLst>
              <a:ext uri="{FF2B5EF4-FFF2-40B4-BE49-F238E27FC236}">
                <a16:creationId xmlns:a16="http://schemas.microsoft.com/office/drawing/2014/main" id="{7AF5370C-2937-47D5-AF66-7CB03721A089}"/>
              </a:ext>
            </a:extLst>
          </p:cNvPr>
          <p:cNvCxnSpPr/>
          <p:nvPr/>
        </p:nvCxnSpPr>
        <p:spPr>
          <a:xfrm>
            <a:off x="1752600" y="4648200"/>
            <a:ext cx="525780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6 Düz Bağlayıcı">
            <a:extLst>
              <a:ext uri="{FF2B5EF4-FFF2-40B4-BE49-F238E27FC236}">
                <a16:creationId xmlns:a16="http://schemas.microsoft.com/office/drawing/2014/main" id="{D26A9008-7A06-4FEC-A93B-82566537527B}"/>
              </a:ext>
            </a:extLst>
          </p:cNvPr>
          <p:cNvCxnSpPr/>
          <p:nvPr/>
        </p:nvCxnSpPr>
        <p:spPr>
          <a:xfrm>
            <a:off x="1752600" y="3276600"/>
            <a:ext cx="5257800"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7 Düz Bağlayıcı">
            <a:extLst>
              <a:ext uri="{FF2B5EF4-FFF2-40B4-BE49-F238E27FC236}">
                <a16:creationId xmlns:a16="http://schemas.microsoft.com/office/drawing/2014/main" id="{DAC8D076-0450-4140-BB4E-24667F1233DB}"/>
              </a:ext>
            </a:extLst>
          </p:cNvPr>
          <p:cNvCxnSpPr/>
          <p:nvPr/>
        </p:nvCxnSpPr>
        <p:spPr>
          <a:xfrm flipV="1">
            <a:off x="3733800" y="1447800"/>
            <a:ext cx="533400" cy="457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9 Düz Bağlayıcı">
            <a:extLst>
              <a:ext uri="{FF2B5EF4-FFF2-40B4-BE49-F238E27FC236}">
                <a16:creationId xmlns:a16="http://schemas.microsoft.com/office/drawing/2014/main" id="{5B37FAAB-BDD4-4EDB-AD59-672F5342C25C}"/>
              </a:ext>
            </a:extLst>
          </p:cNvPr>
          <p:cNvCxnSpPr/>
          <p:nvPr/>
        </p:nvCxnSpPr>
        <p:spPr>
          <a:xfrm rot="5400000" flipH="1" flipV="1">
            <a:off x="3124200" y="1981200"/>
            <a:ext cx="685800" cy="5334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12 Düz Bağlayıcı">
            <a:extLst>
              <a:ext uri="{FF2B5EF4-FFF2-40B4-BE49-F238E27FC236}">
                <a16:creationId xmlns:a16="http://schemas.microsoft.com/office/drawing/2014/main" id="{3FC48552-0933-41BF-931B-B9D7E55A2F83}"/>
              </a:ext>
            </a:extLst>
          </p:cNvPr>
          <p:cNvCxnSpPr/>
          <p:nvPr/>
        </p:nvCxnSpPr>
        <p:spPr>
          <a:xfrm rot="5400000" flipH="1" flipV="1">
            <a:off x="2667000" y="2743200"/>
            <a:ext cx="6858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14 Düz Bağlayıcı">
            <a:extLst>
              <a:ext uri="{FF2B5EF4-FFF2-40B4-BE49-F238E27FC236}">
                <a16:creationId xmlns:a16="http://schemas.microsoft.com/office/drawing/2014/main" id="{4F201894-353E-429C-8A89-E55CCFA0870C}"/>
              </a:ext>
            </a:extLst>
          </p:cNvPr>
          <p:cNvCxnSpPr/>
          <p:nvPr/>
        </p:nvCxnSpPr>
        <p:spPr>
          <a:xfrm rot="5400000" flipH="1" flipV="1">
            <a:off x="2362200" y="3505200"/>
            <a:ext cx="685800" cy="2286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19 Düz Bağlayıcı">
            <a:extLst>
              <a:ext uri="{FF2B5EF4-FFF2-40B4-BE49-F238E27FC236}">
                <a16:creationId xmlns:a16="http://schemas.microsoft.com/office/drawing/2014/main" id="{50EA16D4-B680-420F-91D6-D58379EC9BC9}"/>
              </a:ext>
            </a:extLst>
          </p:cNvPr>
          <p:cNvCxnSpPr/>
          <p:nvPr/>
        </p:nvCxnSpPr>
        <p:spPr>
          <a:xfrm rot="5400000" flipH="1" flipV="1">
            <a:off x="2171700" y="4229100"/>
            <a:ext cx="685800" cy="1524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22 Düz Bağlayıcı">
            <a:extLst>
              <a:ext uri="{FF2B5EF4-FFF2-40B4-BE49-F238E27FC236}">
                <a16:creationId xmlns:a16="http://schemas.microsoft.com/office/drawing/2014/main" id="{4BBA5E49-5240-4B77-8AA5-F2A5F2BEC52F}"/>
              </a:ext>
            </a:extLst>
          </p:cNvPr>
          <p:cNvCxnSpPr/>
          <p:nvPr/>
        </p:nvCxnSpPr>
        <p:spPr>
          <a:xfrm rot="5400000" flipH="1" flipV="1">
            <a:off x="3353594" y="1904206"/>
            <a:ext cx="762000" cy="1588"/>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8" name="27 Düz Bağlayıcı">
            <a:extLst>
              <a:ext uri="{FF2B5EF4-FFF2-40B4-BE49-F238E27FC236}">
                <a16:creationId xmlns:a16="http://schemas.microsoft.com/office/drawing/2014/main" id="{F9FC3CB9-D975-4BAE-B08E-BD4A63BC32FC}"/>
              </a:ext>
            </a:extLst>
          </p:cNvPr>
          <p:cNvCxnSpPr/>
          <p:nvPr/>
        </p:nvCxnSpPr>
        <p:spPr>
          <a:xfrm rot="5400000" flipH="1" flipV="1">
            <a:off x="2820194" y="2590006"/>
            <a:ext cx="762000" cy="1588"/>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9" name="28 Düz Bağlayıcı">
            <a:extLst>
              <a:ext uri="{FF2B5EF4-FFF2-40B4-BE49-F238E27FC236}">
                <a16:creationId xmlns:a16="http://schemas.microsoft.com/office/drawing/2014/main" id="{2B9FB7A9-6129-4E14-A085-437D7C698592}"/>
              </a:ext>
            </a:extLst>
          </p:cNvPr>
          <p:cNvCxnSpPr/>
          <p:nvPr/>
        </p:nvCxnSpPr>
        <p:spPr>
          <a:xfrm rot="5400000" flipH="1" flipV="1">
            <a:off x="2439194" y="3275806"/>
            <a:ext cx="762000" cy="1588"/>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0" name="29 Düz Bağlayıcı">
            <a:extLst>
              <a:ext uri="{FF2B5EF4-FFF2-40B4-BE49-F238E27FC236}">
                <a16:creationId xmlns:a16="http://schemas.microsoft.com/office/drawing/2014/main" id="{7F509D7F-3E5A-46EE-BCCA-277B3C1CD16E}"/>
              </a:ext>
            </a:extLst>
          </p:cNvPr>
          <p:cNvCxnSpPr/>
          <p:nvPr/>
        </p:nvCxnSpPr>
        <p:spPr>
          <a:xfrm rot="5400000" flipH="1" flipV="1">
            <a:off x="2210594" y="3961606"/>
            <a:ext cx="762000" cy="1588"/>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1" name="30 Düz Bağlayıcı">
            <a:extLst>
              <a:ext uri="{FF2B5EF4-FFF2-40B4-BE49-F238E27FC236}">
                <a16:creationId xmlns:a16="http://schemas.microsoft.com/office/drawing/2014/main" id="{21BB45F0-D519-4283-9E6E-340424E5CBBB}"/>
              </a:ext>
            </a:extLst>
          </p:cNvPr>
          <p:cNvCxnSpPr/>
          <p:nvPr/>
        </p:nvCxnSpPr>
        <p:spPr>
          <a:xfrm rot="5400000" flipH="1" flipV="1">
            <a:off x="2058194" y="4647406"/>
            <a:ext cx="762000" cy="1588"/>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2" name="31 Düz Bağlayıcı">
            <a:extLst>
              <a:ext uri="{FF2B5EF4-FFF2-40B4-BE49-F238E27FC236}">
                <a16:creationId xmlns:a16="http://schemas.microsoft.com/office/drawing/2014/main" id="{56269628-5D53-476F-BBF7-AE9D2C233590}"/>
              </a:ext>
            </a:extLst>
          </p:cNvPr>
          <p:cNvCxnSpPr/>
          <p:nvPr/>
        </p:nvCxnSpPr>
        <p:spPr>
          <a:xfrm flipV="1">
            <a:off x="2438400" y="1447800"/>
            <a:ext cx="3657600" cy="32004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7188" name="84 Metin kutusu">
            <a:extLst>
              <a:ext uri="{FF2B5EF4-FFF2-40B4-BE49-F238E27FC236}">
                <a16:creationId xmlns:a16="http://schemas.microsoft.com/office/drawing/2014/main" id="{BEC10A5F-9A9B-4DB1-927D-5FC4EC7B0A05}"/>
              </a:ext>
            </a:extLst>
          </p:cNvPr>
          <p:cNvSpPr txBox="1">
            <a:spLocks noChangeArrowheads="1"/>
          </p:cNvSpPr>
          <p:nvPr/>
        </p:nvSpPr>
        <p:spPr bwMode="auto">
          <a:xfrm>
            <a:off x="6248400" y="1600200"/>
            <a:ext cx="7620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a:latin typeface="Calibri" panose="020F0502020204030204" pitchFamily="34" charset="0"/>
              </a:rPr>
              <a:t>n</a:t>
            </a:r>
            <a:r>
              <a:rPr lang="tr-TR" altLang="en-US" sz="1600" baseline="-25000">
                <a:latin typeface="Calibri" panose="020F0502020204030204" pitchFamily="34" charset="0"/>
              </a:rPr>
              <a:t>0</a:t>
            </a:r>
            <a:r>
              <a:rPr lang="tr-TR" altLang="en-US" sz="1600">
                <a:latin typeface="Calibri" panose="020F0502020204030204" pitchFamily="34" charset="0"/>
              </a:rPr>
              <a:t> = 1</a:t>
            </a:r>
          </a:p>
        </p:txBody>
      </p:sp>
      <p:sp>
        <p:nvSpPr>
          <p:cNvPr id="7189" name="84 Metin kutusu">
            <a:extLst>
              <a:ext uri="{FF2B5EF4-FFF2-40B4-BE49-F238E27FC236}">
                <a16:creationId xmlns:a16="http://schemas.microsoft.com/office/drawing/2014/main" id="{E241BDD7-24D3-453E-8A76-ADE9CB4BE29F}"/>
              </a:ext>
            </a:extLst>
          </p:cNvPr>
          <p:cNvSpPr txBox="1">
            <a:spLocks noChangeArrowheads="1"/>
          </p:cNvSpPr>
          <p:nvPr/>
        </p:nvSpPr>
        <p:spPr bwMode="auto">
          <a:xfrm>
            <a:off x="6248400" y="2286000"/>
            <a:ext cx="7620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a:latin typeface="Calibri" panose="020F0502020204030204" pitchFamily="34" charset="0"/>
              </a:rPr>
              <a:t>n</a:t>
            </a:r>
            <a:r>
              <a:rPr lang="tr-TR" altLang="en-US" sz="1600" baseline="-25000">
                <a:latin typeface="Calibri" panose="020F0502020204030204" pitchFamily="34" charset="0"/>
              </a:rPr>
              <a:t>1</a:t>
            </a:r>
            <a:endParaRPr lang="tr-TR" altLang="en-US" sz="1600">
              <a:latin typeface="Calibri" panose="020F0502020204030204" pitchFamily="34" charset="0"/>
            </a:endParaRPr>
          </a:p>
        </p:txBody>
      </p:sp>
      <p:sp>
        <p:nvSpPr>
          <p:cNvPr id="7190" name="84 Metin kutusu">
            <a:extLst>
              <a:ext uri="{FF2B5EF4-FFF2-40B4-BE49-F238E27FC236}">
                <a16:creationId xmlns:a16="http://schemas.microsoft.com/office/drawing/2014/main" id="{FEEB3F3C-4B73-42F7-88D2-9721312E48D5}"/>
              </a:ext>
            </a:extLst>
          </p:cNvPr>
          <p:cNvSpPr txBox="1">
            <a:spLocks noChangeArrowheads="1"/>
          </p:cNvSpPr>
          <p:nvPr/>
        </p:nvSpPr>
        <p:spPr bwMode="auto">
          <a:xfrm>
            <a:off x="6248400" y="2971800"/>
            <a:ext cx="7620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a:latin typeface="Calibri" panose="020F0502020204030204" pitchFamily="34" charset="0"/>
              </a:rPr>
              <a:t>n</a:t>
            </a:r>
            <a:r>
              <a:rPr lang="tr-TR" altLang="en-US" sz="1600" baseline="-25000">
                <a:latin typeface="Calibri" panose="020F0502020204030204" pitchFamily="34" charset="0"/>
              </a:rPr>
              <a:t>2</a:t>
            </a:r>
            <a:endParaRPr lang="tr-TR" altLang="en-US" sz="1600">
              <a:latin typeface="Calibri" panose="020F0502020204030204" pitchFamily="34" charset="0"/>
            </a:endParaRPr>
          </a:p>
        </p:txBody>
      </p:sp>
      <p:sp>
        <p:nvSpPr>
          <p:cNvPr id="7191" name="84 Metin kutusu">
            <a:extLst>
              <a:ext uri="{FF2B5EF4-FFF2-40B4-BE49-F238E27FC236}">
                <a16:creationId xmlns:a16="http://schemas.microsoft.com/office/drawing/2014/main" id="{F1AED7B2-A82F-4CD4-9359-4D3B8A28AAFB}"/>
              </a:ext>
            </a:extLst>
          </p:cNvPr>
          <p:cNvSpPr txBox="1">
            <a:spLocks noChangeArrowheads="1"/>
          </p:cNvSpPr>
          <p:nvPr/>
        </p:nvSpPr>
        <p:spPr bwMode="auto">
          <a:xfrm>
            <a:off x="6248400" y="3657600"/>
            <a:ext cx="7620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a:latin typeface="Calibri" panose="020F0502020204030204" pitchFamily="34" charset="0"/>
              </a:rPr>
              <a:t>n</a:t>
            </a:r>
            <a:r>
              <a:rPr lang="tr-TR" altLang="en-US" sz="1600" baseline="-25000">
                <a:latin typeface="Calibri" panose="020F0502020204030204" pitchFamily="34" charset="0"/>
              </a:rPr>
              <a:t>n-1</a:t>
            </a:r>
            <a:endParaRPr lang="tr-TR" altLang="en-US" sz="1600">
              <a:latin typeface="Calibri" panose="020F0502020204030204" pitchFamily="34" charset="0"/>
            </a:endParaRPr>
          </a:p>
        </p:txBody>
      </p:sp>
      <p:sp>
        <p:nvSpPr>
          <p:cNvPr id="7192" name="84 Metin kutusu">
            <a:extLst>
              <a:ext uri="{FF2B5EF4-FFF2-40B4-BE49-F238E27FC236}">
                <a16:creationId xmlns:a16="http://schemas.microsoft.com/office/drawing/2014/main" id="{A2A6E03C-7437-45F5-AB29-55EA84BD00F8}"/>
              </a:ext>
            </a:extLst>
          </p:cNvPr>
          <p:cNvSpPr txBox="1">
            <a:spLocks noChangeArrowheads="1"/>
          </p:cNvSpPr>
          <p:nvPr/>
        </p:nvSpPr>
        <p:spPr bwMode="auto">
          <a:xfrm>
            <a:off x="5334000" y="4343400"/>
            <a:ext cx="16764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a:latin typeface="Calibri" panose="020F0502020204030204" pitchFamily="34" charset="0"/>
              </a:rPr>
              <a:t>n</a:t>
            </a:r>
            <a:r>
              <a:rPr lang="tr-TR" altLang="en-US" sz="1600" baseline="-25000">
                <a:latin typeface="Calibri" panose="020F0502020204030204" pitchFamily="34" charset="0"/>
              </a:rPr>
              <a:t>n</a:t>
            </a:r>
            <a:r>
              <a:rPr lang="tr-TR" altLang="en-US" sz="1600">
                <a:latin typeface="Calibri" panose="020F0502020204030204" pitchFamily="34" charset="0"/>
              </a:rPr>
              <a:t> = 1.000294</a:t>
            </a:r>
          </a:p>
        </p:txBody>
      </p:sp>
      <p:sp>
        <p:nvSpPr>
          <p:cNvPr id="59" name="58 Yay">
            <a:extLst>
              <a:ext uri="{FF2B5EF4-FFF2-40B4-BE49-F238E27FC236}">
                <a16:creationId xmlns:a16="http://schemas.microsoft.com/office/drawing/2014/main" id="{3631177F-0462-4C96-9BBD-60D98830D0EB}"/>
              </a:ext>
            </a:extLst>
          </p:cNvPr>
          <p:cNvSpPr/>
          <p:nvPr/>
        </p:nvSpPr>
        <p:spPr>
          <a:xfrm>
            <a:off x="3581400" y="1676400"/>
            <a:ext cx="304800" cy="304800"/>
          </a:xfrm>
          <a:prstGeom prst="arc">
            <a:avLst>
              <a:gd name="adj1" fmla="val 16093420"/>
              <a:gd name="adj2" fmla="val 20218298"/>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60" name="59 Yay">
            <a:extLst>
              <a:ext uri="{FF2B5EF4-FFF2-40B4-BE49-F238E27FC236}">
                <a16:creationId xmlns:a16="http://schemas.microsoft.com/office/drawing/2014/main" id="{ADE39939-9ECC-4664-96FE-94DE5FBC4A00}"/>
              </a:ext>
            </a:extLst>
          </p:cNvPr>
          <p:cNvSpPr/>
          <p:nvPr/>
        </p:nvSpPr>
        <p:spPr>
          <a:xfrm>
            <a:off x="3581400" y="1828800"/>
            <a:ext cx="304800" cy="304800"/>
          </a:xfrm>
          <a:prstGeom prst="arc">
            <a:avLst>
              <a:gd name="adj1" fmla="val 5317268"/>
              <a:gd name="adj2" fmla="val 8931530"/>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61" name="60 Yay">
            <a:extLst>
              <a:ext uri="{FF2B5EF4-FFF2-40B4-BE49-F238E27FC236}">
                <a16:creationId xmlns:a16="http://schemas.microsoft.com/office/drawing/2014/main" id="{85E79176-8594-456D-8E85-C59E21BDFCAC}"/>
              </a:ext>
            </a:extLst>
          </p:cNvPr>
          <p:cNvSpPr/>
          <p:nvPr/>
        </p:nvSpPr>
        <p:spPr>
          <a:xfrm>
            <a:off x="3048000" y="2362200"/>
            <a:ext cx="304800" cy="304800"/>
          </a:xfrm>
          <a:prstGeom prst="arc">
            <a:avLst>
              <a:gd name="adj1" fmla="val 16037543"/>
              <a:gd name="adj2" fmla="val 19302756"/>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7196" name="84 Metin kutusu">
            <a:extLst>
              <a:ext uri="{FF2B5EF4-FFF2-40B4-BE49-F238E27FC236}">
                <a16:creationId xmlns:a16="http://schemas.microsoft.com/office/drawing/2014/main" id="{4A991285-BD9A-4EEE-919B-30471924E506}"/>
              </a:ext>
            </a:extLst>
          </p:cNvPr>
          <p:cNvSpPr txBox="1">
            <a:spLocks noChangeArrowheads="1"/>
          </p:cNvSpPr>
          <p:nvPr/>
        </p:nvSpPr>
        <p:spPr bwMode="auto">
          <a:xfrm>
            <a:off x="3505200" y="1371600"/>
            <a:ext cx="7620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a:latin typeface="Calibri" panose="020F0502020204030204" pitchFamily="34" charset="0"/>
              </a:rPr>
              <a:t>z</a:t>
            </a:r>
            <a:r>
              <a:rPr lang="tr-TR" altLang="en-US" sz="1600" baseline="-25000">
                <a:latin typeface="Calibri" panose="020F0502020204030204" pitchFamily="34" charset="0"/>
              </a:rPr>
              <a:t>0</a:t>
            </a:r>
            <a:endParaRPr lang="tr-TR" altLang="en-US" sz="1600">
              <a:latin typeface="Calibri" panose="020F0502020204030204" pitchFamily="34" charset="0"/>
            </a:endParaRPr>
          </a:p>
        </p:txBody>
      </p:sp>
      <p:sp>
        <p:nvSpPr>
          <p:cNvPr id="7197" name="84 Metin kutusu">
            <a:extLst>
              <a:ext uri="{FF2B5EF4-FFF2-40B4-BE49-F238E27FC236}">
                <a16:creationId xmlns:a16="http://schemas.microsoft.com/office/drawing/2014/main" id="{CFBFC9B8-DCA5-4783-91BC-E34BDCF0076B}"/>
              </a:ext>
            </a:extLst>
          </p:cNvPr>
          <p:cNvSpPr txBox="1">
            <a:spLocks noChangeArrowheads="1"/>
          </p:cNvSpPr>
          <p:nvPr/>
        </p:nvSpPr>
        <p:spPr bwMode="auto">
          <a:xfrm>
            <a:off x="3248025" y="2009775"/>
            <a:ext cx="7620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a:latin typeface="Calibri" panose="020F0502020204030204" pitchFamily="34" charset="0"/>
              </a:rPr>
              <a:t>z</a:t>
            </a:r>
            <a:r>
              <a:rPr lang="tr-TR" altLang="en-US" sz="1600" baseline="-25000">
                <a:latin typeface="Calibri" panose="020F0502020204030204" pitchFamily="34" charset="0"/>
              </a:rPr>
              <a:t>1</a:t>
            </a:r>
            <a:endParaRPr lang="tr-TR" altLang="en-US" sz="1600">
              <a:latin typeface="Calibri" panose="020F0502020204030204" pitchFamily="34" charset="0"/>
            </a:endParaRPr>
          </a:p>
        </p:txBody>
      </p:sp>
      <p:sp>
        <p:nvSpPr>
          <p:cNvPr id="7198" name="84 Metin kutusu">
            <a:extLst>
              <a:ext uri="{FF2B5EF4-FFF2-40B4-BE49-F238E27FC236}">
                <a16:creationId xmlns:a16="http://schemas.microsoft.com/office/drawing/2014/main" id="{325C5614-D68B-4594-8C63-A3B0C2B370AB}"/>
              </a:ext>
            </a:extLst>
          </p:cNvPr>
          <p:cNvSpPr txBox="1">
            <a:spLocks noChangeArrowheads="1"/>
          </p:cNvSpPr>
          <p:nvPr/>
        </p:nvSpPr>
        <p:spPr bwMode="auto">
          <a:xfrm>
            <a:off x="2905125" y="2085975"/>
            <a:ext cx="7620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a:latin typeface="Calibri" panose="020F0502020204030204" pitchFamily="34" charset="0"/>
              </a:rPr>
              <a:t>z</a:t>
            </a:r>
            <a:r>
              <a:rPr lang="tr-TR" altLang="en-US" sz="1600" baseline="-25000">
                <a:latin typeface="Calibri" panose="020F0502020204030204" pitchFamily="34" charset="0"/>
              </a:rPr>
              <a:t>1</a:t>
            </a:r>
            <a:endParaRPr lang="tr-TR" altLang="en-US" sz="1600">
              <a:latin typeface="Calibri" panose="020F0502020204030204" pitchFamily="34" charset="0"/>
            </a:endParaRPr>
          </a:p>
        </p:txBody>
      </p:sp>
      <p:sp>
        <p:nvSpPr>
          <p:cNvPr id="65" name="64 Yay">
            <a:extLst>
              <a:ext uri="{FF2B5EF4-FFF2-40B4-BE49-F238E27FC236}">
                <a16:creationId xmlns:a16="http://schemas.microsoft.com/office/drawing/2014/main" id="{6C6C410B-3DA7-4DF7-B190-A252851C5DF2}"/>
              </a:ext>
            </a:extLst>
          </p:cNvPr>
          <p:cNvSpPr/>
          <p:nvPr/>
        </p:nvSpPr>
        <p:spPr>
          <a:xfrm>
            <a:off x="2286000" y="4324350"/>
            <a:ext cx="304800" cy="304800"/>
          </a:xfrm>
          <a:prstGeom prst="arc">
            <a:avLst>
              <a:gd name="adj1" fmla="val 16093420"/>
              <a:gd name="adj2" fmla="val 17512516"/>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cxnSp>
        <p:nvCxnSpPr>
          <p:cNvPr id="66" name="65 Düz Ok Bağlayıcısı">
            <a:extLst>
              <a:ext uri="{FF2B5EF4-FFF2-40B4-BE49-F238E27FC236}">
                <a16:creationId xmlns:a16="http://schemas.microsoft.com/office/drawing/2014/main" id="{D1C14BB0-FB03-4AF1-ACCB-B97023FDA486}"/>
              </a:ext>
            </a:extLst>
          </p:cNvPr>
          <p:cNvCxnSpPr/>
          <p:nvPr/>
        </p:nvCxnSpPr>
        <p:spPr>
          <a:xfrm rot="10800000">
            <a:off x="1981200" y="4362450"/>
            <a:ext cx="466725" cy="9525"/>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7201" name="84 Metin kutusu">
            <a:extLst>
              <a:ext uri="{FF2B5EF4-FFF2-40B4-BE49-F238E27FC236}">
                <a16:creationId xmlns:a16="http://schemas.microsoft.com/office/drawing/2014/main" id="{FF89D277-59FB-4681-B5B6-5691794553E5}"/>
              </a:ext>
            </a:extLst>
          </p:cNvPr>
          <p:cNvSpPr txBox="1">
            <a:spLocks noChangeArrowheads="1"/>
          </p:cNvSpPr>
          <p:nvPr/>
        </p:nvSpPr>
        <p:spPr bwMode="auto">
          <a:xfrm>
            <a:off x="1295400" y="4191000"/>
            <a:ext cx="7620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a:latin typeface="Calibri" panose="020F0502020204030204" pitchFamily="34" charset="0"/>
              </a:rPr>
              <a:t>z</a:t>
            </a:r>
            <a:r>
              <a:rPr lang="tr-TR" altLang="en-US" sz="1600" baseline="-25000">
                <a:latin typeface="Calibri" panose="020F0502020204030204" pitchFamily="34" charset="0"/>
              </a:rPr>
              <a:t>n </a:t>
            </a:r>
            <a:r>
              <a:rPr lang="tr-TR" altLang="en-US" sz="1600">
                <a:latin typeface="Calibri" panose="020F0502020204030204" pitchFamily="34" charset="0"/>
              </a:rPr>
              <a:t>= z</a:t>
            </a:r>
          </a:p>
        </p:txBody>
      </p:sp>
      <p:sp>
        <p:nvSpPr>
          <p:cNvPr id="70" name="69 Yay">
            <a:extLst>
              <a:ext uri="{FF2B5EF4-FFF2-40B4-BE49-F238E27FC236}">
                <a16:creationId xmlns:a16="http://schemas.microsoft.com/office/drawing/2014/main" id="{CF8A75CC-9DC6-4E6B-9213-51644DF4BA59}"/>
              </a:ext>
            </a:extLst>
          </p:cNvPr>
          <p:cNvSpPr/>
          <p:nvPr/>
        </p:nvSpPr>
        <p:spPr>
          <a:xfrm>
            <a:off x="2286000" y="4438650"/>
            <a:ext cx="304800" cy="304800"/>
          </a:xfrm>
          <a:prstGeom prst="arc">
            <a:avLst>
              <a:gd name="adj1" fmla="val 17203288"/>
              <a:gd name="adj2" fmla="val 20218298"/>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cxnSp>
        <p:nvCxnSpPr>
          <p:cNvPr id="71" name="70 Düz Ok Bağlayıcısı">
            <a:extLst>
              <a:ext uri="{FF2B5EF4-FFF2-40B4-BE49-F238E27FC236}">
                <a16:creationId xmlns:a16="http://schemas.microsoft.com/office/drawing/2014/main" id="{0CADABD7-B4F6-4EB0-B7C4-ED8C08995E0B}"/>
              </a:ext>
            </a:extLst>
          </p:cNvPr>
          <p:cNvCxnSpPr/>
          <p:nvPr/>
        </p:nvCxnSpPr>
        <p:spPr>
          <a:xfrm flipV="1">
            <a:off x="2505075" y="4381500"/>
            <a:ext cx="647700" cy="13335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7204" name="84 Metin kutusu">
            <a:extLst>
              <a:ext uri="{FF2B5EF4-FFF2-40B4-BE49-F238E27FC236}">
                <a16:creationId xmlns:a16="http://schemas.microsoft.com/office/drawing/2014/main" id="{CDBECCFA-C908-4625-87E5-85CAAB6173A3}"/>
              </a:ext>
            </a:extLst>
          </p:cNvPr>
          <p:cNvSpPr txBox="1">
            <a:spLocks noChangeArrowheads="1"/>
          </p:cNvSpPr>
          <p:nvPr/>
        </p:nvSpPr>
        <p:spPr bwMode="auto">
          <a:xfrm>
            <a:off x="3048000" y="4191000"/>
            <a:ext cx="9144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tr-TR" altLang="en-US" sz="1600">
                <a:latin typeface="Calibri" panose="020F0502020204030204" pitchFamily="34" charset="0"/>
              </a:rPr>
              <a:t>R = z</a:t>
            </a:r>
            <a:r>
              <a:rPr lang="tr-TR" altLang="en-US" sz="1600" baseline="-25000">
                <a:latin typeface="Calibri" panose="020F0502020204030204" pitchFamily="34" charset="0"/>
              </a:rPr>
              <a:t>0</a:t>
            </a:r>
            <a:r>
              <a:rPr lang="tr-TR" altLang="en-US" sz="1600">
                <a:latin typeface="Calibri" panose="020F0502020204030204" pitchFamily="34" charset="0"/>
              </a:rPr>
              <a:t> - z</a:t>
            </a:r>
          </a:p>
        </p:txBody>
      </p:sp>
      <p:sp>
        <p:nvSpPr>
          <p:cNvPr id="7205" name="Text Box 37">
            <a:extLst>
              <a:ext uri="{FF2B5EF4-FFF2-40B4-BE49-F238E27FC236}">
                <a16:creationId xmlns:a16="http://schemas.microsoft.com/office/drawing/2014/main" id="{031225BE-DDD4-4E07-9935-F7418B6325D1}"/>
              </a:ext>
            </a:extLst>
          </p:cNvPr>
          <p:cNvSpPr txBox="1">
            <a:spLocks noChangeArrowheads="1"/>
          </p:cNvSpPr>
          <p:nvPr/>
        </p:nvSpPr>
        <p:spPr bwMode="auto">
          <a:xfrm>
            <a:off x="971550" y="5445125"/>
            <a:ext cx="21605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a:t>Şekil 21</a:t>
            </a:r>
          </a:p>
        </p:txBody>
      </p:sp>
    </p:spTree>
    <p:extLst>
      <p:ext uri="{BB962C8B-B14F-4D97-AF65-F5344CB8AC3E}">
        <p14:creationId xmlns:p14="http://schemas.microsoft.com/office/powerpoint/2010/main" val="3408370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a:extLst>
              <a:ext uri="{FF2B5EF4-FFF2-40B4-BE49-F238E27FC236}">
                <a16:creationId xmlns:a16="http://schemas.microsoft.com/office/drawing/2014/main" id="{9D81879E-C7DC-4EB3-B830-6AD505EF096F}"/>
              </a:ext>
            </a:extLst>
          </p:cNvPr>
          <p:cNvSpPr>
            <a:spLocks noGrp="1" noChangeArrowheads="1"/>
          </p:cNvSpPr>
          <p:nvPr>
            <p:ph type="body" idx="1"/>
          </p:nvPr>
        </p:nvSpPr>
        <p:spPr/>
        <p:txBody>
          <a:bodyPr>
            <a:normAutofit/>
          </a:bodyPr>
          <a:lstStyle/>
          <a:p>
            <a:pPr algn="just"/>
            <a:r>
              <a:rPr lang="tr-TR" altLang="en-US" sz="2400" dirty="0"/>
              <a:t>Fizikten bilindiği gibi, ışığın boşluktaki hızı c, herhangi bir ortamdaki hızı v ise</a:t>
            </a:r>
          </a:p>
          <a:p>
            <a:pPr algn="just"/>
            <a:endParaRPr lang="tr-TR" altLang="en-US" sz="2400" dirty="0"/>
          </a:p>
          <a:p>
            <a:pPr algn="just"/>
            <a:endParaRPr lang="tr-TR" altLang="en-US" sz="2400" dirty="0"/>
          </a:p>
          <a:p>
            <a:pPr algn="just"/>
            <a:endParaRPr lang="en-US" altLang="en-US" sz="2400" dirty="0"/>
          </a:p>
          <a:p>
            <a:pPr algn="just"/>
            <a:r>
              <a:rPr lang="tr-TR" altLang="en-US" sz="2400" dirty="0"/>
              <a:t>oranı ile tanımlanan n sayısına bu ortamın </a:t>
            </a:r>
            <a:r>
              <a:rPr lang="tr-TR" altLang="en-US" sz="2400" dirty="0">
                <a:solidFill>
                  <a:srgbClr val="FF0000"/>
                </a:solidFill>
              </a:rPr>
              <a:t>kırılma indisi</a:t>
            </a:r>
            <a:r>
              <a:rPr lang="tr-TR" altLang="en-US" sz="2400" dirty="0"/>
              <a:t> denir. Bitişik iki ortam için</a:t>
            </a:r>
          </a:p>
        </p:txBody>
      </p:sp>
      <p:sp>
        <p:nvSpPr>
          <p:cNvPr id="8197" name="Rectangle 5">
            <a:extLst>
              <a:ext uri="{FF2B5EF4-FFF2-40B4-BE49-F238E27FC236}">
                <a16:creationId xmlns:a16="http://schemas.microsoft.com/office/drawing/2014/main" id="{0923C9A7-4BC6-40DC-BBDC-E60A4CD9DA24}"/>
              </a:ext>
            </a:extLst>
          </p:cNvPr>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8196" name="Object 4">
            <a:extLst>
              <a:ext uri="{FF2B5EF4-FFF2-40B4-BE49-F238E27FC236}">
                <a16:creationId xmlns:a16="http://schemas.microsoft.com/office/drawing/2014/main" id="{C5D940D1-96B2-4AD5-97B7-8FCC6E0B1E0B}"/>
              </a:ext>
            </a:extLst>
          </p:cNvPr>
          <p:cNvGraphicFramePr>
            <a:graphicFrameLocks noChangeAspect="1"/>
          </p:cNvGraphicFramePr>
          <p:nvPr>
            <p:extLst>
              <p:ext uri="{D42A27DB-BD31-4B8C-83A1-F6EECF244321}">
                <p14:modId xmlns:p14="http://schemas.microsoft.com/office/powerpoint/2010/main" val="3932927553"/>
              </p:ext>
            </p:extLst>
          </p:nvPr>
        </p:nvGraphicFramePr>
        <p:xfrm>
          <a:off x="3877402" y="2453238"/>
          <a:ext cx="1052513" cy="1081088"/>
        </p:xfrm>
        <a:graphic>
          <a:graphicData uri="http://schemas.openxmlformats.org/presentationml/2006/ole">
            <mc:AlternateContent xmlns:mc="http://schemas.openxmlformats.org/markup-compatibility/2006">
              <mc:Choice xmlns:v="urn:schemas-microsoft-com:vml" Requires="v">
                <p:oleObj spid="_x0000_s1046" name="Equation" r:id="rId3" imgW="381000" imgH="393700" progId="Equation.3">
                  <p:embed/>
                </p:oleObj>
              </mc:Choice>
              <mc:Fallback>
                <p:oleObj name="Equation" r:id="rId3" imgW="381000" imgH="393700" progId="Equation.3">
                  <p:embed/>
                  <p:pic>
                    <p:nvPicPr>
                      <p:cNvPr id="8196" name="Object 4">
                        <a:extLst>
                          <a:ext uri="{FF2B5EF4-FFF2-40B4-BE49-F238E27FC236}">
                            <a16:creationId xmlns:a16="http://schemas.microsoft.com/office/drawing/2014/main" id="{C5D940D1-96B2-4AD5-97B7-8FCC6E0B1E0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77402" y="2453238"/>
                        <a:ext cx="1052513" cy="10810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199" name="Rectangle 7">
            <a:extLst>
              <a:ext uri="{FF2B5EF4-FFF2-40B4-BE49-F238E27FC236}">
                <a16:creationId xmlns:a16="http://schemas.microsoft.com/office/drawing/2014/main" id="{55063EE7-BFC4-4488-AC5B-41A581649EF9}"/>
              </a:ext>
            </a:extLst>
          </p:cNvPr>
          <p:cNvSpPr>
            <a:spLocks noChangeArrowheads="1"/>
          </p:cNvSpPr>
          <p:nvPr/>
        </p:nvSpPr>
        <p:spPr bwMode="auto">
          <a:xfrm>
            <a:off x="323850" y="32131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8198" name="Object 6">
            <a:extLst>
              <a:ext uri="{FF2B5EF4-FFF2-40B4-BE49-F238E27FC236}">
                <a16:creationId xmlns:a16="http://schemas.microsoft.com/office/drawing/2014/main" id="{880A64FC-7740-4A96-9973-426DA86227E7}"/>
              </a:ext>
            </a:extLst>
          </p:cNvPr>
          <p:cNvGraphicFramePr>
            <a:graphicFrameLocks noChangeAspect="1"/>
          </p:cNvGraphicFramePr>
          <p:nvPr>
            <p:extLst>
              <p:ext uri="{D42A27DB-BD31-4B8C-83A1-F6EECF244321}">
                <p14:modId xmlns:p14="http://schemas.microsoft.com/office/powerpoint/2010/main" val="1345173624"/>
              </p:ext>
            </p:extLst>
          </p:nvPr>
        </p:nvGraphicFramePr>
        <p:xfrm>
          <a:off x="3877402" y="4821123"/>
          <a:ext cx="1296987" cy="1068388"/>
        </p:xfrm>
        <a:graphic>
          <a:graphicData uri="http://schemas.openxmlformats.org/presentationml/2006/ole">
            <mc:AlternateContent xmlns:mc="http://schemas.openxmlformats.org/markup-compatibility/2006">
              <mc:Choice xmlns:v="urn:schemas-microsoft-com:vml" Requires="v">
                <p:oleObj spid="_x0000_s1047" name="Equation" r:id="rId5" imgW="545863" imgH="444307" progId="Equation.3">
                  <p:embed/>
                </p:oleObj>
              </mc:Choice>
              <mc:Fallback>
                <p:oleObj name="Equation" r:id="rId5" imgW="545863" imgH="444307" progId="Equation.3">
                  <p:embed/>
                  <p:pic>
                    <p:nvPicPr>
                      <p:cNvPr id="8198" name="Object 6">
                        <a:extLst>
                          <a:ext uri="{FF2B5EF4-FFF2-40B4-BE49-F238E27FC236}">
                            <a16:creationId xmlns:a16="http://schemas.microsoft.com/office/drawing/2014/main" id="{880A64FC-7740-4A96-9973-426DA86227E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77402" y="4821123"/>
                        <a:ext cx="1296987" cy="1068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716866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E2E1D3E-4A6F-4372-B377-11BA8043E321}"/>
              </a:ext>
            </a:extLst>
          </p:cNvPr>
          <p:cNvSpPr>
            <a:spLocks noGrp="1" noChangeArrowheads="1"/>
          </p:cNvSpPr>
          <p:nvPr>
            <p:ph type="body" idx="1"/>
          </p:nvPr>
        </p:nvSpPr>
        <p:spPr>
          <a:xfrm>
            <a:off x="628650" y="734010"/>
            <a:ext cx="7886700" cy="5442953"/>
          </a:xfrm>
        </p:spPr>
        <p:txBody>
          <a:bodyPr/>
          <a:lstStyle/>
          <a:p>
            <a:pPr algn="just"/>
            <a:r>
              <a:rPr lang="tr-TR" altLang="en-US" sz="2500" dirty="0"/>
              <a:t>olacağı açıktır. Ayrıca bir ışık ışını birinci, ortamda normal ile i, ve ikinci ortama geçtikten sonra normal ile i</a:t>
            </a:r>
            <a:r>
              <a:rPr lang="tr-TR" altLang="en-US" sz="2500" baseline="-25000" dirty="0"/>
              <a:t>2</a:t>
            </a:r>
            <a:r>
              <a:rPr lang="tr-TR" altLang="en-US" sz="2500" dirty="0"/>
              <a:t> açısını yapıyorsa</a:t>
            </a:r>
          </a:p>
          <a:p>
            <a:pPr lvl="4" algn="just"/>
            <a:r>
              <a:rPr lang="tr-TR" altLang="en-US" dirty="0"/>
              <a:t>bağıntısı vardır. Son iki denklemden</a:t>
            </a:r>
          </a:p>
          <a:p>
            <a:pPr algn="just"/>
            <a:endParaRPr lang="tr-TR" altLang="en-US" sz="2500" dirty="0"/>
          </a:p>
          <a:p>
            <a:pPr algn="just"/>
            <a:r>
              <a:rPr lang="tr-TR" altLang="en-US" sz="2500" dirty="0"/>
              <a:t>bağıntısı elde edilir. Şimdi bu bağıntıyı (Descartes kırılma kanunu) şeklimize uygulayalım</a:t>
            </a:r>
          </a:p>
          <a:p>
            <a:pPr algn="just"/>
            <a:endParaRPr lang="tr-TR" altLang="en-US" sz="2500" dirty="0"/>
          </a:p>
          <a:p>
            <a:pPr algn="just"/>
            <a:endParaRPr lang="tr-TR" altLang="en-US" sz="2500" dirty="0"/>
          </a:p>
          <a:p>
            <a:pPr algn="just"/>
            <a:r>
              <a:rPr lang="tr-TR" altLang="en-US" sz="2500" dirty="0"/>
              <a:t>taraf tarafa çarparsak</a:t>
            </a:r>
            <a:r>
              <a:rPr lang="tr-TR" altLang="en-US" dirty="0"/>
              <a:t> </a:t>
            </a:r>
          </a:p>
        </p:txBody>
      </p:sp>
      <p:sp>
        <p:nvSpPr>
          <p:cNvPr id="9221" name="Rectangle 5">
            <a:extLst>
              <a:ext uri="{FF2B5EF4-FFF2-40B4-BE49-F238E27FC236}">
                <a16:creationId xmlns:a16="http://schemas.microsoft.com/office/drawing/2014/main" id="{55F6957E-A0FE-4EB2-9B49-DFC4D6C5E8A9}"/>
              </a:ext>
            </a:extLst>
          </p:cNvPr>
          <p:cNvSpPr>
            <a:spLocks noChangeArrowheads="1"/>
          </p:cNvSpPr>
          <p:nvPr/>
        </p:nvSpPr>
        <p:spPr bwMode="auto">
          <a:xfrm>
            <a:off x="0" y="32051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9220" name="Object 4">
            <a:extLst>
              <a:ext uri="{FF2B5EF4-FFF2-40B4-BE49-F238E27FC236}">
                <a16:creationId xmlns:a16="http://schemas.microsoft.com/office/drawing/2014/main" id="{3C462C9D-6233-4169-B60E-8DA19C259E9A}"/>
              </a:ext>
            </a:extLst>
          </p:cNvPr>
          <p:cNvGraphicFramePr>
            <a:graphicFrameLocks noChangeAspect="1"/>
          </p:cNvGraphicFramePr>
          <p:nvPr>
            <p:extLst>
              <p:ext uri="{D42A27DB-BD31-4B8C-83A1-F6EECF244321}">
                <p14:modId xmlns:p14="http://schemas.microsoft.com/office/powerpoint/2010/main" val="2710125975"/>
              </p:ext>
            </p:extLst>
          </p:nvPr>
        </p:nvGraphicFramePr>
        <p:xfrm>
          <a:off x="1015092" y="3455486"/>
          <a:ext cx="1512888" cy="947737"/>
        </p:xfrm>
        <a:graphic>
          <a:graphicData uri="http://schemas.openxmlformats.org/presentationml/2006/ole">
            <mc:AlternateContent xmlns:mc="http://schemas.openxmlformats.org/markup-compatibility/2006">
              <mc:Choice xmlns:v="urn:schemas-microsoft-com:vml" Requires="v">
                <p:oleObj spid="_x0000_s2090" name="Equation" r:id="rId3" imgW="711509" imgH="444693" progId="Equation.3">
                  <p:embed/>
                </p:oleObj>
              </mc:Choice>
              <mc:Fallback>
                <p:oleObj name="Equation" r:id="rId3" imgW="711509" imgH="444693" progId="Equation.3">
                  <p:embed/>
                  <p:pic>
                    <p:nvPicPr>
                      <p:cNvPr id="9220" name="Object 4">
                        <a:extLst>
                          <a:ext uri="{FF2B5EF4-FFF2-40B4-BE49-F238E27FC236}">
                            <a16:creationId xmlns:a16="http://schemas.microsoft.com/office/drawing/2014/main" id="{3C462C9D-6233-4169-B60E-8DA19C259E9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5092" y="3455486"/>
                        <a:ext cx="1512888" cy="947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223" name="Rectangle 7">
            <a:extLst>
              <a:ext uri="{FF2B5EF4-FFF2-40B4-BE49-F238E27FC236}">
                <a16:creationId xmlns:a16="http://schemas.microsoft.com/office/drawing/2014/main" id="{41E2D942-7F4E-42CE-B060-8A34BE9225E4}"/>
              </a:ext>
            </a:extLst>
          </p:cNvPr>
          <p:cNvSpPr>
            <a:spLocks noChangeArrowheads="1"/>
          </p:cNvSpPr>
          <p:nvPr/>
        </p:nvSpPr>
        <p:spPr bwMode="auto">
          <a:xfrm>
            <a:off x="0" y="32051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9222" name="Object 6">
            <a:extLst>
              <a:ext uri="{FF2B5EF4-FFF2-40B4-BE49-F238E27FC236}">
                <a16:creationId xmlns:a16="http://schemas.microsoft.com/office/drawing/2014/main" id="{65102C65-C251-4624-AE9B-5012711268A6}"/>
              </a:ext>
            </a:extLst>
          </p:cNvPr>
          <p:cNvGraphicFramePr>
            <a:graphicFrameLocks noChangeAspect="1"/>
          </p:cNvGraphicFramePr>
          <p:nvPr>
            <p:extLst>
              <p:ext uri="{D42A27DB-BD31-4B8C-83A1-F6EECF244321}">
                <p14:modId xmlns:p14="http://schemas.microsoft.com/office/powerpoint/2010/main" val="2076413006"/>
              </p:ext>
            </p:extLst>
          </p:nvPr>
        </p:nvGraphicFramePr>
        <p:xfrm>
          <a:off x="1964159" y="5066506"/>
          <a:ext cx="4537075" cy="742950"/>
        </p:xfrm>
        <a:graphic>
          <a:graphicData uri="http://schemas.openxmlformats.org/presentationml/2006/ole">
            <mc:AlternateContent xmlns:mc="http://schemas.openxmlformats.org/markup-compatibility/2006">
              <mc:Choice xmlns:v="urn:schemas-microsoft-com:vml" Requires="v">
                <p:oleObj spid="_x0000_s2091" name="Equation" r:id="rId5" imgW="2730500" imgH="444500" progId="Equation.3">
                  <p:embed/>
                </p:oleObj>
              </mc:Choice>
              <mc:Fallback>
                <p:oleObj name="Equation" r:id="rId5" imgW="2730500" imgH="444500" progId="Equation.3">
                  <p:embed/>
                  <p:pic>
                    <p:nvPicPr>
                      <p:cNvPr id="9222" name="Object 6">
                        <a:extLst>
                          <a:ext uri="{FF2B5EF4-FFF2-40B4-BE49-F238E27FC236}">
                            <a16:creationId xmlns:a16="http://schemas.microsoft.com/office/drawing/2014/main" id="{65102C65-C251-4624-AE9B-5012711268A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64159" y="5066506"/>
                        <a:ext cx="4537075" cy="742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225" name="Rectangle 9">
            <a:extLst>
              <a:ext uri="{FF2B5EF4-FFF2-40B4-BE49-F238E27FC236}">
                <a16:creationId xmlns:a16="http://schemas.microsoft.com/office/drawing/2014/main" id="{834EA9F7-1088-4EAE-A0FE-ACB11B44A03B}"/>
              </a:ext>
            </a:extLst>
          </p:cNvPr>
          <p:cNvSpPr>
            <a:spLocks noChangeArrowheads="1"/>
          </p:cNvSpPr>
          <p:nvPr/>
        </p:nvSpPr>
        <p:spPr bwMode="auto">
          <a:xfrm>
            <a:off x="0" y="32131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9224" name="Object 8">
            <a:extLst>
              <a:ext uri="{FF2B5EF4-FFF2-40B4-BE49-F238E27FC236}">
                <a16:creationId xmlns:a16="http://schemas.microsoft.com/office/drawing/2014/main" id="{0C12323E-BBB3-4DEA-AB31-4D93BCE788E8}"/>
              </a:ext>
            </a:extLst>
          </p:cNvPr>
          <p:cNvGraphicFramePr>
            <a:graphicFrameLocks noChangeAspect="1"/>
          </p:cNvGraphicFramePr>
          <p:nvPr>
            <p:extLst>
              <p:ext uri="{D42A27DB-BD31-4B8C-83A1-F6EECF244321}">
                <p14:modId xmlns:p14="http://schemas.microsoft.com/office/powerpoint/2010/main" val="2220925109"/>
              </p:ext>
            </p:extLst>
          </p:nvPr>
        </p:nvGraphicFramePr>
        <p:xfrm>
          <a:off x="3348037" y="5934837"/>
          <a:ext cx="2447925" cy="735013"/>
        </p:xfrm>
        <a:graphic>
          <a:graphicData uri="http://schemas.openxmlformats.org/presentationml/2006/ole">
            <mc:AlternateContent xmlns:mc="http://schemas.openxmlformats.org/markup-compatibility/2006">
              <mc:Choice xmlns:v="urn:schemas-microsoft-com:vml" Requires="v">
                <p:oleObj spid="_x0000_s2092" name="Equation" r:id="rId7" imgW="1524000" imgH="457200" progId="Equation.3">
                  <p:embed/>
                </p:oleObj>
              </mc:Choice>
              <mc:Fallback>
                <p:oleObj name="Equation" r:id="rId7" imgW="1524000" imgH="457200" progId="Equation.3">
                  <p:embed/>
                  <p:pic>
                    <p:nvPicPr>
                      <p:cNvPr id="9224" name="Object 8">
                        <a:extLst>
                          <a:ext uri="{FF2B5EF4-FFF2-40B4-BE49-F238E27FC236}">
                            <a16:creationId xmlns:a16="http://schemas.microsoft.com/office/drawing/2014/main" id="{0C12323E-BBB3-4DEA-AB31-4D93BCE788E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48037" y="5934837"/>
                        <a:ext cx="2447925" cy="7350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227" name="Rectangle 11">
            <a:extLst>
              <a:ext uri="{FF2B5EF4-FFF2-40B4-BE49-F238E27FC236}">
                <a16:creationId xmlns:a16="http://schemas.microsoft.com/office/drawing/2014/main" id="{C48C3F98-882F-49CD-8DFE-97A33CA801BF}"/>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sp>
        <p:nvSpPr>
          <p:cNvPr id="9229" name="Rectangle 13">
            <a:extLst>
              <a:ext uri="{FF2B5EF4-FFF2-40B4-BE49-F238E27FC236}">
                <a16:creationId xmlns:a16="http://schemas.microsoft.com/office/drawing/2014/main" id="{8C063898-BD25-47CD-8D58-7CEE21707F6A}"/>
              </a:ext>
            </a:extLst>
          </p:cNvPr>
          <p:cNvSpPr>
            <a:spLocks noChangeArrowheads="1"/>
          </p:cNvSpPr>
          <p:nvPr/>
        </p:nvSpPr>
        <p:spPr bwMode="auto">
          <a:xfrm>
            <a:off x="0" y="32051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9228" name="Object 12">
            <a:extLst>
              <a:ext uri="{FF2B5EF4-FFF2-40B4-BE49-F238E27FC236}">
                <a16:creationId xmlns:a16="http://schemas.microsoft.com/office/drawing/2014/main" id="{64A4348B-B410-44DD-9801-62042E721915}"/>
              </a:ext>
            </a:extLst>
          </p:cNvPr>
          <p:cNvGraphicFramePr>
            <a:graphicFrameLocks noChangeAspect="1"/>
          </p:cNvGraphicFramePr>
          <p:nvPr>
            <p:extLst>
              <p:ext uri="{D42A27DB-BD31-4B8C-83A1-F6EECF244321}">
                <p14:modId xmlns:p14="http://schemas.microsoft.com/office/powerpoint/2010/main" val="2000350765"/>
              </p:ext>
            </p:extLst>
          </p:nvPr>
        </p:nvGraphicFramePr>
        <p:xfrm>
          <a:off x="6777038" y="1655406"/>
          <a:ext cx="1368425" cy="865188"/>
        </p:xfrm>
        <a:graphic>
          <a:graphicData uri="http://schemas.openxmlformats.org/presentationml/2006/ole">
            <mc:AlternateContent xmlns:mc="http://schemas.openxmlformats.org/markup-compatibility/2006">
              <mc:Choice xmlns:v="urn:schemas-microsoft-com:vml" Requires="v">
                <p:oleObj spid="_x0000_s2093" name="Equation" r:id="rId9" imgW="685800" imgH="431640" progId="Equation.3">
                  <p:embed/>
                </p:oleObj>
              </mc:Choice>
              <mc:Fallback>
                <p:oleObj name="Equation" r:id="rId9" imgW="685800" imgH="431640" progId="Equation.3">
                  <p:embed/>
                  <p:pic>
                    <p:nvPicPr>
                      <p:cNvPr id="9228" name="Object 12">
                        <a:extLst>
                          <a:ext uri="{FF2B5EF4-FFF2-40B4-BE49-F238E27FC236}">
                            <a16:creationId xmlns:a16="http://schemas.microsoft.com/office/drawing/2014/main" id="{64A4348B-B410-44DD-9801-62042E72191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777038" y="1655406"/>
                        <a:ext cx="1368425" cy="865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1009603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a:extLst>
              <a:ext uri="{FF2B5EF4-FFF2-40B4-BE49-F238E27FC236}">
                <a16:creationId xmlns:a16="http://schemas.microsoft.com/office/drawing/2014/main" id="{9B9EE695-C6F5-48BC-9E0B-D8BB69B4AF01}"/>
              </a:ext>
            </a:extLst>
          </p:cNvPr>
          <p:cNvSpPr>
            <a:spLocks noGrp="1" noChangeArrowheads="1"/>
          </p:cNvSpPr>
          <p:nvPr>
            <p:ph type="body" idx="1"/>
          </p:nvPr>
        </p:nvSpPr>
        <p:spPr>
          <a:xfrm>
            <a:off x="628650" y="1156997"/>
            <a:ext cx="7886700" cy="4416490"/>
          </a:xfrm>
        </p:spPr>
        <p:txBody>
          <a:bodyPr/>
          <a:lstStyle/>
          <a:p>
            <a:pPr algn="just"/>
            <a:r>
              <a:rPr lang="en-US" altLang="en-US" dirty="0" err="1"/>
              <a:t>elde</a:t>
            </a:r>
            <a:r>
              <a:rPr lang="en-US" altLang="en-US" dirty="0"/>
              <a:t> </a:t>
            </a:r>
            <a:r>
              <a:rPr lang="en-US" altLang="en-US" dirty="0" err="1"/>
              <a:t>edilir</a:t>
            </a:r>
            <a:r>
              <a:rPr lang="en-US" altLang="en-US" dirty="0"/>
              <a:t> </a:t>
            </a:r>
            <a:r>
              <a:rPr lang="en-US" altLang="en-US" dirty="0" err="1"/>
              <a:t>ve</a:t>
            </a:r>
            <a:r>
              <a:rPr lang="en-US" altLang="en-US" dirty="0"/>
              <a:t> Z</a:t>
            </a:r>
            <a:r>
              <a:rPr lang="tr-TR" altLang="en-US" baseline="-25000" dirty="0"/>
              <a:t>0</a:t>
            </a:r>
            <a:r>
              <a:rPr lang="en-US" altLang="en-US" dirty="0"/>
              <a:t> = Z + R </a:t>
            </a:r>
            <a:r>
              <a:rPr lang="en-US" altLang="en-US" dirty="0" err="1"/>
              <a:t>olduğundan</a:t>
            </a:r>
            <a:endParaRPr lang="pl-PL" altLang="en-US" dirty="0"/>
          </a:p>
          <a:p>
            <a:pPr algn="just"/>
            <a:r>
              <a:rPr lang="pl-PL" altLang="en-US" dirty="0"/>
              <a:t>Sin Z</a:t>
            </a:r>
            <a:r>
              <a:rPr lang="pl-PL" altLang="en-US" baseline="-25000" dirty="0"/>
              <a:t>0</a:t>
            </a:r>
            <a:r>
              <a:rPr lang="pl-PL" altLang="en-US" dirty="0"/>
              <a:t> = Sin (Z+R) </a:t>
            </a:r>
            <a:r>
              <a:rPr lang="pl-PL" altLang="en-US" dirty="0">
                <a:latin typeface="Times New Roman" panose="02020603050405020304" pitchFamily="18" charset="0"/>
              </a:rPr>
              <a:t>≈</a:t>
            </a:r>
            <a:r>
              <a:rPr lang="pl-PL" altLang="en-US" dirty="0"/>
              <a:t> nSin Z</a:t>
            </a:r>
          </a:p>
          <a:p>
            <a:pPr algn="just"/>
            <a:r>
              <a:rPr lang="pl-PL" altLang="en-US" dirty="0"/>
              <a:t>Sin (Z+R) - Sin Z Cos R + Sin R Cos Z</a:t>
            </a:r>
            <a:endParaRPr lang="tr-TR" altLang="en-US" dirty="0"/>
          </a:p>
          <a:p>
            <a:pPr algn="just"/>
            <a:r>
              <a:rPr lang="tr-TR" altLang="en-US" dirty="0"/>
              <a:t>z &lt; 45</a:t>
            </a:r>
            <a:r>
              <a:rPr lang="tr-TR" altLang="en-US" baseline="30000" dirty="0"/>
              <a:t>o</a:t>
            </a:r>
            <a:r>
              <a:rPr lang="tr-TR" altLang="en-US" dirty="0"/>
              <a:t> iken R çok küçüktür ve R radyan olarak ifade edilirse</a:t>
            </a:r>
            <a:endParaRPr lang="en-US" altLang="en-US" dirty="0"/>
          </a:p>
          <a:p>
            <a:pPr algn="just"/>
            <a:r>
              <a:rPr lang="en-US" altLang="en-US" dirty="0"/>
              <a:t>Cos R ~1, Sin R ~R </a:t>
            </a:r>
            <a:r>
              <a:rPr lang="tr-TR" altLang="en-US" dirty="0"/>
              <a:t>alınabilir</a:t>
            </a:r>
            <a:r>
              <a:rPr lang="en-US" altLang="en-US" dirty="0"/>
              <a:t>. </a:t>
            </a:r>
            <a:endParaRPr lang="tr-TR" altLang="en-US" dirty="0"/>
          </a:p>
        </p:txBody>
      </p:sp>
    </p:spTree>
    <p:extLst>
      <p:ext uri="{BB962C8B-B14F-4D97-AF65-F5344CB8AC3E}">
        <p14:creationId xmlns:p14="http://schemas.microsoft.com/office/powerpoint/2010/main" val="1765793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a:extLst>
              <a:ext uri="{FF2B5EF4-FFF2-40B4-BE49-F238E27FC236}">
                <a16:creationId xmlns:a16="http://schemas.microsoft.com/office/drawing/2014/main" id="{D3BFF919-EAF7-4E33-BD2D-D6228385E2A6}"/>
              </a:ext>
            </a:extLst>
          </p:cNvPr>
          <p:cNvSpPr>
            <a:spLocks noGrp="1" noChangeArrowheads="1"/>
          </p:cNvSpPr>
          <p:nvPr>
            <p:ph type="body" idx="1"/>
          </p:nvPr>
        </p:nvSpPr>
        <p:spPr/>
        <p:txBody>
          <a:bodyPr/>
          <a:lstStyle/>
          <a:p>
            <a:r>
              <a:rPr lang="pl-PL" altLang="en-US" sz="2800" dirty="0"/>
              <a:t>0 halde</a:t>
            </a:r>
          </a:p>
          <a:p>
            <a:r>
              <a:rPr lang="pl-PL" altLang="en-US" sz="2800" dirty="0"/>
              <a:t>Sin (Z+R)	Sin Z + R Cos Z</a:t>
            </a:r>
          </a:p>
          <a:p>
            <a:r>
              <a:rPr lang="pl-PL" altLang="en-US" sz="2800" dirty="0"/>
              <a:t>olur. Bundan </a:t>
            </a:r>
            <a:r>
              <a:rPr lang="tr-TR" altLang="en-US" sz="2800" dirty="0"/>
              <a:t>önceki </a:t>
            </a:r>
            <a:r>
              <a:rPr lang="pl-PL" altLang="en-US" sz="2800" dirty="0"/>
              <a:t>eşitlikten yararlanarak</a:t>
            </a:r>
          </a:p>
          <a:p>
            <a:r>
              <a:rPr lang="pl-PL" altLang="en-US" sz="2800" dirty="0"/>
              <a:t>Sin</a:t>
            </a:r>
            <a:r>
              <a:rPr lang="pl-PL" altLang="en-US" sz="2800" b="1" dirty="0"/>
              <a:t> </a:t>
            </a:r>
            <a:r>
              <a:rPr lang="pl-PL" altLang="en-US" sz="2800" dirty="0"/>
              <a:t>(Z+R) - n Sin Z = Sin Z = R Cos Z </a:t>
            </a:r>
          </a:p>
          <a:p>
            <a:r>
              <a:rPr lang="pl-PL" altLang="en-US" sz="2800" dirty="0"/>
              <a:t>(n-1)Sin Z = R Cos Z</a:t>
            </a:r>
          </a:p>
          <a:p>
            <a:r>
              <a:rPr lang="pl-PL" altLang="en-US" sz="2800" dirty="0"/>
              <a:t>R = ( n-1 ) tg Z</a:t>
            </a:r>
            <a:endParaRPr lang="tr-TR" altLang="en-US" sz="2800" dirty="0"/>
          </a:p>
          <a:p>
            <a:r>
              <a:rPr lang="tr-TR" altLang="en-US" sz="2800" dirty="0"/>
              <a:t>elde edilir (R radyan biriminde). Görülüyor ki küçük. ze</a:t>
            </a:r>
            <a:r>
              <a:rPr lang="en-US" altLang="en-US" sz="2800" dirty="0"/>
              <a:t>n</a:t>
            </a:r>
            <a:r>
              <a:rPr lang="tr-TR" altLang="en-US" sz="2800" dirty="0"/>
              <a:t>it uzaklıkları için kırılma miktarı, zenit uzaklığının tanjantı ile orantılıdır.</a:t>
            </a:r>
          </a:p>
        </p:txBody>
      </p:sp>
    </p:spTree>
    <p:extLst>
      <p:ext uri="{BB962C8B-B14F-4D97-AF65-F5344CB8AC3E}">
        <p14:creationId xmlns:p14="http://schemas.microsoft.com/office/powerpoint/2010/main" val="2320173723"/>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TotalTime>
  <Words>1188</Words>
  <Application>Microsoft Office PowerPoint</Application>
  <PresentationFormat>Ekran Gösterisi (4:3)</PresentationFormat>
  <Paragraphs>146</Paragraphs>
  <Slides>26</Slides>
  <Notes>0</Notes>
  <HiddenSlides>0</HiddenSlides>
  <MMClips>0</MMClips>
  <ScaleCrop>false</ScaleCrop>
  <HeadingPairs>
    <vt:vector size="8" baseType="variant">
      <vt:variant>
        <vt:lpstr>Kullanılan Yazı Tipleri</vt:lpstr>
      </vt:variant>
      <vt:variant>
        <vt:i4>6</vt:i4>
      </vt:variant>
      <vt:variant>
        <vt:lpstr>Tema</vt:lpstr>
      </vt:variant>
      <vt:variant>
        <vt:i4>1</vt:i4>
      </vt:variant>
      <vt:variant>
        <vt:lpstr>Eklenmiş OLE Hizmet Programları</vt:lpstr>
      </vt:variant>
      <vt:variant>
        <vt:i4>1</vt:i4>
      </vt:variant>
      <vt:variant>
        <vt:lpstr>Slayt Başlıkları</vt:lpstr>
      </vt:variant>
      <vt:variant>
        <vt:i4>26</vt:i4>
      </vt:variant>
    </vt:vector>
  </HeadingPairs>
  <TitlesOfParts>
    <vt:vector size="34" baseType="lpstr">
      <vt:lpstr>Arial</vt:lpstr>
      <vt:lpstr>Calibri</vt:lpstr>
      <vt:lpstr>Calibri Light</vt:lpstr>
      <vt:lpstr>Monotype Corsiva</vt:lpstr>
      <vt:lpstr>Symbol</vt:lpstr>
      <vt:lpstr>Times New Roman</vt:lpstr>
      <vt:lpstr>Office Teması</vt:lpstr>
      <vt:lpstr>Equation</vt:lpstr>
      <vt:lpstr>PowerPoint Sunusu</vt:lpstr>
      <vt:lpstr> I.   GÖK KOORDİNATLARI ÜZERİNE ETKİ EDEN OLAYLAR </vt:lpstr>
      <vt:lpstr>II.  KIRILMA</vt:lpstr>
      <vt:lpstr>PowerPoint Sunusu</vt:lpstr>
      <vt:lpstr>PowerPoint Sunusu</vt:lpstr>
      <vt:lpstr>PowerPoint Sunusu</vt:lpstr>
      <vt:lpstr>PowerPoint Sunusu</vt:lpstr>
      <vt:lpstr>PowerPoint Sunusu</vt:lpstr>
      <vt:lpstr>PowerPoint Sunusu</vt:lpstr>
      <vt:lpstr>PowerPoint Sunusu</vt:lpstr>
      <vt:lpstr>PowerPoint Sunusu</vt:lpstr>
      <vt:lpstr>III. PARALAKS</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ibrahim özavcı</dc:creator>
  <cp:lastModifiedBy>ibrahim özavcı</cp:lastModifiedBy>
  <cp:revision>10</cp:revision>
  <dcterms:created xsi:type="dcterms:W3CDTF">2018-11-09T06:33:55Z</dcterms:created>
  <dcterms:modified xsi:type="dcterms:W3CDTF">2018-11-14T07:56:26Z</dcterms:modified>
</cp:coreProperties>
</file>