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391" r:id="rId2"/>
    <p:sldId id="411" r:id="rId3"/>
    <p:sldId id="412" r:id="rId4"/>
    <p:sldId id="415" r:id="rId5"/>
    <p:sldId id="416" r:id="rId6"/>
    <p:sldId id="41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E4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772" autoAdjust="0"/>
    <p:restoredTop sz="94615"/>
  </p:normalViewPr>
  <p:slideViewPr>
    <p:cSldViewPr snapToGrid="0" snapToObjects="1">
      <p:cViewPr varScale="1">
        <p:scale>
          <a:sx n="108" d="100"/>
          <a:sy n="108" d="100"/>
        </p:scale>
        <p:origin x="126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BE3D92-51E2-47D4-A53D-22B06E681237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A089E9-6EEC-4A99-BB43-771894969E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7889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9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34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24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20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404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742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5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4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95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086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20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C40A8-54AF-7146-9CAA-E0E538102956}" type="datetimeFigureOut">
              <a:rPr lang="en-US" smtClean="0"/>
              <a:t>5/23/2020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2BE80B-2FE2-8247-B6E5-DC195D1E2B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808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0222" y="2747637"/>
            <a:ext cx="9806866" cy="1056443"/>
          </a:xfrm>
        </p:spPr>
        <p:txBody>
          <a:bodyPr>
            <a:noAutofit/>
          </a:bodyPr>
          <a:lstStyle/>
          <a:p>
            <a:pPr algn="ctr"/>
            <a:r>
              <a:rPr lang="tr-TR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FAKTÖRİYEL DÜZENLEMELER</a:t>
            </a:r>
            <a:endParaRPr lang="tr-TR" sz="6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24000" y="4429919"/>
            <a:ext cx="9144000" cy="1655762"/>
          </a:xfr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722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360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Şansa Bağlı Bloklarda Faktöriyel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55937"/>
            <a:ext cx="10515600" cy="4721025"/>
          </a:xfrm>
        </p:spPr>
        <p:txBody>
          <a:bodyPr>
            <a:normAutofit/>
          </a:bodyPr>
          <a:lstStyle/>
          <a:p>
            <a:r>
              <a:rPr lang="tr-TR" sz="3200" dirty="0" smtClean="0"/>
              <a:t>Şansa bağlı bloklar, materyal </a:t>
            </a:r>
            <a:r>
              <a:rPr lang="tr-TR" sz="3200" dirty="0" err="1" smtClean="0"/>
              <a:t>üniform</a:t>
            </a:r>
            <a:r>
              <a:rPr lang="tr-TR" sz="3200" dirty="0" smtClean="0"/>
              <a:t> olmadığı durumlarda önerilen bir deneme desenidir. </a:t>
            </a:r>
          </a:p>
          <a:p>
            <a:pPr marL="0" indent="0">
              <a:buNone/>
            </a:pPr>
            <a:r>
              <a:rPr lang="tr-TR" sz="3200" dirty="0" smtClean="0">
                <a:solidFill>
                  <a:srgbClr val="C00000"/>
                </a:solidFill>
              </a:rPr>
              <a:t>Örnek: </a:t>
            </a:r>
            <a:r>
              <a:rPr lang="tr-TR" sz="3200" dirty="0" smtClean="0"/>
              <a:t>Farklı sıra aralığı mesafesinde /15, 20, 25, 30 cm) yetiştirilen kışlık kırmızı-51 ve Pul-11 mercimek çeşitlerinde bir tane ağırlığı 3 tekrarlamalı şansa bağlı bloklar deneme deseninde araştırılıyor. Bin tane ağırlığına hangi faktörün ektili olduğunu belirleyiniz. </a:t>
            </a:r>
            <a:endParaRPr lang="tr-TR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03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360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Şansa Bağlı Bloklarda Faktöriyel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7666701"/>
              </p:ext>
            </p:extLst>
          </p:nvPr>
        </p:nvGraphicFramePr>
        <p:xfrm>
          <a:off x="838200" y="1198486"/>
          <a:ext cx="10515600" cy="43586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150051971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8338253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1522509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14126979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08407719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75345149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Çeşitler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Sıra aralıkları</a:t>
                      </a:r>
                      <a:r>
                        <a:rPr lang="tr-TR" sz="2000" baseline="0" dirty="0" smtClean="0"/>
                        <a:t> (cm)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Bloklar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Toplam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743194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396339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Pul-11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15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61.4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58.2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60.0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179.6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88135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63.2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56.8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66.0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186.0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395376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25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58.2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60.0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63.2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181.4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68417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63.6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65.4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59.6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188.6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4851273"/>
                  </a:ext>
                </a:extLst>
              </a:tr>
              <a:tr h="370840">
                <a:tc rowSpan="4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Kırmızı-51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15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36.9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34.1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35.7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106.7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717398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37.8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37.0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34.9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109.7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87278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25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40.0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37.0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39.1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116.1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635368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39.1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39.7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41.2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210.0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920975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Toplam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400.2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388.2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399.7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000" dirty="0" smtClean="0"/>
                        <a:t>1188.1</a:t>
                      </a:r>
                      <a:endParaRPr lang="tr-TR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56761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838200" y="5680023"/>
            <a:ext cx="10515600" cy="7104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r-TR" dirty="0" smtClean="0"/>
              <a:t>2 çeşit ve 4 sıra aralığı faktöriyel olarak düzenlendiğinde 8 farklı işlem (kombinasyon) oluşmaktadır.</a:t>
            </a:r>
          </a:p>
          <a:p>
            <a:r>
              <a:rPr lang="tr-TR" dirty="0" smtClean="0"/>
              <a:t> H</a:t>
            </a:r>
            <a:r>
              <a:rPr lang="tr-TR" baseline="-25000" dirty="0" smtClean="0"/>
              <a:t>0</a:t>
            </a:r>
            <a:r>
              <a:rPr lang="tr-TR" dirty="0" smtClean="0"/>
              <a:t>: Farklı sıra aralığında ekilen mercimek çeşitlerinin bin tane ağırlıkları birbirinden farksızdır.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0231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3360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Şansa Bağlı Bloklarda Faktöriyel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838200" y="1651247"/>
                <a:ext cx="3956148" cy="6824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𝐷𝐹</m:t>
                      </m:r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nary>
                                <m:naryPr>
                                  <m:chr m:val="∑"/>
                                  <m:subHide m:val="on"/>
                                  <m:supHide m:val="on"/>
                                  <m:ctrlPr>
                                    <a:rPr lang="tr-TR" i="1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/>
                                <m:sup/>
                                <m:e>
                                  <m:sSub>
                                    <m:sSubPr>
                                      <m:ctrlP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tr-TR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tr-TR" i="1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nary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𝑖𝑥𝑟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tr-T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1181.1</m:t>
                              </m:r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tr-TR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tr-TR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tr-TR" b="0" i="1" smtClean="0">
                          <a:latin typeface="Cambria Math" panose="02040503050406030204" pitchFamily="18" charset="0"/>
                        </a:rPr>
                        <m:t>=58815.9</m:t>
                      </m:r>
                    </m:oMath>
                  </m:oMathPara>
                </a14:m>
                <a:endParaRPr lang="tr-TR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1651247"/>
                <a:ext cx="3956148" cy="68249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838200" y="2594335"/>
                <a:ext cx="6588855" cy="3843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1.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sSubSup>
                          <m:sSub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𝐷𝐹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d>
                          <m:d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61.4</m:t>
                                </m:r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+…+</m:t>
                            </m:r>
                            <m:sSup>
                              <m:sSupPr>
                                <m:ctrlPr>
                                  <a:rPr lang="tr-T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41.2</m:t>
                                </m:r>
                              </m:e>
                              <m:sup>
                                <m:r>
                                  <a:rPr lang="tr-T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58815.9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=3488.4</m:t>
                        </m:r>
                      </m:e>
                    </m:nary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2594335"/>
                <a:ext cx="6588855" cy="384336"/>
              </a:xfrm>
              <a:prstGeom prst="rect">
                <a:avLst/>
              </a:prstGeom>
              <a:blipFill>
                <a:blip r:embed="rId3"/>
                <a:stretch>
                  <a:fillRect l="-833" t="-111111" b="-1793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38200" y="4396569"/>
                <a:ext cx="8521372" cy="56816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3.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𝐾𝑜𝑚𝑏𝑖𝑛𝑎𝑠𝑦𝑜𝑛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𝐾𝑜𝑚𝑏𝑖𝑛𝑎𝑠𝑦𝑜𝑛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179.6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120.0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58815.9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=3392.8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396569"/>
                <a:ext cx="8521372" cy="568169"/>
              </a:xfrm>
              <a:prstGeom prst="rect">
                <a:avLst/>
              </a:prstGeom>
              <a:blipFill>
                <a:blip r:embed="rId4"/>
                <a:stretch>
                  <a:fillRect l="-644" b="-645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838200" y="3680664"/>
                <a:ext cx="6977808" cy="54957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2.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𝐵𝑙𝑜𝑘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p>
                              <m:sSupPr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nary>
                                  <m:naryPr>
                                    <m:chr m:val="∑"/>
                                    <m:subHide m:val="on"/>
                                    <m:supHide m:val="on"/>
                                    <m:ctrlPr>
                                      <a:rPr lang="tr-TR" i="1">
                                        <a:latin typeface="Cambria Math" panose="02040503050406030204" pitchFamily="18" charset="0"/>
                                      </a:rPr>
                                    </m:ctrlPr>
                                  </m:naryPr>
                                  <m:sub/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tr-TR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𝑏𝑙𝑜𝑘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</m:nary>
                              </m:e>
                              <m:sup>
                                <m: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400.2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388.2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399.7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−58815.9=11.5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680664"/>
                <a:ext cx="6977808" cy="549574"/>
              </a:xfrm>
              <a:prstGeom prst="rect">
                <a:avLst/>
              </a:prstGeom>
              <a:blipFill>
                <a:blip r:embed="rId5"/>
                <a:stretch>
                  <a:fillRect l="-787" b="-6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838200" y="3145001"/>
            <a:ext cx="92597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Deneme şansa bağlı bloklara göre planlandığı için bloklar arasındaki farklılıkları da bulmak gerekir. </a:t>
            </a:r>
            <a:endParaRPr lang="tr-TR" dirty="0"/>
          </a:p>
        </p:txBody>
      </p:sp>
      <p:sp>
        <p:nvSpPr>
          <p:cNvPr id="11" name="TextBox 10"/>
          <p:cNvSpPr txBox="1"/>
          <p:nvPr/>
        </p:nvSpPr>
        <p:spPr>
          <a:xfrm>
            <a:off x="838200" y="5223855"/>
            <a:ext cx="98805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Kombinasyonu oluşturan işlemleri daha net görebilmek için bir </a:t>
            </a:r>
            <a:r>
              <a:rPr lang="tr-TR" dirty="0" err="1" smtClean="0"/>
              <a:t>interaksiyon</a:t>
            </a:r>
            <a:r>
              <a:rPr lang="tr-TR" dirty="0" smtClean="0"/>
              <a:t> çizelgesi hazırlamak gerekir.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8090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3761"/>
            <a:ext cx="10515600" cy="744584"/>
          </a:xfrm>
        </p:spPr>
        <p:txBody>
          <a:bodyPr/>
          <a:lstStyle/>
          <a:p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Şansa Bağlı Bloklarda Faktöriyel Düzenleme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5819840"/>
              </p:ext>
            </p:extLst>
          </p:nvPr>
        </p:nvGraphicFramePr>
        <p:xfrm>
          <a:off x="838200" y="1482285"/>
          <a:ext cx="10515600" cy="1854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681428596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37506296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22927231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2162414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107861949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4231020661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Çeşitler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Sıra Aralıkları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139539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035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Pul-11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179.6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186.0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181.4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188.6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735.6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412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Kırmızı-51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106.7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109.7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116.1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120.0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452.5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7459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Toplam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286.3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295.7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297.5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308.6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91297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838200" y="3844366"/>
                <a:ext cx="6748514" cy="542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3a.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𝑖𝑡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ç</m:t>
                                        </m:r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ş</m:t>
                                        </m:r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𝑖𝑡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𝑠𝑥𝑟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735.6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452.5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58815.9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=3339.0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844366"/>
                <a:ext cx="6748514" cy="542777"/>
              </a:xfrm>
              <a:prstGeom prst="rect">
                <a:avLst/>
              </a:prstGeom>
              <a:blipFill>
                <a:blip r:embed="rId2"/>
                <a:stretch>
                  <a:fillRect l="-813" b="-6742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838200" y="4520948"/>
                <a:ext cx="7652159" cy="5580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2b.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𝑆𝚤𝑟𝑎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𝑎𝑟𝑎𝑠𝚤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tr-TR" b="0" i="1" smtClean="0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p>
                                  <m:sSupPr>
                                    <m:ctrlP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sSub>
                                      <m:sSubPr>
                                        <m:ctrlP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𝑥</m:t>
                                        </m:r>
                                      </m:e>
                                      <m:sub>
                                        <m:r>
                                          <a:rPr lang="tr-TR" b="0" i="1" smtClean="0">
                                            <a:latin typeface="Cambria Math" panose="02040503050406030204" pitchFamily="18" charset="0"/>
                                          </a:rPr>
                                          <m:t>𝑠𝚤𝑟𝑎𝑎𝑟𝑎𝑠𝚤</m:t>
                                        </m:r>
                                      </m:sub>
                                    </m:sSub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tr-T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nary>
                          </m:e>
                        </m:nary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ç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𝑥𝑟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𝐷𝐹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tr-T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286.3</m:t>
                            </m:r>
                          </m:e>
                          <m:sup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+…+</m:t>
                        </m:r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308.6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58815.9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=41.8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4520948"/>
                <a:ext cx="7652159" cy="558038"/>
              </a:xfrm>
              <a:prstGeom prst="rect">
                <a:avLst/>
              </a:prstGeom>
              <a:blipFill>
                <a:blip r:embed="rId3"/>
                <a:stretch>
                  <a:fillRect l="-717" b="-109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838200" y="5175427"/>
                <a:ext cx="1073601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sz="1600" dirty="0" smtClean="0"/>
                  <a:t>2c. </a:t>
                </a:r>
                <a14:m>
                  <m:oMath xmlns:m="http://schemas.openxmlformats.org/officeDocument/2006/math"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Ç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𝑖𝑡𝑥𝑆𝚤𝑟𝑎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𝑎𝑟𝑎𝑠𝚤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𝑛𝑡𝑒𝑟𝑎𝑘𝑠𝑖𝑦𝑜𝑛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𝐾𝑜𝑚𝑏𝑖𝑛𝑎𝑠𝑦𝑜𝑛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−Ç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ş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𝑖𝑡𝐾𝑇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𝑆𝚤𝑟𝑎𝑎𝑟𝑎𝑠𝚤𝐾𝑇</m:t>
                    </m:r>
                    <m:r>
                      <a:rPr lang="tr-TR" sz="1600" b="0" i="1" smtClean="0">
                        <a:latin typeface="Cambria Math" panose="02040503050406030204" pitchFamily="18" charset="0"/>
                      </a:rPr>
                      <m:t>=3392.8−3339.4−41.8=12.0</m:t>
                    </m:r>
                  </m:oMath>
                </a14:m>
                <a:endParaRPr lang="tr-TR" sz="16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175427"/>
                <a:ext cx="10736016" cy="338554"/>
              </a:xfrm>
              <a:prstGeom prst="rect">
                <a:avLst/>
              </a:prstGeom>
              <a:blipFill>
                <a:blip r:embed="rId4"/>
                <a:stretch>
                  <a:fillRect l="-341" t="-5357" b="-21429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838200" y="5748457"/>
                <a:ext cx="818076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tr-TR" dirty="0" smtClean="0"/>
                  <a:t>4. </a:t>
                </a:r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𝐻𝐾𝑂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𝐺𝐾𝑇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𝐾𝑜𝑚𝑏𝑖𝑛𝑎𝑠𝑦𝑜𝑛𝐾𝑇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𝐵𝑙𝑜𝑘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𝐾𝑇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=3488.4−3392.8−11.5=84.1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5748457"/>
                <a:ext cx="8180766" cy="369332"/>
              </a:xfrm>
              <a:prstGeom prst="rect">
                <a:avLst/>
              </a:prstGeom>
              <a:blipFill>
                <a:blip r:embed="rId5"/>
                <a:stretch>
                  <a:fillRect l="-671" t="-9836" b="-2459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96599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83760"/>
            <a:ext cx="10515600" cy="113197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Şansa Bağlı Bloklarda Faktöriyel Düzenleme</a:t>
            </a:r>
            <a:b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Varyans</a:t>
            </a:r>
            <a:r>
              <a:rPr lang="tr-TR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Analiz Çizelgesi</a:t>
            </a:r>
            <a:endParaRPr lang="tr-TR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8657646"/>
              </p:ext>
            </p:extLst>
          </p:nvPr>
        </p:nvGraphicFramePr>
        <p:xfrm>
          <a:off x="838200" y="1825625"/>
          <a:ext cx="10515600" cy="3337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314450">
                  <a:extLst>
                    <a:ext uri="{9D8B030D-6E8A-4147-A177-3AD203B41FA5}">
                      <a16:colId xmlns:a16="http://schemas.microsoft.com/office/drawing/2014/main" val="27228426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180256638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63766352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267188491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26513208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093278780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3836781469"/>
                    </a:ext>
                  </a:extLst>
                </a:gridCol>
                <a:gridCol w="1314450">
                  <a:extLst>
                    <a:ext uri="{9D8B030D-6E8A-4147-A177-3AD203B41FA5}">
                      <a16:colId xmlns:a16="http://schemas.microsoft.com/office/drawing/2014/main" val="1150238453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Varyasyon Kaynakları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SD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KT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KO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F</a:t>
                      </a:r>
                      <a:r>
                        <a:rPr lang="tr-TR" baseline="-25000" dirty="0" err="1" smtClean="0"/>
                        <a:t>Hesap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err="1" smtClean="0"/>
                        <a:t>F</a:t>
                      </a:r>
                      <a:r>
                        <a:rPr lang="tr-TR" baseline="-25000" dirty="0" err="1" smtClean="0"/>
                        <a:t>Cetvel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0891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% 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% 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546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</a:t>
                      </a:r>
                      <a:r>
                        <a:rPr lang="tr-TR" i="1" dirty="0" err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ixr</a:t>
                      </a:r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)-1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23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3488.4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034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Blok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(r-1)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2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11.5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5.8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0.9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1739166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Kombinasyon</a:t>
                      </a:r>
                      <a:endParaRPr lang="tr-TR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3392.8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484.7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80.8**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2.77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4.28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201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Çeşit (Ç)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(ç-1)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3339.0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3339.0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556.5**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4.60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8.86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584994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sz="1600" dirty="0" smtClean="0"/>
                        <a:t>Sıra Arası (S)</a:t>
                      </a:r>
                      <a:endParaRPr lang="tr-TR" sz="1600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(s-1)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41.8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13.9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2.3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3.34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5.56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223426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tr-TR" dirty="0" err="1" smtClean="0"/>
                        <a:t>ÇxS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İnt</a:t>
                      </a:r>
                      <a:r>
                        <a:rPr lang="tr-TR" dirty="0" smtClean="0"/>
                        <a:t>.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(Ç-1)x(s-1)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3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12.0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4.0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0.7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080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Hata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a:t>(i-1)x(r-1)</a:t>
                      </a:r>
                      <a:endParaRPr lang="tr-TR" i="1" dirty="0">
                        <a:latin typeface="Cambria Math" panose="02040503050406030204" pitchFamily="18" charset="0"/>
                        <a:ea typeface="Cambria Math" panose="02040503050406030204" pitchFamily="18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dirty="0" smtClean="0"/>
                        <a:t>14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84.1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tr-TR" dirty="0" smtClean="0"/>
                        <a:t>6.0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1900199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38200" y="5390831"/>
            <a:ext cx="103506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Çeşitler arasında bin tane ağırlığı bakımından çok önemli farklılıklar vardır. Çeşitlerin sıra aralığına tepkileri (</a:t>
            </a:r>
            <a:r>
              <a:rPr lang="tr-TR" dirty="0" err="1" smtClean="0"/>
              <a:t>çeşitxsıra</a:t>
            </a:r>
            <a:r>
              <a:rPr lang="tr-TR" dirty="0" smtClean="0"/>
              <a:t> arası </a:t>
            </a:r>
            <a:r>
              <a:rPr lang="tr-TR" dirty="0" err="1" smtClean="0"/>
              <a:t>int</a:t>
            </a:r>
            <a:r>
              <a:rPr lang="tr-TR" dirty="0" smtClean="0"/>
              <a:t>.) ise farklılık göstermemiştir.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075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3274</TotalTime>
  <Words>410</Words>
  <Application>Microsoft Office PowerPoint</Application>
  <PresentationFormat>Widescreen</PresentationFormat>
  <Paragraphs>152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 Theme</vt:lpstr>
      <vt:lpstr>FAKTÖRİYEL DÜZENLEMELER</vt:lpstr>
      <vt:lpstr>Şansa Bağlı Bloklarda Faktöriyel Düzenleme</vt:lpstr>
      <vt:lpstr>Şansa Bağlı Bloklarda Faktöriyel Düzenleme</vt:lpstr>
      <vt:lpstr>Şansa Bağlı Bloklarda Faktöriyel Düzenleme</vt:lpstr>
      <vt:lpstr>Şansa Bağlı Bloklarda Faktöriyel Düzenleme</vt:lpstr>
      <vt:lpstr>Şansa Bağlı Bloklarda Faktöriyel Düzenleme Varyans Analiz Çizelgesi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Tarla Denemelerinin Planlanması ve Değerlendirilmesi</dc:title>
  <dc:creator>Cengiz Sancak</dc:creator>
  <cp:lastModifiedBy>Cengiz.Sancak</cp:lastModifiedBy>
  <cp:revision>316</cp:revision>
  <dcterms:created xsi:type="dcterms:W3CDTF">2017-12-08T08:49:30Z</dcterms:created>
  <dcterms:modified xsi:type="dcterms:W3CDTF">2020-05-23T12:10:36Z</dcterms:modified>
</cp:coreProperties>
</file>