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8" r:id="rId2"/>
    <p:sldId id="309" r:id="rId3"/>
    <p:sldId id="310" r:id="rId4"/>
    <p:sldId id="311" r:id="rId5"/>
    <p:sldId id="312" r:id="rId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CACA"/>
          </a:solidFill>
        </a:fill>
      </a:tcStyle>
    </a:wholeTbl>
    <a:band2H>
      <a:tcTxStyle/>
      <a:tcStyle>
        <a:tcBdr/>
        <a:fill>
          <a:solidFill>
            <a:srgbClr val="F1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DCD4"/>
          </a:solidFill>
        </a:fill>
      </a:tcStyle>
    </a:wholeTbl>
    <a:band2H>
      <a:tcTxStyle/>
      <a:tcStyle>
        <a:tcBdr/>
        <a:fill>
          <a:solidFill>
            <a:srgbClr val="F1EEEA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CACA"/>
          </a:solidFill>
        </a:fill>
      </a:tcStyle>
    </a:wholeTbl>
    <a:band2H>
      <a:tcTxStyle/>
      <a:tcStyle>
        <a:tcBdr/>
        <a:fill>
          <a:solidFill>
            <a:srgbClr val="EB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611"/>
  </p:normalViewPr>
  <p:slideViewPr>
    <p:cSldViewPr snapToGrid="0" snapToObjects="1">
      <p:cViewPr varScale="1">
        <p:scale>
          <a:sx n="80" d="100"/>
          <a:sy n="80" d="100"/>
        </p:scale>
        <p:origin x="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Başlık Metni"/>
          <p:cNvSpPr txBox="1">
            <a:spLocks noGrp="1"/>
          </p:cNvSpPr>
          <p:nvPr>
            <p:ph type="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</p:spPr>
        <p:txBody>
          <a:bodyPr/>
          <a:lstStyle>
            <a:lvl1pPr>
              <a:defRPr sz="8000"/>
            </a:lvl1pPr>
          </a:lstStyle>
          <a:p>
            <a:r>
              <a:t>Başlık Metni</a:t>
            </a:r>
          </a:p>
        </p:txBody>
      </p:sp>
      <p:sp>
        <p:nvSpPr>
          <p:cNvPr id="1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6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Başlık Metni"/>
          <p:cNvSpPr txBox="1">
            <a:spLocks noGrp="1"/>
          </p:cNvSpPr>
          <p:nvPr>
            <p:ph type="title"/>
          </p:nvPr>
        </p:nvSpPr>
        <p:spPr>
          <a:xfrm>
            <a:off x="762000" y="685801"/>
            <a:ext cx="1828800" cy="5410199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11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2590800" y="685801"/>
            <a:ext cx="5715000" cy="4876801"/>
          </a:xfrm>
          <a:prstGeom prst="rect">
            <a:avLst/>
          </a:prstGeom>
        </p:spPr>
        <p:txBody>
          <a:bodyPr anchor="t"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1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ikdörtgen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" name="Başlık Metni"/>
          <p:cNvSpPr txBox="1"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r>
              <a:t>Başlık Metni</a:t>
            </a:r>
          </a:p>
        </p:txBody>
      </p:sp>
      <p:sp>
        <p:nvSpPr>
          <p:cNvPr id="3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62000" y="4953000"/>
            <a:ext cx="6858000" cy="9144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6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5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1"/>
            <a:ext cx="3657600" cy="3767329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640080" indent="-320040">
              <a:spcBef>
                <a:spcPts val="600"/>
              </a:spcBef>
              <a:defRPr sz="2800"/>
            </a:lvl2pPr>
            <a:lvl3pPr marL="960119" indent="-320039">
              <a:spcBef>
                <a:spcPts val="600"/>
              </a:spcBef>
              <a:defRPr sz="2800"/>
            </a:lvl3pPr>
            <a:lvl4pPr marL="1270000" indent="-355600">
              <a:spcBef>
                <a:spcPts val="600"/>
              </a:spcBef>
              <a:defRPr sz="2800"/>
            </a:lvl4pPr>
            <a:lvl5pPr marL="1498600" indent="-355600">
              <a:spcBef>
                <a:spcPts val="600"/>
              </a:spcBef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4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58951" y="609600"/>
            <a:ext cx="3657601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5" name="Dikdörtgen"/>
          <p:cNvSpPr>
            <a:spLocks noGrp="1"/>
          </p:cNvSpPr>
          <p:nvPr>
            <p:ph type="body" sz="quarter" idx="13"/>
          </p:nvPr>
        </p:nvSpPr>
        <p:spPr>
          <a:xfrm>
            <a:off x="4645152" y="609600"/>
            <a:ext cx="3657601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pPr>
            <a:endParaRPr/>
          </a:p>
        </p:txBody>
      </p:sp>
      <p:sp>
        <p:nvSpPr>
          <p:cNvPr id="56" name="Çizgi"/>
          <p:cNvSpPr/>
          <p:nvPr/>
        </p:nvSpPr>
        <p:spPr>
          <a:xfrm>
            <a:off x="758951" y="1249362"/>
            <a:ext cx="3657602" cy="1588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" name="Çizgi"/>
          <p:cNvSpPr/>
          <p:nvPr/>
        </p:nvSpPr>
        <p:spPr>
          <a:xfrm>
            <a:off x="4645152" y="1249362"/>
            <a:ext cx="3657601" cy="1588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81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3710866" y="457200"/>
            <a:ext cx="4594934" cy="41147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2" name="Dikdörtgen"/>
          <p:cNvSpPr>
            <a:spLocks noGrp="1"/>
          </p:cNvSpPr>
          <p:nvPr>
            <p:ph type="body" sz="quarter" idx="13"/>
          </p:nvPr>
        </p:nvSpPr>
        <p:spPr>
          <a:xfrm>
            <a:off x="762001" y="457200"/>
            <a:ext cx="2673657" cy="411480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2100"/>
            </a:pPr>
            <a:endParaRPr/>
          </a:p>
        </p:txBody>
      </p:sp>
      <p:sp>
        <p:nvSpPr>
          <p:cNvPr id="83" name="Çizgi"/>
          <p:cNvSpPr/>
          <p:nvPr/>
        </p:nvSpPr>
        <p:spPr>
          <a:xfrm flipH="1">
            <a:off x="3581399" y="610393"/>
            <a:ext cx="1590" cy="3810001"/>
          </a:xfrm>
          <a:prstGeom prst="line">
            <a:avLst/>
          </a:prstGeom>
          <a:ln w="15875">
            <a:solidFill>
              <a:srgbClr val="9898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Başlık Metni"/>
          <p:cNvSpPr txBox="1">
            <a:spLocks noGrp="1"/>
          </p:cNvSpPr>
          <p:nvPr>
            <p:ph type="title"/>
          </p:nvPr>
        </p:nvSpPr>
        <p:spPr>
          <a:xfrm>
            <a:off x="758951" y="4572000"/>
            <a:ext cx="6784849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2" name="Görüntü"/>
          <p:cNvSpPr>
            <a:spLocks noGrp="1"/>
          </p:cNvSpPr>
          <p:nvPr>
            <p:ph type="pic" sz="half" idx="13"/>
          </p:nvPr>
        </p:nvSpPr>
        <p:spPr>
          <a:xfrm>
            <a:off x="777240" y="457200"/>
            <a:ext cx="7543801" cy="2895600"/>
          </a:xfrm>
          <a:prstGeom prst="rect">
            <a:avLst/>
          </a:prstGeom>
          <a:ln w="6350">
            <a:solidFill>
              <a:srgbClr val="303030"/>
            </a:solidFill>
            <a:round/>
          </a:ln>
        </p:spPr>
        <p:txBody>
          <a:bodyPr lIns="91439" rIns="91439" anchor="t">
            <a:noAutofit/>
          </a:bodyPr>
          <a:lstStyle/>
          <a:p>
            <a:endParaRPr/>
          </a:p>
        </p:txBody>
      </p:sp>
      <p:sp>
        <p:nvSpPr>
          <p:cNvPr id="9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850391" y="3505200"/>
            <a:ext cx="7391401" cy="804863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914400" y="685800"/>
            <a:ext cx="7239000" cy="3886200"/>
          </a:xfrm>
          <a:prstGeom prst="rect">
            <a:avLst/>
          </a:prstGeom>
        </p:spPr>
        <p:txBody>
          <a:bodyPr anchor="t"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"/>
          <p:cNvSpPr/>
          <p:nvPr/>
        </p:nvSpPr>
        <p:spPr>
          <a:xfrm>
            <a:off x="777240" y="0"/>
            <a:ext cx="7543801" cy="381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Başlık Metni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Başlık Metni</a:t>
            </a:r>
          </a:p>
        </p:txBody>
      </p:sp>
      <p:sp>
        <p:nvSpPr>
          <p:cNvPr id="5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457200" y="1417637"/>
            <a:ext cx="8229600" cy="489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7998360" y="5640260"/>
            <a:ext cx="383640" cy="4597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2400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9pPr>
    </p:titleStyle>
    <p:bodyStyle>
      <a:lvl1pPr marL="2743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619298" marR="0" indent="-299258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914400" marR="0" indent="-2743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2192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14478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176022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2016251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230886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2583179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Diş Çekiminde Yardımcı Personelin Yapması Gerekenler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dirty="0"/>
              <a:t>Diş Çekiminde Yardımcı Personelin Yapması Gerekenler</a:t>
            </a:r>
          </a:p>
        </p:txBody>
      </p:sp>
      <p:sp>
        <p:nvSpPr>
          <p:cNvPr id="363" name="Uzm. Dr. Dt. Mehmet Emre YURTTUTAN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Uzm. Dr. Dt. Mehmet Emre YURTTUTAN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Diş çekimi dişin alveol kemikten uzaklaştırılması işlemidir.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0"/>
            <a:ext cx="3657600" cy="550537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defRPr sz="2500"/>
            </a:pPr>
            <a:r>
              <a:t>Diş çekimi dişin alveol kemikten uzaklaştırılması işlemidir. </a:t>
            </a:r>
          </a:p>
          <a:p>
            <a:pPr>
              <a:lnSpc>
                <a:spcPct val="80000"/>
              </a:lnSpc>
              <a:defRPr sz="2500"/>
            </a:pPr>
            <a:r>
              <a:t>Birçok diş çekimi çok basitken, komplike çekimlerle de karşılaşabilmekteyiz. Diş çekimi öncesi çekimin komplike hale gelebileceğini göz önünde bulundurarak gerekli aletlerin bulunup bulunmadığı kontrol edilmelidir. </a:t>
            </a:r>
          </a:p>
        </p:txBody>
      </p:sp>
      <p:pic>
        <p:nvPicPr>
          <p:cNvPr id="366" name="800px-Pulled_tooth.jpg" descr="800px-Pulled_tooth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198" y="609600"/>
            <a:ext cx="3292433" cy="51732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İşlem için kliniğin hazırlanmasının ardından gerekli malzemeler hazırlanabilir.…"/>
          <p:cNvSpPr txBox="1">
            <a:spLocks noGrp="1"/>
          </p:cNvSpPr>
          <p:nvPr>
            <p:ph type="body" sz="half" idx="1"/>
          </p:nvPr>
        </p:nvSpPr>
        <p:spPr>
          <a:xfrm>
            <a:off x="762000" y="609599"/>
            <a:ext cx="3657600" cy="551604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İşlem için kliniğin hazırlanmasının ardından gerekli malzemeler hazırlanabilir.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Ayna, sond, dental enjektör ve anestezik, gerekli davye, steril spanç.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Gerekli hallerde bein, crayer ve toms elevatörleri, bayonet…. erişim sahasında bulunmalıdır.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Komplike çekim kararı verilirse gereken malzemeler önceki derslerimizde görülmüştü.</a:t>
            </a:r>
          </a:p>
        </p:txBody>
      </p:sp>
      <p:pic>
        <p:nvPicPr>
          <p:cNvPr id="369" name="shutterstock_84141019.jpg" descr="shutterstock_8414101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200" y="609600"/>
            <a:ext cx="3657600" cy="38922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Malzeme kontrolü ve hazırlığının ardından hasta kayıtları açılır gerekli filmler hazırlanır.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0"/>
            <a:ext cx="3657600" cy="548402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400"/>
              </a:spcBef>
              <a:defRPr sz="1900"/>
            </a:pPr>
            <a:r>
              <a:t>Malzeme kontrolü ve hazırlığının ardından hasta kayıtları açılır gerekli filmler hazırlanır.</a:t>
            </a:r>
          </a:p>
          <a:p>
            <a:pPr>
              <a:lnSpc>
                <a:spcPct val="80000"/>
              </a:lnSpc>
              <a:spcBef>
                <a:spcPts val="400"/>
              </a:spcBef>
              <a:defRPr sz="1900"/>
            </a:pPr>
            <a:r>
              <a:t>Hasta koltuğa oturtulur, önlüğü takılır.</a:t>
            </a:r>
          </a:p>
          <a:p>
            <a:pPr>
              <a:lnSpc>
                <a:spcPct val="80000"/>
              </a:lnSpc>
              <a:spcBef>
                <a:spcPts val="400"/>
              </a:spcBef>
              <a:defRPr sz="1900"/>
            </a:pPr>
            <a:r>
              <a:t>Lokal anestezi sırasında hekim asiste edilir. </a:t>
            </a:r>
          </a:p>
          <a:p>
            <a:pPr>
              <a:lnSpc>
                <a:spcPct val="80000"/>
              </a:lnSpc>
              <a:spcBef>
                <a:spcPts val="400"/>
              </a:spcBef>
              <a:defRPr sz="1900"/>
            </a:pPr>
            <a:r>
              <a:t>İşlem süresince aletler yardımcı personel tarafından alınıp verilir.</a:t>
            </a:r>
          </a:p>
          <a:p>
            <a:pPr>
              <a:lnSpc>
                <a:spcPct val="80000"/>
              </a:lnSpc>
              <a:spcBef>
                <a:spcPts val="400"/>
              </a:spcBef>
              <a:defRPr sz="1900"/>
            </a:pPr>
            <a:r>
              <a:t>İhtiyaç halinde irrigasyon, aspirasyon ve ekartasyon yapar ve hekimin işlem yaptığı sahanın yeterli derecede ışıklanmasını sağlar.</a:t>
            </a:r>
          </a:p>
          <a:p>
            <a:pPr>
              <a:lnSpc>
                <a:spcPct val="80000"/>
              </a:lnSpc>
              <a:spcBef>
                <a:spcPts val="400"/>
              </a:spcBef>
              <a:defRPr sz="1900"/>
            </a:pPr>
            <a:r>
              <a:t>İşlem bitiminde kayıtlara gerekli bilgiler girilir. </a:t>
            </a:r>
          </a:p>
        </p:txBody>
      </p:sp>
      <p:pic>
        <p:nvPicPr>
          <p:cNvPr id="372" name="72320-2939961.jpg" descr="72320-293996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200" y="609600"/>
            <a:ext cx="3657600" cy="32639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Hastanın yeterince dinlenmesinin ardınan işlem sonrası takip edilmesi gereken durumlar hastaya anlatılır ve yazılı şekilde de hastaya verilir. İhtiyaç halinde hastaya soğuk kompres verilerek hasta geçirilir."/>
          <p:cNvSpPr txBox="1">
            <a:spLocks noGrp="1"/>
          </p:cNvSpPr>
          <p:nvPr>
            <p:ph type="body" sz="half" idx="1"/>
          </p:nvPr>
        </p:nvSpPr>
        <p:spPr>
          <a:xfrm>
            <a:off x="762000" y="609600"/>
            <a:ext cx="3657600" cy="5488640"/>
          </a:xfrm>
          <a:prstGeom prst="rect">
            <a:avLst/>
          </a:prstGeom>
        </p:spPr>
        <p:txBody>
          <a:bodyPr/>
          <a:lstStyle/>
          <a:p>
            <a:r>
              <a:t>Hastanın yeterince dinlenmesinin ardınan işlem sonrası takip edilmesi gereken durumlar hastaya anlatılır ve yazılı şekilde de hastaya verilir. İhtiyaç halinde hastaya soğuk kompres verilerek hasta geçirilir. </a:t>
            </a:r>
          </a:p>
        </p:txBody>
      </p:sp>
      <p:pic>
        <p:nvPicPr>
          <p:cNvPr id="375" name="patient-waving-goodbye-rear-view-to-friendly-medical-team-67658247.jpg" descr="patient-waving-goodbye-rear-view-to-friendly-medical-team-6765824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198" y="609601"/>
            <a:ext cx="3697564" cy="37673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</Words>
  <Application>Microsoft Macintosh PowerPoint</Application>
  <PresentationFormat>Ekran Gösterisi (4:3)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Calibri</vt:lpstr>
      <vt:lpstr>Impact</vt:lpstr>
      <vt:lpstr>Times New Roman</vt:lpstr>
      <vt:lpstr>Arial</vt:lpstr>
      <vt:lpstr>NewsPrint</vt:lpstr>
      <vt:lpstr>Diş Çekiminde Yardımcı Personelin Yapması Gerekenler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AĞIZDAKİ SIVILARIN CERRAHİ OLARAK UZAKLAŞTIRILMASI</dc:title>
  <cp:lastModifiedBy>yurttutan</cp:lastModifiedBy>
  <cp:revision>2</cp:revision>
  <dcterms:modified xsi:type="dcterms:W3CDTF">2018-06-02T23:29:11Z</dcterms:modified>
</cp:coreProperties>
</file>