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533E-8DB1-7F44-A4C4-30A7115ECA82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FC64A-AC36-CD4B-A1B8-106239476F7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8712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FC64A-AC36-CD4B-A1B8-106239476F7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2474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FC64A-AC36-CD4B-A1B8-106239476F7A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6091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738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1372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7427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04672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04359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8693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217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8775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2214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5615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6907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62BB7-5108-E94C-893C-3BB108E85221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41390-959A-4143-B810-B40E065639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8716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606425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553377" cy="60960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863600"/>
            <a:ext cx="3887611" cy="12065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LA PRIMA GUERRA MONDIALE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0" y="3746500"/>
            <a:ext cx="6807200" cy="19939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3603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" y="3175"/>
            <a:ext cx="7667624" cy="554038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58291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58291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58291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1372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1916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67970" y="1137217"/>
            <a:ext cx="43059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battaglie di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Verdun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(21 febbraio) e della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Somme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(22 giugno) furono un insuccesso per i tedeschi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767970" y="1696094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inglesi alimentarono rivolte antiturche in Palestina e Mesopotamia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578035" y="2261965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flotta inglese sconfisse quella tedesca presso 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penisola dello Jutland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ounded Rectangle 14"/>
          <p:cNvSpPr/>
          <p:nvPr/>
        </p:nvSpPr>
        <p:spPr>
          <a:xfrm>
            <a:off x="2763635" y="2261965"/>
            <a:ext cx="1401966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31 maggio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2" name="Connettore 2 11"/>
          <p:cNvCxnSpPr>
            <a:stCxn id="10" idx="0"/>
            <a:endCxn id="9" idx="1"/>
          </p:cNvCxnSpPr>
          <p:nvPr/>
        </p:nvCxnSpPr>
        <p:spPr>
          <a:xfrm>
            <a:off x="4165601" y="2458094"/>
            <a:ext cx="41243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4"/>
          <p:cNvSpPr/>
          <p:nvPr/>
        </p:nvSpPr>
        <p:spPr>
          <a:xfrm>
            <a:off x="2763635" y="2806623"/>
            <a:ext cx="1401966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15 maggio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578035" y="2806623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la </a:t>
            </a:r>
            <a:r>
              <a:rPr lang="it-IT" sz="1400" b="1" i="1" dirty="0" err="1" smtClean="0">
                <a:solidFill>
                  <a:schemeClr val="tx1"/>
                </a:solidFill>
                <a:latin typeface="Arial"/>
                <a:cs typeface="Arial"/>
              </a:rPr>
              <a:t>Strafexpedition</a:t>
            </a:r>
            <a:r>
              <a:rPr lang="it-IT" sz="1400" b="1" i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dell’Austria contro l’Italia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14" idx="0"/>
            <a:endCxn id="15" idx="1"/>
          </p:cNvCxnSpPr>
          <p:nvPr/>
        </p:nvCxnSpPr>
        <p:spPr>
          <a:xfrm>
            <a:off x="4165601" y="3002752"/>
            <a:ext cx="41243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4578035" y="3531965"/>
            <a:ext cx="18100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subì molte perdite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6749735" y="3538959"/>
            <a:ext cx="22291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poi intervennero i russi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endCxn id="19" idx="0"/>
          </p:cNvCxnSpPr>
          <p:nvPr/>
        </p:nvCxnSpPr>
        <p:spPr>
          <a:xfrm>
            <a:off x="5483068" y="3181918"/>
            <a:ext cx="0" cy="3500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9" idx="3"/>
            <a:endCxn id="20" idx="1"/>
          </p:cNvCxnSpPr>
          <p:nvPr/>
        </p:nvCxnSpPr>
        <p:spPr>
          <a:xfrm>
            <a:off x="6388100" y="3728094"/>
            <a:ext cx="361635" cy="69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4578035" y="4281264"/>
            <a:ext cx="1810065" cy="6717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governo Salandra fu sostituito dal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governo Boselli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6762435" y="4281263"/>
            <a:ext cx="2229165" cy="6717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riuscì a contrattaccare e a conquistare Gorizia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19" idx="2"/>
            <a:endCxn id="27" idx="0"/>
          </p:cNvCxnSpPr>
          <p:nvPr/>
        </p:nvCxnSpPr>
        <p:spPr>
          <a:xfrm>
            <a:off x="5483068" y="3924223"/>
            <a:ext cx="0" cy="3570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20" idx="2"/>
            <a:endCxn id="28" idx="0"/>
          </p:cNvCxnSpPr>
          <p:nvPr/>
        </p:nvCxnSpPr>
        <p:spPr>
          <a:xfrm>
            <a:off x="7864318" y="3931217"/>
            <a:ext cx="12700" cy="3500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6" idx="0"/>
            <a:endCxn id="7" idx="1"/>
          </p:cNvCxnSpPr>
          <p:nvPr/>
        </p:nvCxnSpPr>
        <p:spPr>
          <a:xfrm>
            <a:off x="2032000" y="1333346"/>
            <a:ext cx="7359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6" idx="0"/>
            <a:endCxn id="8" idx="1"/>
          </p:cNvCxnSpPr>
          <p:nvPr/>
        </p:nvCxnSpPr>
        <p:spPr>
          <a:xfrm>
            <a:off x="2032000" y="1333346"/>
            <a:ext cx="735970" cy="5588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6" idx="0"/>
            <a:endCxn id="10" idx="2"/>
          </p:cNvCxnSpPr>
          <p:nvPr/>
        </p:nvCxnSpPr>
        <p:spPr>
          <a:xfrm>
            <a:off x="2032000" y="1333346"/>
            <a:ext cx="731635" cy="11247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6" idx="0"/>
            <a:endCxn id="14" idx="2"/>
          </p:cNvCxnSpPr>
          <p:nvPr/>
        </p:nvCxnSpPr>
        <p:spPr>
          <a:xfrm>
            <a:off x="2032000" y="1333346"/>
            <a:ext cx="731635" cy="16694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14"/>
          <p:cNvSpPr/>
          <p:nvPr/>
        </p:nvSpPr>
        <p:spPr>
          <a:xfrm>
            <a:off x="2767970" y="5195665"/>
            <a:ext cx="1401966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28 agosto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4578035" y="5195665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dichiarò guerra anche alla Germania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1" name="Connettore 2 50"/>
          <p:cNvCxnSpPr>
            <a:stCxn id="48" idx="0"/>
            <a:endCxn id="49" idx="1"/>
          </p:cNvCxnSpPr>
          <p:nvPr/>
        </p:nvCxnSpPr>
        <p:spPr>
          <a:xfrm>
            <a:off x="4169936" y="5391794"/>
            <a:ext cx="4080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14"/>
          <p:cNvSpPr/>
          <p:nvPr/>
        </p:nvSpPr>
        <p:spPr>
          <a:xfrm>
            <a:off x="217598" y="5919565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1915 e il 1917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2590801" y="5919565"/>
            <a:ext cx="1295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Turchia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4471249" y="5919565"/>
            <a:ext cx="209465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vvenne il genocidio del popolo armeno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7073900" y="5919565"/>
            <a:ext cx="18271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70% degli armeni fu sterminato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8" name="Connettore 2 57"/>
          <p:cNvCxnSpPr>
            <a:stCxn id="53" idx="0"/>
            <a:endCxn id="54" idx="1"/>
          </p:cNvCxnSpPr>
          <p:nvPr/>
        </p:nvCxnSpPr>
        <p:spPr>
          <a:xfrm>
            <a:off x="2031999" y="6115694"/>
            <a:ext cx="5588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stCxn id="54" idx="3"/>
            <a:endCxn id="55" idx="1"/>
          </p:cNvCxnSpPr>
          <p:nvPr/>
        </p:nvCxnSpPr>
        <p:spPr>
          <a:xfrm>
            <a:off x="3886201" y="6115694"/>
            <a:ext cx="5850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stCxn id="55" idx="3"/>
            <a:endCxn id="56" idx="1"/>
          </p:cNvCxnSpPr>
          <p:nvPr/>
        </p:nvCxnSpPr>
        <p:spPr>
          <a:xfrm>
            <a:off x="6565900" y="6115694"/>
            <a:ext cx="508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entagono 65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7" name="Immagin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8" y="2463646"/>
            <a:ext cx="2117335" cy="293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694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667625" y="0"/>
            <a:ext cx="1476375" cy="48177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82566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3175"/>
            <a:ext cx="7667625" cy="5061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82169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49301" y="1070974"/>
            <a:ext cx="828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1917. GUERRA SOTTOMARINA ILLIMITATA, INTERVENTO DEGLI STATI UNITI , CROLLO DELLA RUSSIA, CAPORETTO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167492" y="2051326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1916 e il 1917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01270" y="2051326"/>
            <a:ext cx="28200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Germania si sentirono gli effetti negativi del blocco navale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0"/>
            <a:endCxn id="9" idx="1"/>
          </p:cNvCxnSpPr>
          <p:nvPr/>
        </p:nvCxnSpPr>
        <p:spPr>
          <a:xfrm>
            <a:off x="1981893" y="2247455"/>
            <a:ext cx="51937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2501270" y="2778478"/>
            <a:ext cx="28200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niziò la guerra sottomarina illimitata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964742" y="2655013"/>
            <a:ext cx="2820030" cy="60952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sottomarini tedeschi colpivano tutte le navi che fornivano rifornimenti al paesi dell’Intesa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9" idx="2"/>
            <a:endCxn id="13" idx="0"/>
          </p:cNvCxnSpPr>
          <p:nvPr/>
        </p:nvCxnSpPr>
        <p:spPr>
          <a:xfrm>
            <a:off x="3911285" y="2443584"/>
            <a:ext cx="0" cy="3348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13" idx="3"/>
            <a:endCxn id="14" idx="1"/>
          </p:cNvCxnSpPr>
          <p:nvPr/>
        </p:nvCxnSpPr>
        <p:spPr>
          <a:xfrm flipV="1">
            <a:off x="5321300" y="2959775"/>
            <a:ext cx="643442" cy="148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2501270" y="3366865"/>
            <a:ext cx="28200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li Stati Uniti decisero di entrare in guerra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936650" y="4299517"/>
            <a:ext cx="28200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norme aiuto, militare, finanziario e industriale per l’Intesa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4063685" y="4299517"/>
            <a:ext cx="28200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otta per una 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pace democratica»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13" idx="2"/>
            <a:endCxn id="22" idx="0"/>
          </p:cNvCxnSpPr>
          <p:nvPr/>
        </p:nvCxnSpPr>
        <p:spPr>
          <a:xfrm>
            <a:off x="3911285" y="3170736"/>
            <a:ext cx="0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22" idx="2"/>
            <a:endCxn id="23" idx="0"/>
          </p:cNvCxnSpPr>
          <p:nvPr/>
        </p:nvCxnSpPr>
        <p:spPr>
          <a:xfrm flipH="1">
            <a:off x="2346665" y="3759123"/>
            <a:ext cx="1564620" cy="540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22" idx="2"/>
            <a:endCxn id="24" idx="0"/>
          </p:cNvCxnSpPr>
          <p:nvPr/>
        </p:nvCxnSpPr>
        <p:spPr>
          <a:xfrm>
            <a:off x="3911285" y="3759123"/>
            <a:ext cx="1562415" cy="5403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14"/>
          <p:cNvSpPr/>
          <p:nvPr/>
        </p:nvSpPr>
        <p:spPr>
          <a:xfrm>
            <a:off x="217599" y="53790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marzo 1917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2599720" y="5379017"/>
            <a:ext cx="184528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Pietrogrado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scoppiò una rivolta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5139720" y="4986759"/>
            <a:ext cx="143888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adde il regime zarista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5139720" y="5771275"/>
            <a:ext cx="143888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proclamata la Repubblica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7184421" y="5771275"/>
            <a:ext cx="184528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Russia stava per uscire dal conflitto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4" idx="0"/>
            <a:endCxn id="35" idx="1"/>
          </p:cNvCxnSpPr>
          <p:nvPr/>
        </p:nvCxnSpPr>
        <p:spPr>
          <a:xfrm>
            <a:off x="2032000" y="5575146"/>
            <a:ext cx="56772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35" idx="3"/>
            <a:endCxn id="37" idx="1"/>
          </p:cNvCxnSpPr>
          <p:nvPr/>
        </p:nvCxnSpPr>
        <p:spPr>
          <a:xfrm flipV="1">
            <a:off x="4445000" y="5182888"/>
            <a:ext cx="694720" cy="392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35" idx="3"/>
            <a:endCxn id="38" idx="1"/>
          </p:cNvCxnSpPr>
          <p:nvPr/>
        </p:nvCxnSpPr>
        <p:spPr>
          <a:xfrm>
            <a:off x="4445000" y="5575146"/>
            <a:ext cx="694720" cy="392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38" idx="3"/>
            <a:endCxn id="39" idx="1"/>
          </p:cNvCxnSpPr>
          <p:nvPr/>
        </p:nvCxnSpPr>
        <p:spPr>
          <a:xfrm>
            <a:off x="6578600" y="5967404"/>
            <a:ext cx="6058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Pentagono 52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5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667625" y="0"/>
            <a:ext cx="1476375" cy="49832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02467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3175"/>
            <a:ext cx="7667625" cy="499292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500395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1118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24 ottobre 1917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01270" y="1111817"/>
            <a:ext cx="14357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Caporetto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545970" y="1111817"/>
            <a:ext cx="2096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austriaci aiutati da sette divisioni tedesche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545970" y="1981046"/>
            <a:ext cx="20961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fondarono le linee italiane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997700" y="1981046"/>
            <a:ext cx="2044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vanzarono per 150 km in territorio italiano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9" idx="3"/>
            <a:endCxn id="10" idx="1"/>
          </p:cNvCxnSpPr>
          <p:nvPr/>
        </p:nvCxnSpPr>
        <p:spPr>
          <a:xfrm>
            <a:off x="6642100" y="2177175"/>
            <a:ext cx="355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6" idx="0"/>
            <a:endCxn id="7" idx="1"/>
          </p:cNvCxnSpPr>
          <p:nvPr/>
        </p:nvCxnSpPr>
        <p:spPr>
          <a:xfrm>
            <a:off x="2032000" y="1307946"/>
            <a:ext cx="4692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7" idx="3"/>
            <a:endCxn id="8" idx="1"/>
          </p:cNvCxnSpPr>
          <p:nvPr/>
        </p:nvCxnSpPr>
        <p:spPr>
          <a:xfrm>
            <a:off x="3937000" y="1307946"/>
            <a:ext cx="6089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8" idx="2"/>
            <a:endCxn id="9" idx="0"/>
          </p:cNvCxnSpPr>
          <p:nvPr/>
        </p:nvCxnSpPr>
        <p:spPr>
          <a:xfrm>
            <a:off x="5594035" y="1504075"/>
            <a:ext cx="0" cy="4769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2730500" y="2915217"/>
            <a:ext cx="2565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Vittorio Emanuele Orlando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fu il nuovo capo del governo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5746434" y="29152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generale Cadorna fu sostituito da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Armando Diaz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9" idx="2"/>
            <a:endCxn id="24" idx="0"/>
          </p:cNvCxnSpPr>
          <p:nvPr/>
        </p:nvCxnSpPr>
        <p:spPr>
          <a:xfrm flipH="1">
            <a:off x="4013200" y="2373304"/>
            <a:ext cx="1580835" cy="5419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9" idx="2"/>
            <a:endCxn id="25" idx="0"/>
          </p:cNvCxnSpPr>
          <p:nvPr/>
        </p:nvCxnSpPr>
        <p:spPr>
          <a:xfrm>
            <a:off x="5594035" y="2373304"/>
            <a:ext cx="1425732" cy="5419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>
          <a:xfrm>
            <a:off x="5746435" y="3766116"/>
            <a:ext cx="2546664" cy="81858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ul monte Grappa e sul Piave gli italiani opposero una strenua resistenza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25" idx="2"/>
            <a:endCxn id="32" idx="0"/>
          </p:cNvCxnSpPr>
          <p:nvPr/>
        </p:nvCxnSpPr>
        <p:spPr>
          <a:xfrm>
            <a:off x="7019767" y="3307475"/>
            <a:ext cx="0" cy="4586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5746435" y="4952846"/>
            <a:ext cx="254666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li austro-tedeschi dovettero ripiegare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32" idx="2"/>
            <a:endCxn id="37" idx="0"/>
          </p:cNvCxnSpPr>
          <p:nvPr/>
        </p:nvCxnSpPr>
        <p:spPr>
          <a:xfrm>
            <a:off x="7019767" y="4584699"/>
            <a:ext cx="0" cy="3681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Pentagono 40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99" y="3498635"/>
            <a:ext cx="4324954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237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17207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2038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2154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21546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49301" y="1070974"/>
            <a:ext cx="402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1918. LA FINE DELLA GUERRA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087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3 marzo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53670" y="1708717"/>
            <a:ext cx="15754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on il trattato di Brest-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Litovsk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65070" y="1708717"/>
            <a:ext cx="14357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 Russia uscì dalla guerra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032000" y="1904846"/>
            <a:ext cx="6216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4229100" y="1904846"/>
            <a:ext cx="7359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6954096" y="1514820"/>
            <a:ext cx="2037504" cy="78005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Finlandia, Estonia, Lettonia e Lituania diventarono indipendenti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10" idx="3"/>
            <a:endCxn id="17" idx="1"/>
          </p:cNvCxnSpPr>
          <p:nvPr/>
        </p:nvCxnSpPr>
        <p:spPr>
          <a:xfrm>
            <a:off x="6400800" y="1904846"/>
            <a:ext cx="553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14"/>
          <p:cNvSpPr/>
          <p:nvPr/>
        </p:nvSpPr>
        <p:spPr>
          <a:xfrm>
            <a:off x="217599" y="23836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5 luglio1918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2653670" y="23836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tedeschi attaccarono sulla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Marna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5835335" y="2383617"/>
            <a:ext cx="183229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econda battaglia della Marna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36" name="Connettore 2 35"/>
          <p:cNvCxnSpPr>
            <a:stCxn id="32" idx="0"/>
            <a:endCxn id="33" idx="1"/>
          </p:cNvCxnSpPr>
          <p:nvPr/>
        </p:nvCxnSpPr>
        <p:spPr>
          <a:xfrm>
            <a:off x="2032000" y="2579746"/>
            <a:ext cx="6216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33" idx="3"/>
            <a:endCxn id="34" idx="1"/>
          </p:cNvCxnSpPr>
          <p:nvPr/>
        </p:nvCxnSpPr>
        <p:spPr>
          <a:xfrm>
            <a:off x="5200335" y="2579746"/>
            <a:ext cx="635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14"/>
          <p:cNvSpPr/>
          <p:nvPr/>
        </p:nvSpPr>
        <p:spPr>
          <a:xfrm>
            <a:off x="217599" y="30059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17 luglio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2653670" y="30059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nglesi, francesi e americani contrattaccarono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5835335" y="3005917"/>
            <a:ext cx="183229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tedeschi furono sconfitti ad Amiens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5" name="Connettore 2 44"/>
          <p:cNvCxnSpPr>
            <a:stCxn id="42" idx="3"/>
            <a:endCxn id="43" idx="1"/>
          </p:cNvCxnSpPr>
          <p:nvPr/>
        </p:nvCxnSpPr>
        <p:spPr>
          <a:xfrm>
            <a:off x="5200335" y="3202046"/>
            <a:ext cx="635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41" idx="0"/>
            <a:endCxn id="42" idx="1"/>
          </p:cNvCxnSpPr>
          <p:nvPr/>
        </p:nvCxnSpPr>
        <p:spPr>
          <a:xfrm>
            <a:off x="2032000" y="3202046"/>
            <a:ext cx="6216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33" idx="2"/>
            <a:endCxn id="42" idx="0"/>
          </p:cNvCxnSpPr>
          <p:nvPr/>
        </p:nvCxnSpPr>
        <p:spPr>
          <a:xfrm>
            <a:off x="3927003" y="2775875"/>
            <a:ext cx="0" cy="2300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14"/>
          <p:cNvSpPr/>
          <p:nvPr/>
        </p:nvSpPr>
        <p:spPr>
          <a:xfrm>
            <a:off x="217599" y="3780617"/>
            <a:ext cx="1979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26 settembre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2653670" y="37806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Bulgaria si arrese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7" name="Rounded Rectangle 14"/>
          <p:cNvSpPr/>
          <p:nvPr/>
        </p:nvSpPr>
        <p:spPr>
          <a:xfrm>
            <a:off x="217599" y="4542617"/>
            <a:ext cx="1979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31 ottobre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2653670" y="45426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Turchia firmò l’armistizio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9" name="Rounded Rectangle 14"/>
          <p:cNvSpPr/>
          <p:nvPr/>
        </p:nvSpPr>
        <p:spPr>
          <a:xfrm>
            <a:off x="217599" y="5122834"/>
            <a:ext cx="1979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24 ottobre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0" name="Rettangolo 59"/>
          <p:cNvSpPr/>
          <p:nvPr/>
        </p:nvSpPr>
        <p:spPr>
          <a:xfrm>
            <a:off x="2653670" y="5122834"/>
            <a:ext cx="1273333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 Vittorio Veneto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1" name="Rettangolo 60"/>
          <p:cNvSpPr/>
          <p:nvPr/>
        </p:nvSpPr>
        <p:spPr>
          <a:xfrm>
            <a:off x="4407431" y="5135534"/>
            <a:ext cx="213306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sconfisse definitivamente l’Austria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3" name="Connettore 2 62"/>
          <p:cNvCxnSpPr>
            <a:stCxn id="55" idx="0"/>
            <a:endCxn id="56" idx="1"/>
          </p:cNvCxnSpPr>
          <p:nvPr/>
        </p:nvCxnSpPr>
        <p:spPr>
          <a:xfrm>
            <a:off x="2197100" y="3976746"/>
            <a:ext cx="4565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>
            <a:stCxn id="57" idx="0"/>
            <a:endCxn id="58" idx="1"/>
          </p:cNvCxnSpPr>
          <p:nvPr/>
        </p:nvCxnSpPr>
        <p:spPr>
          <a:xfrm>
            <a:off x="2197100" y="4738746"/>
            <a:ext cx="4565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>
            <a:stCxn id="59" idx="0"/>
            <a:endCxn id="60" idx="1"/>
          </p:cNvCxnSpPr>
          <p:nvPr/>
        </p:nvCxnSpPr>
        <p:spPr>
          <a:xfrm>
            <a:off x="2197100" y="5318963"/>
            <a:ext cx="4565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>
            <a:stCxn id="60" idx="3"/>
            <a:endCxn id="61" idx="1"/>
          </p:cNvCxnSpPr>
          <p:nvPr/>
        </p:nvCxnSpPr>
        <p:spPr>
          <a:xfrm>
            <a:off x="3927003" y="5318963"/>
            <a:ext cx="480428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14"/>
          <p:cNvSpPr/>
          <p:nvPr/>
        </p:nvSpPr>
        <p:spPr>
          <a:xfrm>
            <a:off x="217599" y="5725159"/>
            <a:ext cx="2576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l’8 e il 9 novembre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5" name="Rettangolo 74"/>
          <p:cNvSpPr/>
          <p:nvPr/>
        </p:nvSpPr>
        <p:spPr>
          <a:xfrm>
            <a:off x="3134098" y="5725159"/>
            <a:ext cx="2822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</a:t>
            </a:r>
            <a:r>
              <a:rPr lang="it-IT" sz="1400" i="1" dirty="0" smtClean="0">
                <a:solidFill>
                  <a:schemeClr val="tx1"/>
                </a:solidFill>
                <a:latin typeface="Arial"/>
                <a:cs typeface="Arial"/>
              </a:rPr>
              <a:t>Kaiser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abdicò e in Germania fu proclamata la Repubblica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82" name="Connettore 2 81"/>
          <p:cNvCxnSpPr>
            <a:stCxn id="74" idx="0"/>
            <a:endCxn id="75" idx="1"/>
          </p:cNvCxnSpPr>
          <p:nvPr/>
        </p:nvCxnSpPr>
        <p:spPr>
          <a:xfrm>
            <a:off x="2794000" y="5921288"/>
            <a:ext cx="340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14"/>
          <p:cNvSpPr/>
          <p:nvPr/>
        </p:nvSpPr>
        <p:spPr>
          <a:xfrm>
            <a:off x="217599" y="6269817"/>
            <a:ext cx="2576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’11 novembre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5" name="Rettangolo 84"/>
          <p:cNvSpPr/>
          <p:nvPr/>
        </p:nvSpPr>
        <p:spPr>
          <a:xfrm>
            <a:off x="3134098" y="6269817"/>
            <a:ext cx="282220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’imperatore austro-ungarico abdicò e nacque la Repubblica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88" name="Connettore 2 87"/>
          <p:cNvCxnSpPr>
            <a:stCxn id="84" idx="0"/>
            <a:endCxn id="85" idx="1"/>
          </p:cNvCxnSpPr>
          <p:nvPr/>
        </p:nvCxnSpPr>
        <p:spPr>
          <a:xfrm>
            <a:off x="2794000" y="6465946"/>
            <a:ext cx="3400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1 90"/>
          <p:cNvCxnSpPr>
            <a:stCxn id="56" idx="3"/>
          </p:cNvCxnSpPr>
          <p:nvPr/>
        </p:nvCxnSpPr>
        <p:spPr>
          <a:xfrm>
            <a:off x="5200335" y="3976746"/>
            <a:ext cx="17537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ttore 1 96"/>
          <p:cNvCxnSpPr/>
          <p:nvPr/>
        </p:nvCxnSpPr>
        <p:spPr>
          <a:xfrm>
            <a:off x="6954096" y="3976746"/>
            <a:ext cx="0" cy="2489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ttore 1 99"/>
          <p:cNvCxnSpPr>
            <a:stCxn id="85" idx="3"/>
          </p:cNvCxnSpPr>
          <p:nvPr/>
        </p:nvCxnSpPr>
        <p:spPr>
          <a:xfrm>
            <a:off x="5956300" y="6465946"/>
            <a:ext cx="9977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1 102"/>
          <p:cNvCxnSpPr>
            <a:stCxn id="58" idx="3"/>
          </p:cNvCxnSpPr>
          <p:nvPr/>
        </p:nvCxnSpPr>
        <p:spPr>
          <a:xfrm>
            <a:off x="5200335" y="4738746"/>
            <a:ext cx="17537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61" idx="3"/>
          </p:cNvCxnSpPr>
          <p:nvPr/>
        </p:nvCxnSpPr>
        <p:spPr>
          <a:xfrm>
            <a:off x="6540500" y="5331663"/>
            <a:ext cx="4135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ttore 1 108"/>
          <p:cNvCxnSpPr>
            <a:stCxn id="75" idx="3"/>
          </p:cNvCxnSpPr>
          <p:nvPr/>
        </p:nvCxnSpPr>
        <p:spPr>
          <a:xfrm>
            <a:off x="5956300" y="5921288"/>
            <a:ext cx="9977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onnettore 2 111"/>
          <p:cNvCxnSpPr/>
          <p:nvPr/>
        </p:nvCxnSpPr>
        <p:spPr>
          <a:xfrm>
            <a:off x="6954096" y="5318963"/>
            <a:ext cx="335704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Rettangolo 114"/>
          <p:cNvSpPr/>
          <p:nvPr/>
        </p:nvSpPr>
        <p:spPr>
          <a:xfrm>
            <a:off x="7311710" y="5135534"/>
            <a:ext cx="167989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inì la guerra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6" name="Pentagono 115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78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42780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20555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2055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1735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49301" y="1070974"/>
            <a:ext cx="4025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 TRATTATI DI PACE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7087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L’8 gennaio 1918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53670" y="1708717"/>
            <a:ext cx="22104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 presidente americano Wilson indicò 14 punti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622924" y="1708717"/>
            <a:ext cx="261937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seguire per ricostruire il mondo dopo la guerra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9" idx="1"/>
          </p:cNvCxnSpPr>
          <p:nvPr/>
        </p:nvCxnSpPr>
        <p:spPr>
          <a:xfrm>
            <a:off x="2032000" y="1904846"/>
            <a:ext cx="6216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3"/>
            <a:endCxn id="10" idx="1"/>
          </p:cNvCxnSpPr>
          <p:nvPr/>
        </p:nvCxnSpPr>
        <p:spPr>
          <a:xfrm>
            <a:off x="4864100" y="1904846"/>
            <a:ext cx="7588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4253870" y="22947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bolizione della diplomazia segreta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253870" y="2836834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libertà dei mari e libertà commerciale per tutti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253870" y="33615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iduzione generale degli armamenti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253870" y="38695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olitica coloniale illuminata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253870" y="43775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ispetto della sovranità della Russia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4253870" y="49109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estituzione della piena sovranità al Belgio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4253870" y="54189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estituzione alla Francia dell’Alsazia e della Lorena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4253870" y="5926917"/>
            <a:ext cx="38106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applicazione del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principio di nazionalità e dell’autodeterminazione dei popoli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4253870" y="6434917"/>
            <a:ext cx="25466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reazione di uno Stato polacco autonomo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217599" y="2294717"/>
            <a:ext cx="2546665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ostituzione della Società delle Nazioni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8" name="Connettore 1 27"/>
          <p:cNvCxnSpPr>
            <a:stCxn id="9" idx="2"/>
          </p:cNvCxnSpPr>
          <p:nvPr/>
        </p:nvCxnSpPr>
        <p:spPr>
          <a:xfrm>
            <a:off x="3758885" y="2100975"/>
            <a:ext cx="0" cy="4528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7" idx="1"/>
          </p:cNvCxnSpPr>
          <p:nvPr/>
        </p:nvCxnSpPr>
        <p:spPr>
          <a:xfrm>
            <a:off x="3758885" y="2490846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endCxn id="18" idx="1"/>
          </p:cNvCxnSpPr>
          <p:nvPr/>
        </p:nvCxnSpPr>
        <p:spPr>
          <a:xfrm>
            <a:off x="3758885" y="3032963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endCxn id="19" idx="1"/>
          </p:cNvCxnSpPr>
          <p:nvPr/>
        </p:nvCxnSpPr>
        <p:spPr>
          <a:xfrm>
            <a:off x="3758885" y="3557646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20" idx="1"/>
          </p:cNvCxnSpPr>
          <p:nvPr/>
        </p:nvCxnSpPr>
        <p:spPr>
          <a:xfrm>
            <a:off x="3758885" y="4065646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endCxn id="21" idx="1"/>
          </p:cNvCxnSpPr>
          <p:nvPr/>
        </p:nvCxnSpPr>
        <p:spPr>
          <a:xfrm>
            <a:off x="3758885" y="4573646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endCxn id="22" idx="1"/>
          </p:cNvCxnSpPr>
          <p:nvPr/>
        </p:nvCxnSpPr>
        <p:spPr>
          <a:xfrm>
            <a:off x="3758885" y="5092700"/>
            <a:ext cx="494985" cy="143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endCxn id="23" idx="1"/>
          </p:cNvCxnSpPr>
          <p:nvPr/>
        </p:nvCxnSpPr>
        <p:spPr>
          <a:xfrm>
            <a:off x="3758885" y="5613400"/>
            <a:ext cx="494985" cy="16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2 61"/>
          <p:cNvCxnSpPr>
            <a:endCxn id="24" idx="1"/>
          </p:cNvCxnSpPr>
          <p:nvPr/>
        </p:nvCxnSpPr>
        <p:spPr>
          <a:xfrm>
            <a:off x="3758885" y="6123046"/>
            <a:ext cx="49498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>
            <a:endCxn id="25" idx="1"/>
          </p:cNvCxnSpPr>
          <p:nvPr/>
        </p:nvCxnSpPr>
        <p:spPr>
          <a:xfrm>
            <a:off x="3758885" y="6629400"/>
            <a:ext cx="494985" cy="16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/>
          <p:nvPr/>
        </p:nvCxnSpPr>
        <p:spPr>
          <a:xfrm flipH="1">
            <a:off x="2764264" y="2490846"/>
            <a:ext cx="99462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Pentagono 70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12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1499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18 gennaio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15570" y="1149917"/>
            <a:ext cx="14357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Parigi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596770" y="1149917"/>
            <a:ext cx="17913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niziò la conferenza di pace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800535" y="1149917"/>
            <a:ext cx="20132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arteciparono solo i vincitori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032000" y="1346046"/>
            <a:ext cx="5835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3"/>
            <a:endCxn id="8" idx="1"/>
          </p:cNvCxnSpPr>
          <p:nvPr/>
        </p:nvCxnSpPr>
        <p:spPr>
          <a:xfrm>
            <a:off x="4051300" y="1346046"/>
            <a:ext cx="5454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8" idx="3"/>
            <a:endCxn id="9" idx="1"/>
          </p:cNvCxnSpPr>
          <p:nvPr/>
        </p:nvCxnSpPr>
        <p:spPr>
          <a:xfrm>
            <a:off x="6388099" y="1346046"/>
            <a:ext cx="4124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4"/>
          <p:cNvSpPr/>
          <p:nvPr/>
        </p:nvSpPr>
        <p:spPr>
          <a:xfrm>
            <a:off x="217599" y="1791988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28 giugno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615570" y="1791988"/>
            <a:ext cx="14357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Versailles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596770" y="1791988"/>
            <a:ext cx="16897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firmata la pace con la Germania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3" name="Connettore 2 22"/>
          <p:cNvCxnSpPr>
            <a:stCxn id="19" idx="0"/>
            <a:endCxn id="20" idx="1"/>
          </p:cNvCxnSpPr>
          <p:nvPr/>
        </p:nvCxnSpPr>
        <p:spPr>
          <a:xfrm>
            <a:off x="2032000" y="1988117"/>
            <a:ext cx="5835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20" idx="3"/>
            <a:endCxn id="21" idx="1"/>
          </p:cNvCxnSpPr>
          <p:nvPr/>
        </p:nvCxnSpPr>
        <p:spPr>
          <a:xfrm>
            <a:off x="4051300" y="1988117"/>
            <a:ext cx="5454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6800535" y="1791988"/>
            <a:ext cx="2203765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onsiderata la principale responsabile della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0" name="Connettore 2 29"/>
          <p:cNvCxnSpPr>
            <a:stCxn id="21" idx="3"/>
            <a:endCxn id="28" idx="1"/>
          </p:cNvCxnSpPr>
          <p:nvPr/>
        </p:nvCxnSpPr>
        <p:spPr>
          <a:xfrm>
            <a:off x="6286500" y="1988117"/>
            <a:ext cx="51403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ttangolo 31"/>
          <p:cNvSpPr/>
          <p:nvPr/>
        </p:nvSpPr>
        <p:spPr>
          <a:xfrm>
            <a:off x="5698652" y="24155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ridurre il suo esercito a 100 000 uomini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5698652" y="2960234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bolire il servizio di leva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5698652" y="34823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ridurre la flotta militare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5698652" y="40030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estituire alla Francia l’Alsazia e la Lorena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5698652" y="45110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ubire per 15 anni l’occupazione del bacino minerario della Saar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5698652" y="50317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edere alla Polonia il «corridoio di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Danzica»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5698652" y="55651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edere lo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Schleswig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alla Danimarca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5698652" y="61239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inunciare a tutte le colonie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1596552" y="24155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onsegnare ai vincitori buona parte della flotta commerciale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1596552" y="2960234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isarcire i vincitori di una somma di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132 miliardi di marchi oro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1596552" y="3482376"/>
            <a:ext cx="3305648" cy="63242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ubire per 15 anni l’occupazione della riva sinistra del Reno e smilitarizzare la riva destra per un tratto di 50 km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5" name="Connettore 1 44"/>
          <p:cNvCxnSpPr/>
          <p:nvPr/>
        </p:nvCxnSpPr>
        <p:spPr>
          <a:xfrm>
            <a:off x="5321300" y="2184246"/>
            <a:ext cx="0" cy="41276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endCxn id="39" idx="1"/>
          </p:cNvCxnSpPr>
          <p:nvPr/>
        </p:nvCxnSpPr>
        <p:spPr>
          <a:xfrm>
            <a:off x="5321300" y="6311900"/>
            <a:ext cx="37735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endCxn id="32" idx="1"/>
          </p:cNvCxnSpPr>
          <p:nvPr/>
        </p:nvCxnSpPr>
        <p:spPr>
          <a:xfrm>
            <a:off x="5321300" y="26117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endCxn id="33" idx="1"/>
          </p:cNvCxnSpPr>
          <p:nvPr/>
        </p:nvCxnSpPr>
        <p:spPr>
          <a:xfrm>
            <a:off x="5321300" y="3156363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endCxn id="34" idx="1"/>
          </p:cNvCxnSpPr>
          <p:nvPr/>
        </p:nvCxnSpPr>
        <p:spPr>
          <a:xfrm>
            <a:off x="5321300" y="36785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35" idx="1"/>
          </p:cNvCxnSpPr>
          <p:nvPr/>
        </p:nvCxnSpPr>
        <p:spPr>
          <a:xfrm>
            <a:off x="5321300" y="41992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>
            <a:endCxn id="36" idx="1"/>
          </p:cNvCxnSpPr>
          <p:nvPr/>
        </p:nvCxnSpPr>
        <p:spPr>
          <a:xfrm>
            <a:off x="5321300" y="47072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>
            <a:endCxn id="37" idx="1"/>
          </p:cNvCxnSpPr>
          <p:nvPr/>
        </p:nvCxnSpPr>
        <p:spPr>
          <a:xfrm>
            <a:off x="5321300" y="52279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2 75"/>
          <p:cNvCxnSpPr>
            <a:endCxn id="38" idx="1"/>
          </p:cNvCxnSpPr>
          <p:nvPr/>
        </p:nvCxnSpPr>
        <p:spPr>
          <a:xfrm>
            <a:off x="5321300" y="5761305"/>
            <a:ext cx="3773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2 79"/>
          <p:cNvCxnSpPr>
            <a:endCxn id="41" idx="3"/>
          </p:cNvCxnSpPr>
          <p:nvPr/>
        </p:nvCxnSpPr>
        <p:spPr>
          <a:xfrm flipH="1">
            <a:off x="4902200" y="2611705"/>
            <a:ext cx="419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82"/>
          <p:cNvCxnSpPr>
            <a:endCxn id="42" idx="3"/>
          </p:cNvCxnSpPr>
          <p:nvPr/>
        </p:nvCxnSpPr>
        <p:spPr>
          <a:xfrm flipH="1">
            <a:off x="4902200" y="3156363"/>
            <a:ext cx="419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ttore 2 85"/>
          <p:cNvCxnSpPr/>
          <p:nvPr/>
        </p:nvCxnSpPr>
        <p:spPr>
          <a:xfrm flipH="1">
            <a:off x="4902200" y="3678505"/>
            <a:ext cx="419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9" name="Immagine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51" y="4239881"/>
            <a:ext cx="2005970" cy="2460313"/>
          </a:xfrm>
          <a:prstGeom prst="rect">
            <a:avLst/>
          </a:prstGeom>
        </p:spPr>
      </p:pic>
      <p:sp>
        <p:nvSpPr>
          <p:cNvPr id="90" name="Pentagono 89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" y="3174"/>
            <a:ext cx="7667624" cy="486497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48228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4" y="0"/>
            <a:ext cx="1476376" cy="489671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79465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149917"/>
            <a:ext cx="2004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10 settembre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53670" y="1149917"/>
            <a:ext cx="13468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Saint Germain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70400" y="1149917"/>
            <a:ext cx="1765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firmata la pace con l’Austria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222500" y="1346046"/>
            <a:ext cx="4311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4000500" y="1346046"/>
            <a:ext cx="46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6807200" y="1149917"/>
            <a:ext cx="21971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l’Impero austro-ungarico fu cancellato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698652" y="18059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acquero la Cecoslovacchia e la Jugoslavia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8" idx="3"/>
            <a:endCxn id="15" idx="1"/>
          </p:cNvCxnSpPr>
          <p:nvPr/>
        </p:nvCxnSpPr>
        <p:spPr>
          <a:xfrm>
            <a:off x="6235700" y="1346046"/>
            <a:ext cx="571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5698652" y="2354652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ingrandirono i territori di Polonia e Romania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5698652" y="29362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Trentino fino al Brennero, Gorizia, Trieste e l’Istria passarono all’Italia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5698652" y="34442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’Ungheria divenne indipendente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1558452" y="18059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’Austria divenne una potenza di secondo rango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4" name="Connettore 2 33"/>
          <p:cNvCxnSpPr>
            <a:stCxn id="8" idx="2"/>
          </p:cNvCxnSpPr>
          <p:nvPr/>
        </p:nvCxnSpPr>
        <p:spPr>
          <a:xfrm flipH="1">
            <a:off x="3098800" y="1542175"/>
            <a:ext cx="2254250" cy="263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>
            <a:stCxn id="8" idx="2"/>
          </p:cNvCxnSpPr>
          <p:nvPr/>
        </p:nvCxnSpPr>
        <p:spPr>
          <a:xfrm>
            <a:off x="5353050" y="1542175"/>
            <a:ext cx="0" cy="20900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endCxn id="16" idx="1"/>
          </p:cNvCxnSpPr>
          <p:nvPr/>
        </p:nvCxnSpPr>
        <p:spPr>
          <a:xfrm>
            <a:off x="5353050" y="2002105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endCxn id="29" idx="1"/>
          </p:cNvCxnSpPr>
          <p:nvPr/>
        </p:nvCxnSpPr>
        <p:spPr>
          <a:xfrm>
            <a:off x="5353050" y="2550781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endCxn id="30" idx="1"/>
          </p:cNvCxnSpPr>
          <p:nvPr/>
        </p:nvCxnSpPr>
        <p:spPr>
          <a:xfrm>
            <a:off x="5353050" y="3124200"/>
            <a:ext cx="34560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endCxn id="31" idx="1"/>
          </p:cNvCxnSpPr>
          <p:nvPr/>
        </p:nvCxnSpPr>
        <p:spPr>
          <a:xfrm>
            <a:off x="5353050" y="3632200"/>
            <a:ext cx="34560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14"/>
          <p:cNvSpPr/>
          <p:nvPr/>
        </p:nvSpPr>
        <p:spPr>
          <a:xfrm>
            <a:off x="217599" y="4172517"/>
            <a:ext cx="2004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4 giugno 1920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2653670" y="4172517"/>
            <a:ext cx="13468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Trianon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4470400" y="4172517"/>
            <a:ext cx="1765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firmata la pace con Ungheria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5698652" y="48158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orte riduzione territoriale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698652" y="54000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ersamento di pesanti riparazioni di guerra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698652" y="59588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iduzione dell’esercito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0" name="Connettore 2 59"/>
          <p:cNvCxnSpPr>
            <a:stCxn id="53" idx="0"/>
            <a:endCxn id="54" idx="1"/>
          </p:cNvCxnSpPr>
          <p:nvPr/>
        </p:nvCxnSpPr>
        <p:spPr>
          <a:xfrm>
            <a:off x="2222500" y="4368646"/>
            <a:ext cx="4311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stCxn id="54" idx="3"/>
            <a:endCxn id="55" idx="1"/>
          </p:cNvCxnSpPr>
          <p:nvPr/>
        </p:nvCxnSpPr>
        <p:spPr>
          <a:xfrm>
            <a:off x="4000500" y="4368646"/>
            <a:ext cx="46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65"/>
          <p:cNvCxnSpPr>
            <a:stCxn id="55" idx="2"/>
          </p:cNvCxnSpPr>
          <p:nvPr/>
        </p:nvCxnSpPr>
        <p:spPr>
          <a:xfrm>
            <a:off x="5353050" y="4564775"/>
            <a:ext cx="0" cy="15820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>
            <a:endCxn id="56" idx="1"/>
          </p:cNvCxnSpPr>
          <p:nvPr/>
        </p:nvCxnSpPr>
        <p:spPr>
          <a:xfrm>
            <a:off x="5353050" y="5012005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>
            <a:endCxn id="57" idx="1"/>
          </p:cNvCxnSpPr>
          <p:nvPr/>
        </p:nvCxnSpPr>
        <p:spPr>
          <a:xfrm>
            <a:off x="5353050" y="5588000"/>
            <a:ext cx="34560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ttore 2 75"/>
          <p:cNvCxnSpPr>
            <a:endCxn id="58" idx="1"/>
          </p:cNvCxnSpPr>
          <p:nvPr/>
        </p:nvCxnSpPr>
        <p:spPr>
          <a:xfrm>
            <a:off x="5353050" y="6146800"/>
            <a:ext cx="34560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Pentagono 77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141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" y="473241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496167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9934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7168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010217"/>
            <a:ext cx="2004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27 novembre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53670" y="1010217"/>
            <a:ext cx="13468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Neuilly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70400" y="1010217"/>
            <a:ext cx="1765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firmata la pace con la Bulgaria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698652" y="1609847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edere la Tracia alla Grecia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698652" y="2096634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edere la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Dobrugia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alla Romania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698652" y="2593376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edere la Macedonia alla Jugoslavia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6" idx="0"/>
            <a:endCxn id="7" idx="1"/>
          </p:cNvCxnSpPr>
          <p:nvPr/>
        </p:nvCxnSpPr>
        <p:spPr>
          <a:xfrm>
            <a:off x="2222500" y="1206346"/>
            <a:ext cx="4311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7" idx="3"/>
            <a:endCxn id="8" idx="1"/>
          </p:cNvCxnSpPr>
          <p:nvPr/>
        </p:nvCxnSpPr>
        <p:spPr>
          <a:xfrm>
            <a:off x="4000500" y="1206346"/>
            <a:ext cx="46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>
            <a:stCxn id="8" idx="2"/>
          </p:cNvCxnSpPr>
          <p:nvPr/>
        </p:nvCxnSpPr>
        <p:spPr>
          <a:xfrm>
            <a:off x="5353050" y="1402475"/>
            <a:ext cx="0" cy="1378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9" idx="1"/>
          </p:cNvCxnSpPr>
          <p:nvPr/>
        </p:nvCxnSpPr>
        <p:spPr>
          <a:xfrm>
            <a:off x="5353050" y="1805976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endCxn id="10" idx="1"/>
          </p:cNvCxnSpPr>
          <p:nvPr/>
        </p:nvCxnSpPr>
        <p:spPr>
          <a:xfrm>
            <a:off x="5353050" y="2292763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endCxn id="11" idx="1"/>
          </p:cNvCxnSpPr>
          <p:nvPr/>
        </p:nvCxnSpPr>
        <p:spPr>
          <a:xfrm>
            <a:off x="5353050" y="2781300"/>
            <a:ext cx="345602" cy="8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14"/>
          <p:cNvSpPr/>
          <p:nvPr/>
        </p:nvSpPr>
        <p:spPr>
          <a:xfrm>
            <a:off x="217599" y="3359717"/>
            <a:ext cx="2004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10 agosto 1920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653670" y="3359717"/>
            <a:ext cx="134683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Sèvres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4470400" y="3359717"/>
            <a:ext cx="1765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u firmata la pace con la Turchia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5698652" y="3959347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Iraq e Palestina furono posti sotto il controllo britannico (mandato)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5698652" y="4518147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Siria passò sotto il controllo francese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5698652" y="5076947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regione di Smirne passò ai greci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5698652" y="5643952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stretti passarono sotto il controllo inglese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5698652" y="6186188"/>
            <a:ext cx="330564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Transgiordania, Arabia Saudita e Yemen diventarono indipendenti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5" name="Connettore 2 44"/>
          <p:cNvCxnSpPr>
            <a:stCxn id="36" idx="0"/>
            <a:endCxn id="37" idx="1"/>
          </p:cNvCxnSpPr>
          <p:nvPr/>
        </p:nvCxnSpPr>
        <p:spPr>
          <a:xfrm>
            <a:off x="2222500" y="3555846"/>
            <a:ext cx="4311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37" idx="3"/>
            <a:endCxn id="38" idx="1"/>
          </p:cNvCxnSpPr>
          <p:nvPr/>
        </p:nvCxnSpPr>
        <p:spPr>
          <a:xfrm>
            <a:off x="4000500" y="3555846"/>
            <a:ext cx="469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>
            <a:stCxn id="38" idx="2"/>
          </p:cNvCxnSpPr>
          <p:nvPr/>
        </p:nvCxnSpPr>
        <p:spPr>
          <a:xfrm>
            <a:off x="5353050" y="3751975"/>
            <a:ext cx="0" cy="2623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endCxn id="43" idx="1"/>
          </p:cNvCxnSpPr>
          <p:nvPr/>
        </p:nvCxnSpPr>
        <p:spPr>
          <a:xfrm>
            <a:off x="5353050" y="6375400"/>
            <a:ext cx="345602" cy="69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endCxn id="39" idx="1"/>
          </p:cNvCxnSpPr>
          <p:nvPr/>
        </p:nvCxnSpPr>
        <p:spPr>
          <a:xfrm>
            <a:off x="5353050" y="4140200"/>
            <a:ext cx="345602" cy="15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endCxn id="40" idx="1"/>
          </p:cNvCxnSpPr>
          <p:nvPr/>
        </p:nvCxnSpPr>
        <p:spPr>
          <a:xfrm>
            <a:off x="5353050" y="4699000"/>
            <a:ext cx="345602" cy="15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endCxn id="41" idx="1"/>
          </p:cNvCxnSpPr>
          <p:nvPr/>
        </p:nvCxnSpPr>
        <p:spPr>
          <a:xfrm>
            <a:off x="5353050" y="5273076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>
            <a:endCxn id="42" idx="1"/>
          </p:cNvCxnSpPr>
          <p:nvPr/>
        </p:nvCxnSpPr>
        <p:spPr>
          <a:xfrm>
            <a:off x="5353050" y="5840081"/>
            <a:ext cx="345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Pentagono 70"/>
          <p:cNvSpPr>
            <a:spLocks noChangeAspect="1"/>
          </p:cNvSpPr>
          <p:nvPr/>
        </p:nvSpPr>
        <p:spPr>
          <a:xfrm>
            <a:off x="8636683" y="6382317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99" y="3911124"/>
            <a:ext cx="3835531" cy="28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56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7999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83168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8316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483168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76597" y="1201077"/>
            <a:ext cx="2004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28 aprile 1919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08300" y="1201077"/>
            <a:ext cx="17653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acque la Società delle Nazioni 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0"/>
            <a:endCxn id="7" idx="1"/>
          </p:cNvCxnSpPr>
          <p:nvPr/>
        </p:nvCxnSpPr>
        <p:spPr>
          <a:xfrm>
            <a:off x="2181498" y="1397206"/>
            <a:ext cx="7268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3937000" y="1903858"/>
            <a:ext cx="1765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obiettivi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7" idx="2"/>
            <a:endCxn id="11" idx="0"/>
          </p:cNvCxnSpPr>
          <p:nvPr/>
        </p:nvCxnSpPr>
        <p:spPr>
          <a:xfrm>
            <a:off x="3790950" y="1593335"/>
            <a:ext cx="1028700" cy="3105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entagono 14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334000" y="2563109"/>
            <a:ext cx="2844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la cooperazione tra gli Stati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334000" y="3086765"/>
            <a:ext cx="2844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la pace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334000" y="3567782"/>
            <a:ext cx="2844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ondare le relazioni internazionali sulla giustizia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5334000" y="4102643"/>
            <a:ext cx="2844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arantire il rispetto del diritto internazionale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1 21"/>
          <p:cNvCxnSpPr/>
          <p:nvPr/>
        </p:nvCxnSpPr>
        <p:spPr>
          <a:xfrm>
            <a:off x="4819650" y="2302410"/>
            <a:ext cx="0" cy="19729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endCxn id="17" idx="1"/>
          </p:cNvCxnSpPr>
          <p:nvPr/>
        </p:nvCxnSpPr>
        <p:spPr>
          <a:xfrm>
            <a:off x="4819650" y="2759238"/>
            <a:ext cx="5143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18" idx="1"/>
          </p:cNvCxnSpPr>
          <p:nvPr/>
        </p:nvCxnSpPr>
        <p:spPr>
          <a:xfrm>
            <a:off x="4819650" y="3273555"/>
            <a:ext cx="514350" cy="93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9" idx="1"/>
          </p:cNvCxnSpPr>
          <p:nvPr/>
        </p:nvCxnSpPr>
        <p:spPr>
          <a:xfrm>
            <a:off x="4819650" y="3761335"/>
            <a:ext cx="514350" cy="25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4819650" y="4261654"/>
            <a:ext cx="514350" cy="25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120650" y="2558593"/>
            <a:ext cx="2590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era in grado di eseguire azioni concrete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2000250" y="1887528"/>
            <a:ext cx="1765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limiti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7" idx="2"/>
            <a:endCxn id="39" idx="0"/>
          </p:cNvCxnSpPr>
          <p:nvPr/>
        </p:nvCxnSpPr>
        <p:spPr>
          <a:xfrm flipH="1">
            <a:off x="2882900" y="1593335"/>
            <a:ext cx="908050" cy="2941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ttangolo 46"/>
          <p:cNvSpPr/>
          <p:nvPr/>
        </p:nvSpPr>
        <p:spPr>
          <a:xfrm>
            <a:off x="120650" y="3091472"/>
            <a:ext cx="2590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Stati Uniti non ne fecero parte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9" name="Connettore 1 48"/>
          <p:cNvCxnSpPr/>
          <p:nvPr/>
        </p:nvCxnSpPr>
        <p:spPr>
          <a:xfrm>
            <a:off x="3022600" y="2299834"/>
            <a:ext cx="0" cy="9663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/>
          <p:nvPr/>
        </p:nvCxnSpPr>
        <p:spPr>
          <a:xfrm flipH="1">
            <a:off x="2711450" y="3256829"/>
            <a:ext cx="311150" cy="93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endCxn id="37" idx="3"/>
          </p:cNvCxnSpPr>
          <p:nvPr/>
        </p:nvCxnSpPr>
        <p:spPr>
          <a:xfrm flipH="1">
            <a:off x="2711450" y="2754722"/>
            <a:ext cx="3111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711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501568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5" cy="539389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4256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01568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774701" y="1070974"/>
            <a:ext cx="816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ANNI DI DEVASTAZIONI MATERIALI E MORALI. UN PRIMO BILANCIO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869322"/>
            <a:ext cx="20049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Alla fine della Prima guerra mondiale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09875" y="1710973"/>
            <a:ext cx="325755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’Europa aveva perso la sua centralità economica, politica e culturale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63850" y="2397247"/>
            <a:ext cx="25908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Giappone Stati Uniti si erano rafforzati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8" idx="0"/>
            <a:endCxn id="10" idx="1"/>
          </p:cNvCxnSpPr>
          <p:nvPr/>
        </p:nvCxnSpPr>
        <p:spPr>
          <a:xfrm>
            <a:off x="2222500" y="2182549"/>
            <a:ext cx="641350" cy="4108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8" idx="0"/>
            <a:endCxn id="9" idx="1"/>
          </p:cNvCxnSpPr>
          <p:nvPr/>
        </p:nvCxnSpPr>
        <p:spPr>
          <a:xfrm flipV="1">
            <a:off x="2222500" y="1907102"/>
            <a:ext cx="587375" cy="2754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217599" y="3561152"/>
            <a:ext cx="2004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enormi danni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882900" y="3013918"/>
            <a:ext cx="1790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economici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882900" y="3934586"/>
            <a:ext cx="1790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tici e morali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17" idx="3"/>
            <a:endCxn id="19" idx="1"/>
          </p:cNvCxnSpPr>
          <p:nvPr/>
        </p:nvCxnSpPr>
        <p:spPr>
          <a:xfrm>
            <a:off x="2222500" y="3757281"/>
            <a:ext cx="660400" cy="3734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7" idx="3"/>
          </p:cNvCxnSpPr>
          <p:nvPr/>
        </p:nvCxnSpPr>
        <p:spPr>
          <a:xfrm flipV="1">
            <a:off x="2222500" y="3213100"/>
            <a:ext cx="641350" cy="544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8" idx="1"/>
            <a:endCxn id="17" idx="0"/>
          </p:cNvCxnSpPr>
          <p:nvPr/>
        </p:nvCxnSpPr>
        <p:spPr>
          <a:xfrm>
            <a:off x="1220050" y="2495776"/>
            <a:ext cx="0" cy="10653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5257800"/>
            <a:ext cx="3149600" cy="990600"/>
          </a:xfrm>
          <a:prstGeom prst="rect">
            <a:avLst/>
          </a:prstGeom>
        </p:spPr>
      </p:pic>
      <p:sp>
        <p:nvSpPr>
          <p:cNvPr id="30" name="Pentagono 29"/>
          <p:cNvSpPr>
            <a:spLocks noChangeAspect="1"/>
          </p:cNvSpPr>
          <p:nvPr/>
        </p:nvSpPr>
        <p:spPr>
          <a:xfrm>
            <a:off x="8610600" y="6359666"/>
            <a:ext cx="50731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1" y="2171700"/>
            <a:ext cx="3098800" cy="2501900"/>
          </a:xfrm>
          <a:prstGeom prst="rect">
            <a:avLst/>
          </a:prstGeom>
        </p:spPr>
      </p:pic>
      <p:pic>
        <p:nvPicPr>
          <p:cNvPr id="32" name="Immagin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700" y="4965700"/>
            <a:ext cx="32258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32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1720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07355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4" y="520378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52037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7899" y="1070974"/>
            <a:ext cx="325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LE PREMESSE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17599" y="1656552"/>
            <a:ext cx="22335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Dalla fine dell’Ottocento al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096048" y="1656552"/>
            <a:ext cx="2580852" cy="6264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contesto politico internazionale fu caratterizzato dal militarismo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207548" y="1656552"/>
            <a:ext cx="2580852" cy="6264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 Europa c’erano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due schieramenti contrapposti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533390" y="2824952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Triplice Alleanza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345045" y="2824952"/>
            <a:ext cx="1732703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Triplice Intesa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9" idx="0"/>
            <a:endCxn id="10" idx="1"/>
          </p:cNvCxnSpPr>
          <p:nvPr/>
        </p:nvCxnSpPr>
        <p:spPr>
          <a:xfrm>
            <a:off x="2451100" y="1969779"/>
            <a:ext cx="6449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10" idx="3"/>
            <a:endCxn id="11" idx="1"/>
          </p:cNvCxnSpPr>
          <p:nvPr/>
        </p:nvCxnSpPr>
        <p:spPr>
          <a:xfrm>
            <a:off x="5676900" y="1969779"/>
            <a:ext cx="5306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1" idx="2"/>
            <a:endCxn id="12" idx="0"/>
          </p:cNvCxnSpPr>
          <p:nvPr/>
        </p:nvCxnSpPr>
        <p:spPr>
          <a:xfrm flipH="1">
            <a:off x="6399742" y="2283006"/>
            <a:ext cx="1098232" cy="5419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1" idx="2"/>
            <a:endCxn id="13" idx="0"/>
          </p:cNvCxnSpPr>
          <p:nvPr/>
        </p:nvCxnSpPr>
        <p:spPr>
          <a:xfrm>
            <a:off x="7497974" y="2283006"/>
            <a:ext cx="713423" cy="5419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5533390" y="3681542"/>
            <a:ext cx="1732703" cy="58565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Germania, Austria e 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7357745" y="3681542"/>
            <a:ext cx="1732703" cy="58565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Francia, Inghilterra e Russia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>
            <a:stCxn id="12" idx="2"/>
            <a:endCxn id="26" idx="0"/>
          </p:cNvCxnSpPr>
          <p:nvPr/>
        </p:nvCxnSpPr>
        <p:spPr>
          <a:xfrm>
            <a:off x="6399742" y="3217210"/>
            <a:ext cx="0" cy="4643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3" idx="2"/>
            <a:endCxn id="27" idx="0"/>
          </p:cNvCxnSpPr>
          <p:nvPr/>
        </p:nvCxnSpPr>
        <p:spPr>
          <a:xfrm>
            <a:off x="8211397" y="3217210"/>
            <a:ext cx="12700" cy="4643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217599" y="4673523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Inghilterra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2496397" y="4673523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lo Stato egemone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5036396" y="4673523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tteggiamento prudente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8" name="Connettore 2 37"/>
          <p:cNvCxnSpPr>
            <a:stCxn id="34" idx="3"/>
            <a:endCxn id="35" idx="1"/>
          </p:cNvCxnSpPr>
          <p:nvPr/>
        </p:nvCxnSpPr>
        <p:spPr>
          <a:xfrm>
            <a:off x="1950302" y="4869652"/>
            <a:ext cx="5460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35" idx="3"/>
            <a:endCxn id="36" idx="1"/>
          </p:cNvCxnSpPr>
          <p:nvPr/>
        </p:nvCxnSpPr>
        <p:spPr>
          <a:xfrm>
            <a:off x="4229100" y="4869652"/>
            <a:ext cx="807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/>
          <p:cNvSpPr/>
          <p:nvPr/>
        </p:nvSpPr>
        <p:spPr>
          <a:xfrm>
            <a:off x="217599" y="5845054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Francia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2496397" y="5420248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ivendicava l’Alsazia e la Lorena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5036396" y="5420248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tteggiamento aggressivo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43" idx="3"/>
            <a:endCxn id="44" idx="1"/>
          </p:cNvCxnSpPr>
          <p:nvPr/>
        </p:nvCxnSpPr>
        <p:spPr>
          <a:xfrm flipV="1">
            <a:off x="1950302" y="5616377"/>
            <a:ext cx="546095" cy="4248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44" idx="3"/>
            <a:endCxn id="45" idx="1"/>
          </p:cNvCxnSpPr>
          <p:nvPr/>
        </p:nvCxnSpPr>
        <p:spPr>
          <a:xfrm>
            <a:off x="4457700" y="5616377"/>
            <a:ext cx="5786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ttangolo 51"/>
          <p:cNvSpPr/>
          <p:nvPr/>
        </p:nvSpPr>
        <p:spPr>
          <a:xfrm>
            <a:off x="2496397" y="6358838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oleva conservare l’Impero oltremare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4" name="Connettore 2 53"/>
          <p:cNvCxnSpPr>
            <a:stCxn id="43" idx="3"/>
            <a:endCxn id="52" idx="1"/>
          </p:cNvCxnSpPr>
          <p:nvPr/>
        </p:nvCxnSpPr>
        <p:spPr>
          <a:xfrm>
            <a:off x="1950302" y="6041183"/>
            <a:ext cx="546095" cy="5137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ttangolo 55"/>
          <p:cNvSpPr/>
          <p:nvPr/>
        </p:nvSpPr>
        <p:spPr>
          <a:xfrm>
            <a:off x="5036396" y="6358838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tteggiamento prudente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8" name="Connettore 2 57"/>
          <p:cNvCxnSpPr>
            <a:stCxn id="52" idx="3"/>
            <a:endCxn id="56" idx="1"/>
          </p:cNvCxnSpPr>
          <p:nvPr/>
        </p:nvCxnSpPr>
        <p:spPr>
          <a:xfrm>
            <a:off x="4457700" y="6554967"/>
            <a:ext cx="5786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561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61627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43286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36938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40112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94644" y="1782896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Germania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97199" y="1197922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oleva conservare l’Alsazia e la Lorena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143500" y="1197922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tteggiamento prudente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11057" y="1898676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oleva ampliare i domini oltremare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143500" y="1898676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tteggiamento aggressivo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6" idx="3"/>
            <a:endCxn id="10" idx="1"/>
          </p:cNvCxnSpPr>
          <p:nvPr/>
        </p:nvCxnSpPr>
        <p:spPr>
          <a:xfrm>
            <a:off x="1927347" y="1979025"/>
            <a:ext cx="583710" cy="1157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6" idx="3"/>
            <a:endCxn id="7" idx="1"/>
          </p:cNvCxnSpPr>
          <p:nvPr/>
        </p:nvCxnSpPr>
        <p:spPr>
          <a:xfrm flipV="1">
            <a:off x="1927347" y="1394051"/>
            <a:ext cx="569852" cy="5849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7" idx="3"/>
            <a:endCxn id="8" idx="1"/>
          </p:cNvCxnSpPr>
          <p:nvPr/>
        </p:nvCxnSpPr>
        <p:spPr>
          <a:xfrm>
            <a:off x="4458502" y="1394051"/>
            <a:ext cx="6849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0" idx="3"/>
            <a:endCxn id="11" idx="1"/>
          </p:cNvCxnSpPr>
          <p:nvPr/>
        </p:nvCxnSpPr>
        <p:spPr>
          <a:xfrm>
            <a:off x="4472360" y="2094805"/>
            <a:ext cx="6711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217599" y="2924054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Turchia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2420197" y="2924054"/>
            <a:ext cx="19613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ondizione di profonda debolezza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7" name="Connettore 2 26"/>
          <p:cNvCxnSpPr>
            <a:stCxn id="24" idx="3"/>
            <a:endCxn id="25" idx="1"/>
          </p:cNvCxnSpPr>
          <p:nvPr/>
        </p:nvCxnSpPr>
        <p:spPr>
          <a:xfrm>
            <a:off x="1950302" y="3120183"/>
            <a:ext cx="4698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ttangolo 28"/>
          <p:cNvSpPr/>
          <p:nvPr/>
        </p:nvSpPr>
        <p:spPr>
          <a:xfrm>
            <a:off x="217599" y="4206754"/>
            <a:ext cx="1732703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Impero austro-ungarico e Russia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2420197" y="4206754"/>
            <a:ext cx="29265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ntrambi volevano espandersi in area balcanica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>
            <a:stCxn id="29" idx="3"/>
            <a:endCxn id="30" idx="1"/>
          </p:cNvCxnSpPr>
          <p:nvPr/>
        </p:nvCxnSpPr>
        <p:spPr>
          <a:xfrm>
            <a:off x="1950302" y="4402883"/>
            <a:ext cx="46989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Pentagono 33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35" name="Immagin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100" y="2586783"/>
            <a:ext cx="26035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10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" y="3175"/>
            <a:ext cx="7667624" cy="547176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50351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4589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54812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386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LO SCOPPIO DELLA GUERRA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o 7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9" name="Rounded Rectangle 14"/>
          <p:cNvSpPr/>
          <p:nvPr/>
        </p:nvSpPr>
        <p:spPr>
          <a:xfrm>
            <a:off x="72396" y="1852681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28 giugno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190999" y="1857733"/>
            <a:ext cx="2478829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’arciduca Francesco Ferdinando fu assassinato 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96368" y="1852681"/>
            <a:ext cx="1065101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 Sarajevo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247043" y="1244177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rede al trono austriaco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247043" y="2048810"/>
            <a:ext cx="1732703" cy="61819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allo studente serbo 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Gavrilo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Princip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191000" y="2470871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’Austria colse l’occasione per conquistare la Serbia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ounded Rectangle 14"/>
          <p:cNvSpPr/>
          <p:nvPr/>
        </p:nvSpPr>
        <p:spPr>
          <a:xfrm>
            <a:off x="1805099" y="33837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23 luglio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191000" y="33837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nviò alla Serbia un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ultimatum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durissimo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9" idx="0"/>
            <a:endCxn id="11" idx="1"/>
          </p:cNvCxnSpPr>
          <p:nvPr/>
        </p:nvCxnSpPr>
        <p:spPr>
          <a:xfrm>
            <a:off x="1962997" y="2048810"/>
            <a:ext cx="63337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1" idx="3"/>
            <a:endCxn id="10" idx="1"/>
          </p:cNvCxnSpPr>
          <p:nvPr/>
        </p:nvCxnSpPr>
        <p:spPr>
          <a:xfrm>
            <a:off x="3661469" y="2048810"/>
            <a:ext cx="529530" cy="50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0" idx="3"/>
            <a:endCxn id="13" idx="1"/>
          </p:cNvCxnSpPr>
          <p:nvPr/>
        </p:nvCxnSpPr>
        <p:spPr>
          <a:xfrm flipV="1">
            <a:off x="6669828" y="1440306"/>
            <a:ext cx="577215" cy="6135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0" idx="3"/>
            <a:endCxn id="14" idx="1"/>
          </p:cNvCxnSpPr>
          <p:nvPr/>
        </p:nvCxnSpPr>
        <p:spPr>
          <a:xfrm>
            <a:off x="6669828" y="2053862"/>
            <a:ext cx="577215" cy="3040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0" idx="2"/>
            <a:endCxn id="15" idx="0"/>
          </p:cNvCxnSpPr>
          <p:nvPr/>
        </p:nvCxnSpPr>
        <p:spPr>
          <a:xfrm>
            <a:off x="5430414" y="2249991"/>
            <a:ext cx="1" cy="2208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5" idx="2"/>
            <a:endCxn id="17" idx="0"/>
          </p:cNvCxnSpPr>
          <p:nvPr/>
        </p:nvCxnSpPr>
        <p:spPr>
          <a:xfrm>
            <a:off x="5430415" y="2863129"/>
            <a:ext cx="0" cy="5206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16" idx="0"/>
            <a:endCxn id="17" idx="1"/>
          </p:cNvCxnSpPr>
          <p:nvPr/>
        </p:nvCxnSpPr>
        <p:spPr>
          <a:xfrm>
            <a:off x="3695700" y="3579881"/>
            <a:ext cx="495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4191000" y="4185371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Serbia lo rifiutò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17" idx="2"/>
            <a:endCxn id="39" idx="0"/>
          </p:cNvCxnSpPr>
          <p:nvPr/>
        </p:nvCxnSpPr>
        <p:spPr>
          <a:xfrm>
            <a:off x="5430415" y="3776010"/>
            <a:ext cx="0" cy="4093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14"/>
          <p:cNvSpPr/>
          <p:nvPr/>
        </p:nvSpPr>
        <p:spPr>
          <a:xfrm>
            <a:off x="1805099" y="50220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28 luglio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4191000" y="5022052"/>
            <a:ext cx="2478829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’Austria dichiarò guerra alla Serbia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6" name="Connettore 2 45"/>
          <p:cNvCxnSpPr>
            <a:stCxn id="39" idx="2"/>
            <a:endCxn id="44" idx="0"/>
          </p:cNvCxnSpPr>
          <p:nvPr/>
        </p:nvCxnSpPr>
        <p:spPr>
          <a:xfrm>
            <a:off x="5430415" y="4577629"/>
            <a:ext cx="0" cy="4444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43" idx="0"/>
            <a:endCxn id="44" idx="1"/>
          </p:cNvCxnSpPr>
          <p:nvPr/>
        </p:nvCxnSpPr>
        <p:spPr>
          <a:xfrm>
            <a:off x="3695700" y="5218181"/>
            <a:ext cx="495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ttangolo 50"/>
          <p:cNvSpPr/>
          <p:nvPr/>
        </p:nvSpPr>
        <p:spPr>
          <a:xfrm>
            <a:off x="7247043" y="5022052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niziò la Prima guerra mondiale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44" idx="3"/>
            <a:endCxn id="51" idx="1"/>
          </p:cNvCxnSpPr>
          <p:nvPr/>
        </p:nvCxnSpPr>
        <p:spPr>
          <a:xfrm>
            <a:off x="6669829" y="5218181"/>
            <a:ext cx="57721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16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30080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24879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0" y="531119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67625" y="525960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77900" y="1378627"/>
            <a:ext cx="31098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Dopo la dichiarazione di guerra dell’Austria alla Serbia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683001" y="1213207"/>
            <a:ext cx="1993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una serie di reazioni a catena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410200" y="1808952"/>
            <a:ext cx="25931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la Russia si schierò con la Serbia contro l’Austria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10200" y="2355052"/>
            <a:ext cx="25931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Germania dichiarò guerra alla Russia e alla Francia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410200" y="2863052"/>
            <a:ext cx="25931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si dichiarò neutrale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410200" y="3383752"/>
            <a:ext cx="25931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Gran Bretagna dichiarò guerra alla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410200" y="3917152"/>
            <a:ext cx="36449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gli Stati Uniti rimasero neutrali, ma appoggiarono Francia e Gran Bretagna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410200" y="4437852"/>
            <a:ext cx="25931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Giappone dichiarò guerra alla Germania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8" idx="0"/>
            <a:endCxn id="9" idx="1"/>
          </p:cNvCxnSpPr>
          <p:nvPr/>
        </p:nvCxnSpPr>
        <p:spPr>
          <a:xfrm flipV="1">
            <a:off x="3187701" y="1409336"/>
            <a:ext cx="495300" cy="2825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>
            <a:stCxn id="9" idx="2"/>
          </p:cNvCxnSpPr>
          <p:nvPr/>
        </p:nvCxnSpPr>
        <p:spPr>
          <a:xfrm flipH="1">
            <a:off x="4673600" y="1605465"/>
            <a:ext cx="6351" cy="30565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endCxn id="10" idx="1"/>
          </p:cNvCxnSpPr>
          <p:nvPr/>
        </p:nvCxnSpPr>
        <p:spPr>
          <a:xfrm>
            <a:off x="4679951" y="2005081"/>
            <a:ext cx="73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11" idx="1"/>
          </p:cNvCxnSpPr>
          <p:nvPr/>
        </p:nvCxnSpPr>
        <p:spPr>
          <a:xfrm>
            <a:off x="4679951" y="2551181"/>
            <a:ext cx="73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2" idx="1"/>
          </p:cNvCxnSpPr>
          <p:nvPr/>
        </p:nvCxnSpPr>
        <p:spPr>
          <a:xfrm>
            <a:off x="4679951" y="3059181"/>
            <a:ext cx="73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endCxn id="13" idx="1"/>
          </p:cNvCxnSpPr>
          <p:nvPr/>
        </p:nvCxnSpPr>
        <p:spPr>
          <a:xfrm>
            <a:off x="4673600" y="3568700"/>
            <a:ext cx="73660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endCxn id="14" idx="1"/>
          </p:cNvCxnSpPr>
          <p:nvPr/>
        </p:nvCxnSpPr>
        <p:spPr>
          <a:xfrm>
            <a:off x="4679951" y="4113281"/>
            <a:ext cx="73024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endCxn id="15" idx="1"/>
          </p:cNvCxnSpPr>
          <p:nvPr/>
        </p:nvCxnSpPr>
        <p:spPr>
          <a:xfrm>
            <a:off x="4673600" y="4622800"/>
            <a:ext cx="73660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o 44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pic>
        <p:nvPicPr>
          <p:cNvPr id="47" name="Immagin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56" y="3529890"/>
            <a:ext cx="4302539" cy="220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97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18600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22415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2177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22095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520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LE FASI INIZIALI DELLA GUERRA, 1914-1915 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7599" y="22661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Le cause della Prima guerra mondiale furono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13100" y="1656552"/>
            <a:ext cx="2552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otta tra il capitalismo franco-britannico e quello tedesco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213100" y="2266152"/>
            <a:ext cx="2552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orsa agli armamenti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213100" y="2875752"/>
            <a:ext cx="2552700" cy="84534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governi pensarono di risolvere con la guerra le tensioni interne e i problemi sociali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8" idx="3"/>
            <a:endCxn id="10" idx="1"/>
          </p:cNvCxnSpPr>
          <p:nvPr/>
        </p:nvCxnSpPr>
        <p:spPr>
          <a:xfrm>
            <a:off x="2696428" y="2462281"/>
            <a:ext cx="5166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8" idx="3"/>
            <a:endCxn id="11" idx="1"/>
          </p:cNvCxnSpPr>
          <p:nvPr/>
        </p:nvCxnSpPr>
        <p:spPr>
          <a:xfrm>
            <a:off x="2696428" y="2462281"/>
            <a:ext cx="516672" cy="8361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8" idx="3"/>
            <a:endCxn id="9" idx="1"/>
          </p:cNvCxnSpPr>
          <p:nvPr/>
        </p:nvCxnSpPr>
        <p:spPr>
          <a:xfrm flipV="1">
            <a:off x="2696428" y="1852681"/>
            <a:ext cx="516672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217599" y="38282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ul fronte occidentale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ounded Rectangle 14"/>
          <p:cNvSpPr/>
          <p:nvPr/>
        </p:nvSpPr>
        <p:spPr>
          <a:xfrm>
            <a:off x="217599" y="46791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4 agosto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2752639" y="4679152"/>
            <a:ext cx="179396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’esercito tedesco invase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Belgio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103187" y="4679152"/>
            <a:ext cx="170962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puntò su Parigi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21" idx="2"/>
          </p:cNvCxnSpPr>
          <p:nvPr/>
        </p:nvCxnSpPr>
        <p:spPr>
          <a:xfrm>
            <a:off x="1457014" y="4220510"/>
            <a:ext cx="0" cy="458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22" idx="0"/>
            <a:endCxn id="23" idx="1"/>
          </p:cNvCxnSpPr>
          <p:nvPr/>
        </p:nvCxnSpPr>
        <p:spPr>
          <a:xfrm>
            <a:off x="2108200" y="4875281"/>
            <a:ext cx="64443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23" idx="3"/>
            <a:endCxn id="24" idx="1"/>
          </p:cNvCxnSpPr>
          <p:nvPr/>
        </p:nvCxnSpPr>
        <p:spPr>
          <a:xfrm>
            <a:off x="4546601" y="4875281"/>
            <a:ext cx="55658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Pentagono 35"/>
          <p:cNvSpPr>
            <a:spLocks noChangeAspect="1"/>
          </p:cNvSpPr>
          <p:nvPr/>
        </p:nvSpPr>
        <p:spPr>
          <a:xfrm>
            <a:off x="8722630" y="64627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7" name="Rounded Rectangle 14"/>
          <p:cNvSpPr/>
          <p:nvPr/>
        </p:nvSpPr>
        <p:spPr>
          <a:xfrm>
            <a:off x="217599" y="5226377"/>
            <a:ext cx="1890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5 e il 12 settembre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2752639" y="5337606"/>
            <a:ext cx="195906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la prima battaglia della Marna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37" idx="0"/>
            <a:endCxn id="38" idx="1"/>
          </p:cNvCxnSpPr>
          <p:nvPr/>
        </p:nvCxnSpPr>
        <p:spPr>
          <a:xfrm flipV="1">
            <a:off x="2108200" y="5533735"/>
            <a:ext cx="644439" cy="58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/>
          <p:cNvSpPr/>
          <p:nvPr/>
        </p:nvSpPr>
        <p:spPr>
          <a:xfrm>
            <a:off x="5103187" y="5337606"/>
            <a:ext cx="170962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’esercito tedesco fu fermato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7210648" y="5226377"/>
            <a:ext cx="1709626" cy="626454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iniziò la guerra di posizione o di trincea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54" name="Connettore 2 53"/>
          <p:cNvCxnSpPr>
            <a:stCxn id="38" idx="3"/>
            <a:endCxn id="43" idx="1"/>
          </p:cNvCxnSpPr>
          <p:nvPr/>
        </p:nvCxnSpPr>
        <p:spPr>
          <a:xfrm>
            <a:off x="4711701" y="5533735"/>
            <a:ext cx="39148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43" idx="3"/>
            <a:endCxn id="47" idx="1"/>
          </p:cNvCxnSpPr>
          <p:nvPr/>
        </p:nvCxnSpPr>
        <p:spPr>
          <a:xfrm>
            <a:off x="6812813" y="5533735"/>
            <a:ext cx="397835" cy="58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ttangolo 58"/>
          <p:cNvSpPr/>
          <p:nvPr/>
        </p:nvSpPr>
        <p:spPr>
          <a:xfrm>
            <a:off x="6286500" y="6198888"/>
            <a:ext cx="2436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vrebbe vinto chi avesse resistiti più a lungo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1" name="Connettore 2 60"/>
          <p:cNvCxnSpPr>
            <a:stCxn id="47" idx="2"/>
            <a:endCxn id="59" idx="0"/>
          </p:cNvCxnSpPr>
          <p:nvPr/>
        </p:nvCxnSpPr>
        <p:spPr>
          <a:xfrm flipH="1">
            <a:off x="7504565" y="5852831"/>
            <a:ext cx="560896" cy="34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5" name="Immagin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900" y="1667097"/>
            <a:ext cx="2803748" cy="25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034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" y="539578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175"/>
            <a:ext cx="7667623" cy="559700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3323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36404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118377" y="1298502"/>
            <a:ext cx="18906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15 ottobre e il 15 novembre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99746" y="1415600"/>
            <a:ext cx="195906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la battaglia delle Fiandre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149576" y="1410708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franco-britannici fermarono l’avanzata tedesca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2008978" y="1611729"/>
            <a:ext cx="59076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 flipV="1">
            <a:off x="4558808" y="1606837"/>
            <a:ext cx="590768" cy="48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2271177" y="2360882"/>
            <a:ext cx="2616200" cy="59134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Gran Bretagna mise in atto il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blocco navale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contro la Germania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424599" y="2460427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bloccare i rifornimenti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7" idx="2"/>
            <a:endCxn id="15" idx="0"/>
          </p:cNvCxnSpPr>
          <p:nvPr/>
        </p:nvCxnSpPr>
        <p:spPr>
          <a:xfrm>
            <a:off x="3579277" y="1807858"/>
            <a:ext cx="0" cy="553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5" idx="3"/>
            <a:endCxn id="16" idx="1"/>
          </p:cNvCxnSpPr>
          <p:nvPr/>
        </p:nvCxnSpPr>
        <p:spPr>
          <a:xfrm>
            <a:off x="4887377" y="2656556"/>
            <a:ext cx="53722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217599" y="31805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Sul fronte russo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17599" y="3828252"/>
            <a:ext cx="1242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russi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2108200" y="38282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urono sconfitti dai tedeschi nelle battaglia di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5188796" y="3356329"/>
            <a:ext cx="164380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err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annenberg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5188796" y="4220510"/>
            <a:ext cx="1643804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aghi Masuri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23" idx="2"/>
            <a:endCxn id="24" idx="0"/>
          </p:cNvCxnSpPr>
          <p:nvPr/>
        </p:nvCxnSpPr>
        <p:spPr>
          <a:xfrm flipH="1">
            <a:off x="839050" y="3572810"/>
            <a:ext cx="617964" cy="255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24" idx="3"/>
            <a:endCxn id="25" idx="1"/>
          </p:cNvCxnSpPr>
          <p:nvPr/>
        </p:nvCxnSpPr>
        <p:spPr>
          <a:xfrm>
            <a:off x="1460500" y="4024381"/>
            <a:ext cx="647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25" idx="3"/>
            <a:endCxn id="27" idx="1"/>
          </p:cNvCxnSpPr>
          <p:nvPr/>
        </p:nvCxnSpPr>
        <p:spPr>
          <a:xfrm flipV="1">
            <a:off x="4587029" y="3552458"/>
            <a:ext cx="601767" cy="4719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25" idx="3"/>
            <a:endCxn id="28" idx="1"/>
          </p:cNvCxnSpPr>
          <p:nvPr/>
        </p:nvCxnSpPr>
        <p:spPr>
          <a:xfrm>
            <a:off x="4587029" y="4024381"/>
            <a:ext cx="601767" cy="392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/>
          <p:cNvSpPr/>
          <p:nvPr/>
        </p:nvSpPr>
        <p:spPr>
          <a:xfrm>
            <a:off x="217599" y="4612768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iuscirono a sconfiggere gli austriaci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5" name="Connettore 2 44"/>
          <p:cNvCxnSpPr>
            <a:stCxn id="24" idx="2"/>
            <a:endCxn id="43" idx="0"/>
          </p:cNvCxnSpPr>
          <p:nvPr/>
        </p:nvCxnSpPr>
        <p:spPr>
          <a:xfrm>
            <a:off x="839050" y="4220510"/>
            <a:ext cx="617964" cy="3922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14"/>
          <p:cNvSpPr/>
          <p:nvPr/>
        </p:nvSpPr>
        <p:spPr>
          <a:xfrm>
            <a:off x="217599" y="53903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 fine ottobre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2709967" y="5390352"/>
            <a:ext cx="348763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Turchia entrò in guerra al fianco di Germania e Austria-Ungheria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1" name="Connettore 2 50"/>
          <p:cNvCxnSpPr>
            <a:stCxn id="48" idx="0"/>
            <a:endCxn id="49" idx="1"/>
          </p:cNvCxnSpPr>
          <p:nvPr/>
        </p:nvCxnSpPr>
        <p:spPr>
          <a:xfrm>
            <a:off x="2108200" y="5586481"/>
            <a:ext cx="60176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14"/>
          <p:cNvSpPr/>
          <p:nvPr/>
        </p:nvSpPr>
        <p:spPr>
          <a:xfrm>
            <a:off x="217599" y="61650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ll’inizio del 1915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2709967" y="6165052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tedeschi respinsero i russi fino alla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Beresina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6" name="Connettore 2 55"/>
          <p:cNvCxnSpPr>
            <a:stCxn id="53" idx="0"/>
            <a:endCxn id="54" idx="1"/>
          </p:cNvCxnSpPr>
          <p:nvPr/>
        </p:nvCxnSpPr>
        <p:spPr>
          <a:xfrm>
            <a:off x="2108200" y="6361181"/>
            <a:ext cx="60176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Pentagono 57"/>
          <p:cNvSpPr>
            <a:spLocks noChangeAspect="1"/>
          </p:cNvSpPr>
          <p:nvPr/>
        </p:nvSpPr>
        <p:spPr>
          <a:xfrm>
            <a:off x="8722630" y="635966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2264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63742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30836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30599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53107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7599" y="1300051"/>
            <a:ext cx="1827102" cy="43226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 Italia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17599" y="2101052"/>
            <a:ext cx="18271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’erano due schieramenti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65499" y="1810394"/>
            <a:ext cx="14715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neutralisti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465499" y="2297181"/>
            <a:ext cx="14715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interventisti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560999" y="1810394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iberali, molti industriali, socialisti, cattolici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560999" y="2297181"/>
            <a:ext cx="36813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interventisti democratici»,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nazionalisti, liberali di destra anti-giolittiani, il 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Connettore 2 12"/>
          <p:cNvCxnSpPr>
            <a:stCxn id="6" idx="2"/>
            <a:endCxn id="7" idx="0"/>
          </p:cNvCxnSpPr>
          <p:nvPr/>
        </p:nvCxnSpPr>
        <p:spPr>
          <a:xfrm>
            <a:off x="1131150" y="1732320"/>
            <a:ext cx="0" cy="3687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7" idx="3"/>
            <a:endCxn id="8" idx="1"/>
          </p:cNvCxnSpPr>
          <p:nvPr/>
        </p:nvCxnSpPr>
        <p:spPr>
          <a:xfrm flipV="1">
            <a:off x="2044700" y="2006523"/>
            <a:ext cx="420799" cy="290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8" idx="3"/>
            <a:endCxn id="10" idx="1"/>
          </p:cNvCxnSpPr>
          <p:nvPr/>
        </p:nvCxnSpPr>
        <p:spPr>
          <a:xfrm>
            <a:off x="3937000" y="2006523"/>
            <a:ext cx="623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9" idx="3"/>
            <a:endCxn id="11" idx="1"/>
          </p:cNvCxnSpPr>
          <p:nvPr/>
        </p:nvCxnSpPr>
        <p:spPr>
          <a:xfrm>
            <a:off x="3937000" y="2493310"/>
            <a:ext cx="623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7" idx="3"/>
            <a:endCxn id="9" idx="1"/>
          </p:cNvCxnSpPr>
          <p:nvPr/>
        </p:nvCxnSpPr>
        <p:spPr>
          <a:xfrm>
            <a:off x="2044700" y="2297181"/>
            <a:ext cx="420799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14"/>
          <p:cNvSpPr/>
          <p:nvPr/>
        </p:nvSpPr>
        <p:spPr>
          <a:xfrm>
            <a:off x="217599" y="32821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26 aprile 1915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2617899" y="3282152"/>
            <a:ext cx="1789001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’Italia firmò il Patto di Londra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31" name="Connettore 2 30"/>
          <p:cNvCxnSpPr>
            <a:stCxn id="28" idx="0"/>
            <a:endCxn id="29" idx="1"/>
          </p:cNvCxnSpPr>
          <p:nvPr/>
        </p:nvCxnSpPr>
        <p:spPr>
          <a:xfrm>
            <a:off x="2108200" y="3478281"/>
            <a:ext cx="509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4903899" y="3282152"/>
            <a:ext cx="41512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si impegnava a entrare in guerra entro un mese,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al fianco di Francia, Inghilterra e Russia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4903899" y="4075180"/>
            <a:ext cx="4151201" cy="95402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n caso di vittoria, avrebbe ottenuto: Trentino, Tirolo fino al Brennero, Trieste, Gorizia, Istria fino al </a:t>
            </a:r>
            <a:r>
              <a:rPr lang="it-IT" sz="1200" dirty="0" err="1" smtClean="0">
                <a:solidFill>
                  <a:schemeClr val="tx1"/>
                </a:solidFill>
                <a:latin typeface="Arial"/>
                <a:cs typeface="Arial"/>
              </a:rPr>
              <a:t>Quarnaro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it-IT" sz="1200" dirty="0" err="1" smtClean="0">
                <a:solidFill>
                  <a:schemeClr val="tx1"/>
                </a:solidFill>
                <a:latin typeface="Arial"/>
                <a:cs typeface="Arial"/>
              </a:rPr>
              <a:t>Dammazia</a:t>
            </a:r>
            <a:r>
              <a:rPr lang="it-IT" sz="1200" dirty="0" smtClean="0">
                <a:solidFill>
                  <a:schemeClr val="tx1"/>
                </a:solidFill>
                <a:latin typeface="Arial"/>
                <a:cs typeface="Arial"/>
              </a:rPr>
              <a:t>, Valona in Albania, il protettorato sull’Albania, Dodecaneso, il bacino carbonifero di Adalia (Turchia) e altri compensi coloniali non precisati </a:t>
            </a:r>
            <a:endParaRPr lang="it-IT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7" name="Connettore 2 36"/>
          <p:cNvCxnSpPr>
            <a:stCxn id="29" idx="3"/>
            <a:endCxn id="34" idx="1"/>
          </p:cNvCxnSpPr>
          <p:nvPr/>
        </p:nvCxnSpPr>
        <p:spPr>
          <a:xfrm>
            <a:off x="4406900" y="3478281"/>
            <a:ext cx="4969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4" idx="2"/>
            <a:endCxn id="35" idx="0"/>
          </p:cNvCxnSpPr>
          <p:nvPr/>
        </p:nvCxnSpPr>
        <p:spPr>
          <a:xfrm>
            <a:off x="6979500" y="3674410"/>
            <a:ext cx="0" cy="4007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14"/>
          <p:cNvSpPr/>
          <p:nvPr/>
        </p:nvSpPr>
        <p:spPr>
          <a:xfrm>
            <a:off x="217599" y="53522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23 maggio 1915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2617900" y="5352252"/>
            <a:ext cx="2286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inviò un ultimatum all’Austria-Ungheria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44" idx="0"/>
            <a:endCxn id="45" idx="1"/>
          </p:cNvCxnSpPr>
          <p:nvPr/>
        </p:nvCxnSpPr>
        <p:spPr>
          <a:xfrm>
            <a:off x="2108200" y="5548381"/>
            <a:ext cx="509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14"/>
          <p:cNvSpPr/>
          <p:nvPr/>
        </p:nvSpPr>
        <p:spPr>
          <a:xfrm>
            <a:off x="217599" y="6177752"/>
            <a:ext cx="1890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22 maggio 1915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2617900" y="6177752"/>
            <a:ext cx="22860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’Italia dichiarò guerra all’Austria-Ungheria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4" name="Rettangolo 53"/>
          <p:cNvSpPr/>
          <p:nvPr/>
        </p:nvSpPr>
        <p:spPr>
          <a:xfrm>
            <a:off x="5381625" y="6177752"/>
            <a:ext cx="2286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non alla Germania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6" name="Connettore 2 55"/>
          <p:cNvCxnSpPr>
            <a:stCxn id="51" idx="0"/>
            <a:endCxn id="52" idx="1"/>
          </p:cNvCxnSpPr>
          <p:nvPr/>
        </p:nvCxnSpPr>
        <p:spPr>
          <a:xfrm>
            <a:off x="2108200" y="6373881"/>
            <a:ext cx="509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52" idx="3"/>
            <a:endCxn id="54" idx="1"/>
          </p:cNvCxnSpPr>
          <p:nvPr/>
        </p:nvCxnSpPr>
        <p:spPr>
          <a:xfrm>
            <a:off x="4903900" y="6373881"/>
            <a:ext cx="47772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Pentagono 60"/>
          <p:cNvSpPr>
            <a:spLocks noChangeAspect="1"/>
          </p:cNvSpPr>
          <p:nvPr/>
        </p:nvSpPr>
        <p:spPr>
          <a:xfrm>
            <a:off x="8722630" y="635966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389863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LA PRIMA GUERRA MONDIALE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3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722630" y="635966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977899" y="1070974"/>
            <a:ext cx="6261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1915- 1916. DUE ANNI DI GUERRA DI LOGORAMENTO 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17599" y="1784917"/>
            <a:ext cx="18144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082170" y="2458094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italiani furono sconfitti dagli austriaci nella zona dell’Isonzo e del Carso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082170" y="3004194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allì un attacco francese contro i tedeschi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082170" y="3562994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Bulgaria entrò in guerra al fianco degli Imperi contrali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243801" y="3562994"/>
            <a:ext cx="277319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Serbia fu invasa da truppe austriache e tedesche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5" name="Connettore 2 14"/>
          <p:cNvCxnSpPr>
            <a:stCxn id="12" idx="3"/>
            <a:endCxn id="13" idx="1"/>
          </p:cNvCxnSpPr>
          <p:nvPr/>
        </p:nvCxnSpPr>
        <p:spPr>
          <a:xfrm>
            <a:off x="5702300" y="3759123"/>
            <a:ext cx="5415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2082170" y="4121794"/>
            <a:ext cx="362013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allì lo sbarco inglese nella penisola di Gallipoli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1 18"/>
          <p:cNvCxnSpPr>
            <a:stCxn id="9" idx="1"/>
          </p:cNvCxnSpPr>
          <p:nvPr/>
        </p:nvCxnSpPr>
        <p:spPr>
          <a:xfrm flipH="1">
            <a:off x="1104900" y="2177175"/>
            <a:ext cx="19900" cy="2140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endCxn id="17" idx="1"/>
          </p:cNvCxnSpPr>
          <p:nvPr/>
        </p:nvCxnSpPr>
        <p:spPr>
          <a:xfrm flipV="1">
            <a:off x="1104900" y="4317923"/>
            <a:ext cx="977270" cy="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endCxn id="10" idx="1"/>
          </p:cNvCxnSpPr>
          <p:nvPr/>
        </p:nvCxnSpPr>
        <p:spPr>
          <a:xfrm>
            <a:off x="1124800" y="2654223"/>
            <a:ext cx="9573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11" idx="1"/>
          </p:cNvCxnSpPr>
          <p:nvPr/>
        </p:nvCxnSpPr>
        <p:spPr>
          <a:xfrm flipV="1">
            <a:off x="1124800" y="3200323"/>
            <a:ext cx="957370" cy="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2" idx="1"/>
          </p:cNvCxnSpPr>
          <p:nvPr/>
        </p:nvCxnSpPr>
        <p:spPr>
          <a:xfrm>
            <a:off x="1104900" y="3759123"/>
            <a:ext cx="97727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217599" y="4972694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ilancio favorevole agli Imperi centrali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6" name="Connettore 2 35"/>
          <p:cNvCxnSpPr/>
          <p:nvPr/>
        </p:nvCxnSpPr>
        <p:spPr>
          <a:xfrm>
            <a:off x="1104900" y="4318000"/>
            <a:ext cx="19900" cy="654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ttangolo 37"/>
          <p:cNvSpPr/>
          <p:nvPr/>
        </p:nvSpPr>
        <p:spPr>
          <a:xfrm>
            <a:off x="3321584" y="4972694"/>
            <a:ext cx="247882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ndeboliti però dalla scarsità di prodotti alimentari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34" idx="3"/>
            <a:endCxn id="38" idx="1"/>
          </p:cNvCxnSpPr>
          <p:nvPr/>
        </p:nvCxnSpPr>
        <p:spPr>
          <a:xfrm>
            <a:off x="2696428" y="5168823"/>
            <a:ext cx="6251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Immagin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047" y="4317999"/>
            <a:ext cx="2974140" cy="195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771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1795</Words>
  <Application>Microsoft Office PowerPoint</Application>
  <PresentationFormat>Presentazione su schermo (4:3)</PresentationFormat>
  <Paragraphs>344</Paragraphs>
  <Slides>19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65</cp:revision>
  <dcterms:created xsi:type="dcterms:W3CDTF">2018-05-07T08:17:27Z</dcterms:created>
  <dcterms:modified xsi:type="dcterms:W3CDTF">2020-05-02T16:25:08Z</dcterms:modified>
</cp:coreProperties>
</file>