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2BF310-78D6-4B8E-9218-6F502383AF99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2E39D-C3F5-4B53-9B25-01863CC8591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0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310-78D6-4B8E-9218-6F502383AF99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E39D-C3F5-4B53-9B25-01863CC85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0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310-78D6-4B8E-9218-6F502383AF99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E39D-C3F5-4B53-9B25-01863CC8591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59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310-78D6-4B8E-9218-6F502383AF99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E39D-C3F5-4B53-9B25-01863CC8591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8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310-78D6-4B8E-9218-6F502383AF99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E39D-C3F5-4B53-9B25-01863CC85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83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310-78D6-4B8E-9218-6F502383AF99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E39D-C3F5-4B53-9B25-01863CC85911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118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310-78D6-4B8E-9218-6F502383AF99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E39D-C3F5-4B53-9B25-01863CC8591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064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310-78D6-4B8E-9218-6F502383AF99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E39D-C3F5-4B53-9B25-01863CC8591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870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310-78D6-4B8E-9218-6F502383AF99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E39D-C3F5-4B53-9B25-01863CC8591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63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310-78D6-4B8E-9218-6F502383AF99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E39D-C3F5-4B53-9B25-01863CC85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17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310-78D6-4B8E-9218-6F502383AF99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E39D-C3F5-4B53-9B25-01863CC8591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1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310-78D6-4B8E-9218-6F502383AF99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E39D-C3F5-4B53-9B25-01863CC85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30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310-78D6-4B8E-9218-6F502383AF99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E39D-C3F5-4B53-9B25-01863CC85911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94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310-78D6-4B8E-9218-6F502383AF99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E39D-C3F5-4B53-9B25-01863CC8591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59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310-78D6-4B8E-9218-6F502383AF99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E39D-C3F5-4B53-9B25-01863CC85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169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310-78D6-4B8E-9218-6F502383AF99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E39D-C3F5-4B53-9B25-01863CC8591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9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310-78D6-4B8E-9218-6F502383AF99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E39D-C3F5-4B53-9B25-01863CC85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28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2BF310-78D6-4B8E-9218-6F502383AF99}" type="datetimeFigureOut">
              <a:rPr lang="tr-TR" smtClean="0"/>
              <a:t>30.3.2018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2E39D-C3F5-4B53-9B25-01863CC859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50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200" dirty="0"/>
              <a:t>RİTİM ÇALGISI İLE KISA VE UZUN SESLER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Öğrenme Alanı: B. MÜZİKSEL ALGI VE </a:t>
            </a:r>
            <a:r>
              <a:rPr lang="tr-TR" dirty="0" smtClean="0"/>
              <a:t>BİLGİLENME</a:t>
            </a:r>
          </a:p>
          <a:p>
            <a:r>
              <a:rPr lang="tr-TR" dirty="0"/>
              <a:t>Öğrenme Alanı: A. DİNLEME-SÖYLEME-ÇALMA </a:t>
            </a:r>
          </a:p>
        </p:txBody>
      </p:sp>
    </p:spTree>
    <p:extLst>
      <p:ext uri="{BB962C8B-B14F-4D97-AF65-F5344CB8AC3E}">
        <p14:creationId xmlns:p14="http://schemas.microsoft.com/office/powerpoint/2010/main" val="338520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Ş</a:t>
            </a:r>
            <a:r>
              <a:rPr lang="tr-TR" dirty="0" smtClean="0"/>
              <a:t>arkının </a:t>
            </a:r>
            <a:r>
              <a:rPr lang="tr-TR" dirty="0"/>
              <a:t>sözlerini söylerken elle sözlerin ritmik vuruşlarını </a:t>
            </a:r>
            <a:r>
              <a:rPr lang="tr-TR" dirty="0" smtClean="0"/>
              <a:t>yapın. </a:t>
            </a:r>
          </a:p>
          <a:p>
            <a:r>
              <a:rPr lang="tr-TR" dirty="0" smtClean="0"/>
              <a:t>Şarkıyı </a:t>
            </a:r>
            <a:r>
              <a:rPr lang="tr-TR" dirty="0"/>
              <a:t>öğrencilerinize tekrar yoluyla öğretiniz ve şarkıyı tekrarlarken onların da </a:t>
            </a:r>
            <a:r>
              <a:rPr lang="tr-TR" dirty="0" smtClean="0"/>
              <a:t>vuruşları </a:t>
            </a:r>
            <a:r>
              <a:rPr lang="tr-TR" dirty="0"/>
              <a:t>ritmik olarak yapmalarını </a:t>
            </a:r>
            <a:r>
              <a:rPr lang="tr-TR" dirty="0" smtClean="0"/>
              <a:t>isteyin. </a:t>
            </a:r>
          </a:p>
          <a:p>
            <a:r>
              <a:rPr lang="tr-TR" dirty="0" smtClean="0"/>
              <a:t>Vuruşları öğrencilerinizle </a:t>
            </a:r>
            <a:r>
              <a:rPr lang="tr-TR" dirty="0"/>
              <a:t>birlikte yaparak onları doğru yapmaya teşvik </a:t>
            </a:r>
            <a:r>
              <a:rPr lang="tr-TR" dirty="0" smtClean="0"/>
              <a:t>edin.</a:t>
            </a:r>
          </a:p>
          <a:p>
            <a:r>
              <a:rPr lang="tr-TR" dirty="0" smtClean="0"/>
              <a:t> Öğrencilerinizden</a:t>
            </a:r>
            <a:r>
              <a:rPr lang="tr-TR" dirty="0"/>
              <a:t>, getirdikleri ritim çalgıları ile </a:t>
            </a:r>
            <a:r>
              <a:rPr lang="tr-TR" dirty="0" smtClean="0"/>
              <a:t>şarkıya </a:t>
            </a:r>
            <a:r>
              <a:rPr lang="tr-TR" dirty="0"/>
              <a:t>eşlik etmelerini </a:t>
            </a:r>
            <a:r>
              <a:rPr lang="tr-TR" dirty="0" smtClean="0"/>
              <a:t>isteyin. </a:t>
            </a:r>
          </a:p>
        </p:txBody>
      </p:sp>
    </p:spTree>
    <p:extLst>
      <p:ext uri="{BB962C8B-B14F-4D97-AF65-F5344CB8AC3E}">
        <p14:creationId xmlns:p14="http://schemas.microsoft.com/office/powerpoint/2010/main" val="72258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Motif: Bir müzik eserinde kendi başına ayrı bir </a:t>
            </a:r>
            <a:r>
              <a:rPr lang="tr-TR" dirty="0" smtClean="0"/>
              <a:t>varlık </a:t>
            </a:r>
            <a:r>
              <a:rPr lang="tr-TR" dirty="0"/>
              <a:t>olarak, eserin karakteristik yapısına özgü bir özellik taşıyan ve belirgin olarak tekrarlayan en küçük yapısal parçadır.</a:t>
            </a:r>
          </a:p>
          <a:p>
            <a:r>
              <a:rPr lang="tr-TR" dirty="0" smtClean="0"/>
              <a:t>“</a:t>
            </a:r>
            <a:r>
              <a:rPr lang="tr-TR" dirty="0"/>
              <a:t>Oyun” adlı şarkıda her ölçü bir motife denk gelmektedir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Bu </a:t>
            </a:r>
            <a:r>
              <a:rPr lang="tr-TR" dirty="0"/>
              <a:t>şarkıda motiflerin başında ve sonunda genelde uzun süreli sesler </a:t>
            </a:r>
            <a:r>
              <a:rPr lang="tr-TR" dirty="0" smtClean="0"/>
              <a:t>kullanılmış. </a:t>
            </a:r>
            <a:r>
              <a:rPr lang="tr-TR" dirty="0"/>
              <a:t>Motiflerin başında ve sonunda zil ve/veya çelik üçgeni kullandırarak uzun sesleri öğrencilerinize </a:t>
            </a:r>
            <a:r>
              <a:rPr lang="tr-TR" dirty="0" smtClean="0"/>
              <a:t>hissettirin.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552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Ölçme Değerlendirme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83" y="2473782"/>
            <a:ext cx="8106234" cy="3013557"/>
          </a:xfrm>
        </p:spPr>
      </p:pic>
    </p:spTree>
    <p:extLst>
      <p:ext uri="{BB962C8B-B14F-4D97-AF65-F5344CB8AC3E}">
        <p14:creationId xmlns:p14="http://schemas.microsoft.com/office/powerpoint/2010/main" val="103163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İlgili </a:t>
            </a:r>
            <a:r>
              <a:rPr lang="tr-TR" dirty="0" smtClean="0"/>
              <a:t>Kazanımlar:</a:t>
            </a:r>
            <a:endParaRPr lang="tr-TR" dirty="0"/>
          </a:p>
          <a:p>
            <a:r>
              <a:rPr lang="tr-TR" dirty="0" smtClean="0"/>
              <a:t>B.1</a:t>
            </a:r>
            <a:r>
              <a:rPr lang="tr-TR" dirty="0"/>
              <a:t>. Müzikteki uzun ve kısa ses </a:t>
            </a:r>
            <a:r>
              <a:rPr lang="tr-TR" dirty="0" smtClean="0"/>
              <a:t>sürelerini </a:t>
            </a:r>
            <a:r>
              <a:rPr lang="tr-TR" dirty="0"/>
              <a:t>fark eder</a:t>
            </a:r>
            <a:r>
              <a:rPr lang="tr-TR" dirty="0" smtClean="0"/>
              <a:t>.</a:t>
            </a:r>
          </a:p>
          <a:p>
            <a:r>
              <a:rPr lang="tr-TR" dirty="0"/>
              <a:t>A.7. Yarattığı ritim çalgısıyla, dinle­diği ve söylediği müziğe eşlik eder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/>
              <a:t>Diğer derslerle ilişkilendirme: “Görsel Okuma ve Görsel Sunu” öğrenme alanı: Şekil, sembol ve </a:t>
            </a:r>
            <a:r>
              <a:rPr lang="tr-TR" dirty="0" smtClean="0"/>
              <a:t>işaretlerin </a:t>
            </a:r>
            <a:r>
              <a:rPr lang="tr-TR" dirty="0"/>
              <a:t>anlamlarını bilir.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458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B.	1. MÜZİKTEKİ UZUN VE KISA SES </a:t>
            </a:r>
            <a:r>
              <a:rPr lang="tr-TR" sz="2400" dirty="0" smtClean="0"/>
              <a:t>SÜRELERİNİ </a:t>
            </a:r>
            <a:r>
              <a:rPr lang="tr-TR" sz="2400" dirty="0"/>
              <a:t>FARK EDER.</a:t>
            </a:r>
            <a:br>
              <a:rPr lang="tr-TR" sz="2400" dirty="0"/>
            </a:br>
            <a:r>
              <a:rPr lang="tr-TR" sz="2400" dirty="0"/>
              <a:t>ETKİNLİK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Öğrencilerinizden uzun ve kısa ses sürelerini fark etmeleri için evde kullanılan araç ve aletlerin çıkardığı sesleri örnek vererek taklit etmelerini </a:t>
            </a:r>
            <a:r>
              <a:rPr lang="tr-TR" dirty="0" smtClean="0"/>
              <a:t>isteyin. </a:t>
            </a:r>
          </a:p>
          <a:p>
            <a:pPr lvl="1"/>
            <a:r>
              <a:rPr lang="tr-TR" dirty="0" smtClean="0"/>
              <a:t>Ev </a:t>
            </a:r>
            <a:r>
              <a:rPr lang="tr-TR" dirty="0"/>
              <a:t>araç ve aletlerinin resimlerini göstererek sesleri </a:t>
            </a:r>
            <a:r>
              <a:rPr lang="tr-TR" dirty="0" smtClean="0"/>
              <a:t>hakkında konuşun. </a:t>
            </a:r>
          </a:p>
          <a:p>
            <a:pPr lvl="2"/>
            <a:r>
              <a:rPr lang="tr-TR" dirty="0"/>
              <a:t>D</a:t>
            </a:r>
            <a:r>
              <a:rPr lang="tr-TR" dirty="0" smtClean="0"/>
              <a:t>amlayan </a:t>
            </a:r>
            <a:r>
              <a:rPr lang="tr-TR" dirty="0"/>
              <a:t>musluk ve açık musluktan akan su sesini karşılaştırmalarını isteyerek kısa ve uzun ses sürelerine örnek olarak </a:t>
            </a:r>
            <a:r>
              <a:rPr lang="tr-TR" dirty="0" smtClean="0"/>
              <a:t>verin. </a:t>
            </a:r>
          </a:p>
          <a:p>
            <a:pPr lvl="2"/>
            <a:r>
              <a:rPr lang="tr-TR" dirty="0" smtClean="0"/>
              <a:t>Saatin </a:t>
            </a:r>
            <a:r>
              <a:rPr lang="tr-TR" dirty="0"/>
              <a:t>“tik tak” sesini kısa ses süresine; elektrik </a:t>
            </a:r>
            <a:r>
              <a:rPr lang="tr-TR" dirty="0" smtClean="0"/>
              <a:t>süpürgesi </a:t>
            </a:r>
            <a:r>
              <a:rPr lang="tr-TR" dirty="0"/>
              <a:t>ve saç kurutma makinesi sesini ise uzun ses </a:t>
            </a:r>
            <a:r>
              <a:rPr lang="tr-TR" dirty="0" smtClean="0"/>
              <a:t>örneği </a:t>
            </a:r>
            <a:r>
              <a:rPr lang="tr-TR" dirty="0"/>
              <a:t>olarak </a:t>
            </a:r>
            <a:r>
              <a:rPr lang="tr-TR" dirty="0" smtClean="0"/>
              <a:t>kullanın. </a:t>
            </a:r>
          </a:p>
          <a:p>
            <a:pPr lvl="2"/>
            <a:r>
              <a:rPr lang="tr-TR" dirty="0" smtClean="0"/>
              <a:t>Öğrencilerinizden </a:t>
            </a:r>
            <a:r>
              <a:rPr lang="tr-TR" dirty="0"/>
              <a:t>kısa ve uzun ses sürelerini farklı benzetmelerle örneklemelerini </a:t>
            </a:r>
            <a:r>
              <a:rPr lang="tr-TR" dirty="0" smtClean="0"/>
              <a:t>isteyin.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770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Hangisi uzun hangisi kısa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43" y="2557463"/>
            <a:ext cx="3245114" cy="3317875"/>
          </a:xfrm>
        </p:spPr>
      </p:pic>
    </p:spTree>
    <p:extLst>
      <p:ext uri="{BB962C8B-B14F-4D97-AF65-F5344CB8AC3E}">
        <p14:creationId xmlns:p14="http://schemas.microsoft.com/office/powerpoint/2010/main" val="166953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/>
              <a:t>A.7. YARATTIĞI RİTİM ÇALGISIYLA </a:t>
            </a:r>
            <a:r>
              <a:rPr lang="tr-TR" sz="1800" dirty="0" smtClean="0"/>
              <a:t>DİNLEDİĞİ </a:t>
            </a:r>
            <a:r>
              <a:rPr lang="tr-TR" sz="1800" dirty="0"/>
              <a:t>VE SÖYLEDİĞİ MÜZİĞE EŞLİK </a:t>
            </a:r>
            <a:r>
              <a:rPr lang="tr-TR" sz="1800" dirty="0" smtClean="0"/>
              <a:t>EDER</a:t>
            </a:r>
            <a:r>
              <a:rPr lang="tr-TR" sz="1800" dirty="0"/>
              <a:t>.</a:t>
            </a:r>
            <a:br>
              <a:rPr lang="tr-TR" sz="1800" dirty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>ETKİNLİK</a:t>
            </a:r>
            <a:r>
              <a:rPr lang="tr-TR" sz="1800" dirty="0"/>
              <a:t/>
            </a:r>
            <a:br>
              <a:rPr lang="tr-TR" sz="1800" dirty="0"/>
            </a:br>
            <a:endParaRPr lang="tr-TR" sz="1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Ritim </a:t>
            </a:r>
            <a:r>
              <a:rPr lang="tr-TR" dirty="0"/>
              <a:t>çalgılarını sınıfa getirmelerini </a:t>
            </a:r>
            <a:r>
              <a:rPr lang="tr-TR" dirty="0" smtClean="0"/>
              <a:t>isteyin. </a:t>
            </a:r>
          </a:p>
          <a:p>
            <a:r>
              <a:rPr lang="tr-TR" dirty="0" smtClean="0"/>
              <a:t>Ellerinde </a:t>
            </a:r>
            <a:r>
              <a:rPr lang="tr-TR" dirty="0"/>
              <a:t>hâli hazırda kullanabilecekleri ritim çalgısı yoksa dersten önce </a:t>
            </a:r>
            <a:r>
              <a:rPr lang="tr-TR" dirty="0" err="1"/>
              <a:t>marakas</a:t>
            </a:r>
            <a:r>
              <a:rPr lang="tr-TR" dirty="0"/>
              <a:t>, çelik üçgen, davul, zil, tırtır gibi basit ritim aletlerinin yapılışları hakkında bilgi </a:t>
            </a:r>
            <a:r>
              <a:rPr lang="tr-TR" dirty="0" smtClean="0"/>
              <a:t>verin ve sınıfta </a:t>
            </a:r>
            <a:r>
              <a:rPr lang="tr-TR" dirty="0"/>
              <a:t>birlikte </a:t>
            </a:r>
            <a:r>
              <a:rPr lang="tr-TR" dirty="0" smtClean="0"/>
              <a:t>yapın.</a:t>
            </a:r>
          </a:p>
          <a:p>
            <a:r>
              <a:rPr lang="tr-TR" dirty="0"/>
              <a:t>Bu çalışmada özellikle zil, </a:t>
            </a:r>
            <a:r>
              <a:rPr lang="tr-TR" dirty="0" err="1"/>
              <a:t>marakas</a:t>
            </a:r>
            <a:r>
              <a:rPr lang="tr-TR" dirty="0"/>
              <a:t> ve çelik üçgen kullanabileceğiniz yardımcı ritim çalgılarındandır.</a:t>
            </a:r>
          </a:p>
        </p:txBody>
      </p:sp>
    </p:spTree>
    <p:extLst>
      <p:ext uri="{BB962C8B-B14F-4D97-AF65-F5344CB8AC3E}">
        <p14:creationId xmlns:p14="http://schemas.microsoft.com/office/powerpoint/2010/main" val="279678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Öğrencilerinizle oynadıkları oyunlar hakkında </a:t>
            </a:r>
            <a:r>
              <a:rPr lang="tr-TR" dirty="0" smtClean="0"/>
              <a:t>konuşarak </a:t>
            </a:r>
            <a:r>
              <a:rPr lang="tr-TR" dirty="0"/>
              <a:t>derse giriş </a:t>
            </a:r>
            <a:r>
              <a:rPr lang="tr-TR" dirty="0" smtClean="0"/>
              <a:t>yapın.</a:t>
            </a:r>
          </a:p>
          <a:p>
            <a:r>
              <a:rPr lang="tr-TR" dirty="0" smtClean="0"/>
              <a:t>Öğrencilerinize </a:t>
            </a:r>
            <a:r>
              <a:rPr lang="tr-TR" dirty="0"/>
              <a:t>“Oyun” şarkısını </a:t>
            </a:r>
            <a:r>
              <a:rPr lang="tr-TR" dirty="0" smtClean="0"/>
              <a:t>söyleyin.</a:t>
            </a:r>
          </a:p>
          <a:p>
            <a:r>
              <a:rPr lang="tr-TR" dirty="0" smtClean="0"/>
              <a:t>Uzun ve kısa heceleri – ve . İle gösterin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452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86" y="2568424"/>
            <a:ext cx="7042827" cy="3063108"/>
          </a:xfrm>
        </p:spPr>
      </p:pic>
    </p:spTree>
    <p:extLst>
      <p:ext uri="{BB962C8B-B14F-4D97-AF65-F5344CB8AC3E}">
        <p14:creationId xmlns:p14="http://schemas.microsoft.com/office/powerpoint/2010/main" val="477978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Oyun şarkısının sözlerini hecelere ayırarak tahtaya yazınız. </a:t>
            </a:r>
            <a:endParaRPr lang="tr-TR" dirty="0" smtClean="0"/>
          </a:p>
          <a:p>
            <a:r>
              <a:rPr lang="tr-TR" dirty="0" smtClean="0"/>
              <a:t>Öğrencilerinize </a:t>
            </a:r>
            <a:r>
              <a:rPr lang="tr-TR" dirty="0"/>
              <a:t>ikinci sınıfta öğrenmiş </a:t>
            </a:r>
            <a:r>
              <a:rPr lang="tr-TR" dirty="0" smtClean="0"/>
              <a:t>oldukları </a:t>
            </a:r>
            <a:r>
              <a:rPr lang="tr-TR" dirty="0"/>
              <a:t>uzun ve kısa hece kavramlarını tekrar hatırlatınız. </a:t>
            </a:r>
            <a:endParaRPr lang="tr-TR" dirty="0" smtClean="0"/>
          </a:p>
          <a:p>
            <a:r>
              <a:rPr lang="tr-TR" dirty="0" smtClean="0"/>
              <a:t>Öğrencilerinize </a:t>
            </a:r>
            <a:r>
              <a:rPr lang="tr-TR" dirty="0"/>
              <a:t>günlük konuşmalarında uzun ve kısa heceler olduğunu, sonu ünlü ile biten hecelerin kısa, </a:t>
            </a:r>
            <a:r>
              <a:rPr lang="tr-TR" dirty="0" smtClean="0"/>
              <a:t>ünsüz </a:t>
            </a:r>
            <a:r>
              <a:rPr lang="tr-TR" dirty="0"/>
              <a:t>ile biten hecelerin uzun heceler olduğunu anlatınız. </a:t>
            </a:r>
            <a:endParaRPr lang="tr-TR" dirty="0" smtClean="0"/>
          </a:p>
          <a:p>
            <a:r>
              <a:rPr lang="tr-TR" dirty="0" smtClean="0"/>
              <a:t>Uzun </a:t>
            </a:r>
            <a:r>
              <a:rPr lang="tr-TR" dirty="0"/>
              <a:t>hecelerin çizgi kısa hecelerin nokta ile </a:t>
            </a:r>
            <a:r>
              <a:rPr lang="tr-TR" dirty="0" smtClean="0"/>
              <a:t>gösterildiğini </a:t>
            </a:r>
            <a:r>
              <a:rPr lang="tr-TR" dirty="0"/>
              <a:t>söyleyiniz. “Oyun” şarkısının sözlerini inceleyerek kısa ve uzun heceleri birlikte tespit ediniz. </a:t>
            </a:r>
          </a:p>
        </p:txBody>
      </p:sp>
    </p:spTree>
    <p:extLst>
      <p:ext uri="{BB962C8B-B14F-4D97-AF65-F5344CB8AC3E}">
        <p14:creationId xmlns:p14="http://schemas.microsoft.com/office/powerpoint/2010/main" val="3203236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66" y="2753552"/>
            <a:ext cx="6315267" cy="2774890"/>
          </a:xfrm>
        </p:spPr>
      </p:pic>
    </p:spTree>
    <p:extLst>
      <p:ext uri="{BB962C8B-B14F-4D97-AF65-F5344CB8AC3E}">
        <p14:creationId xmlns:p14="http://schemas.microsoft.com/office/powerpoint/2010/main" val="2643253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437</Words>
  <Application>Microsoft Office PowerPoint</Application>
  <PresentationFormat>Geniş ekran</PresentationFormat>
  <Paragraphs>34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Organik</vt:lpstr>
      <vt:lpstr>RİTİM ÇALGISI İLE KISA VE UZUN SESLER</vt:lpstr>
      <vt:lpstr>PowerPoint Sunusu</vt:lpstr>
      <vt:lpstr>B. 1. MÜZİKTEKİ UZUN VE KISA SES SÜRELERİNİ FARK EDER. ETKİNLİK</vt:lpstr>
      <vt:lpstr>Hangisi uzun hangisi kısa</vt:lpstr>
      <vt:lpstr>A.7. YARATTIĞI RİTİM ÇALGISIYLA DİNLEDİĞİ VE SÖYLEDİĞİ MÜZİĞE EŞLİK EDER.  ETKİNLİK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Ölçme Değerlendirme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RİTİM ÇALGISI İLE KISA VE UZUN SESLER</dc:title>
  <dc:creator>svr</dc:creator>
  <cp:lastModifiedBy>svr</cp:lastModifiedBy>
  <cp:revision>6</cp:revision>
  <dcterms:created xsi:type="dcterms:W3CDTF">2018-03-30T07:55:46Z</dcterms:created>
  <dcterms:modified xsi:type="dcterms:W3CDTF">2018-03-30T09:13:42Z</dcterms:modified>
</cp:coreProperties>
</file>