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2" r:id="rId4"/>
    <p:sldId id="273" r:id="rId5"/>
    <p:sldId id="275" r:id="rId6"/>
    <p:sldId id="274" r:id="rId7"/>
    <p:sldId id="276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08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0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1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24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0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2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43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35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3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99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AD8A-A93F-0349-9400-8DCBCE667017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0A8F-163C-114D-9543-43963FD8D8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7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0517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err="1"/>
              <a:t>Pp</a:t>
            </a:r>
            <a:r>
              <a:rPr lang="tr-TR" sz="4000" b="1" dirty="0"/>
              <a:t>. </a:t>
            </a:r>
            <a:r>
              <a:rPr lang="tr-TR" sz="4000" b="1" dirty="0" err="1"/>
              <a:t>uterus</a:t>
            </a:r>
            <a:r>
              <a:rPr lang="tr-TR" sz="4000" b="1" dirty="0"/>
              <a:t> </a:t>
            </a:r>
            <a:r>
              <a:rPr lang="tr-TR" sz="4000" b="1" dirty="0" err="1"/>
              <a:t>involusyonu</a:t>
            </a:r>
            <a:r>
              <a:rPr lang="tr-TR" sz="4000" b="1" dirty="0"/>
              <a:t> ve </a:t>
            </a:r>
            <a:r>
              <a:rPr lang="tr-TR" sz="4000" b="1" dirty="0" err="1"/>
              <a:t>uterus</a:t>
            </a:r>
            <a:r>
              <a:rPr lang="tr-TR" sz="4000" b="1" dirty="0"/>
              <a:t> enfeksiyonlarının denetimi </a:t>
            </a:r>
            <a:r>
              <a:rPr lang="tr-TR" sz="3600" b="1" dirty="0"/>
              <a:t/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71448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/>
              <a:t> Erken </a:t>
            </a:r>
            <a:r>
              <a:rPr lang="tr-TR" b="1" u="sng" dirty="0" err="1" smtClean="0"/>
              <a:t>puerperal</a:t>
            </a:r>
            <a:r>
              <a:rPr lang="tr-TR" b="1" u="sng" dirty="0" smtClean="0"/>
              <a:t> enfeksiyonlarda</a:t>
            </a:r>
          </a:p>
          <a:p>
            <a:r>
              <a:rPr lang="tr-TR" dirty="0" err="1" smtClean="0"/>
              <a:t>Paranteral</a:t>
            </a:r>
            <a:r>
              <a:rPr lang="tr-TR" dirty="0" smtClean="0"/>
              <a:t> antibiyotik </a:t>
            </a:r>
          </a:p>
          <a:p>
            <a:r>
              <a:rPr lang="tr-TR" dirty="0" smtClean="0"/>
              <a:t>Sıvı tedavisi</a:t>
            </a:r>
          </a:p>
          <a:p>
            <a:r>
              <a:rPr lang="tr-TR" dirty="0" smtClean="0"/>
              <a:t>Anti </a:t>
            </a:r>
            <a:r>
              <a:rPr lang="tr-TR" dirty="0" err="1" smtClean="0"/>
              <a:t>histaminikler</a:t>
            </a:r>
            <a:endParaRPr lang="tr-TR" dirty="0" smtClean="0"/>
          </a:p>
          <a:p>
            <a:r>
              <a:rPr lang="tr-TR" dirty="0" smtClean="0"/>
              <a:t>Destek tedaviler (NSAI v.b.)</a:t>
            </a:r>
          </a:p>
          <a:p>
            <a:r>
              <a:rPr lang="tr-TR" dirty="0" err="1" smtClean="0"/>
              <a:t>Uterus</a:t>
            </a:r>
            <a:r>
              <a:rPr lang="tr-TR" dirty="0" smtClean="0"/>
              <a:t>  </a:t>
            </a:r>
            <a:r>
              <a:rPr lang="tr-TR" dirty="0" err="1" smtClean="0"/>
              <a:t>involüsyonunun</a:t>
            </a:r>
            <a:r>
              <a:rPr lang="tr-TR" dirty="0" smtClean="0"/>
              <a:t> uyarılması (PGF2a)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85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i="1" u="sng" dirty="0" err="1" smtClean="0"/>
              <a:t>Postpartum</a:t>
            </a:r>
            <a:r>
              <a:rPr lang="tr-TR" b="1" i="1" u="sng" dirty="0" smtClean="0"/>
              <a:t> 30 günden sonra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İntrauterin</a:t>
            </a:r>
            <a:r>
              <a:rPr lang="tr-TR" b="1" dirty="0" smtClean="0">
                <a:solidFill>
                  <a:srgbClr val="FF0000"/>
                </a:solidFill>
              </a:rPr>
              <a:t> antiseptikler :</a:t>
            </a:r>
          </a:p>
          <a:p>
            <a:pPr>
              <a:buNone/>
            </a:pPr>
            <a:r>
              <a:rPr lang="tr-TR" dirty="0" smtClean="0"/>
              <a:t>A- </a:t>
            </a:r>
            <a:r>
              <a:rPr lang="tr-TR" dirty="0" err="1" smtClean="0"/>
              <a:t>Lugol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B- </a:t>
            </a:r>
            <a:r>
              <a:rPr lang="tr-TR" dirty="0" err="1" smtClean="0"/>
              <a:t>Lotagen</a:t>
            </a:r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İntrauterin</a:t>
            </a:r>
            <a:r>
              <a:rPr lang="tr-TR" b="1" dirty="0" smtClean="0">
                <a:solidFill>
                  <a:srgbClr val="FF0000"/>
                </a:solidFill>
              </a:rPr>
              <a:t> antibiyotikler :</a:t>
            </a:r>
          </a:p>
          <a:p>
            <a:pPr>
              <a:buNone/>
            </a:pPr>
            <a:r>
              <a:rPr lang="tr-TR" dirty="0" smtClean="0"/>
              <a:t>*   Anaerobik ortamda etkili, geniş spektrumlu</a:t>
            </a:r>
          </a:p>
          <a:p>
            <a:pPr>
              <a:buNone/>
            </a:pPr>
            <a:r>
              <a:rPr lang="tr-TR" dirty="0" smtClean="0"/>
              <a:t>*	DMSO+ Antibiyotik kombinasyonu (</a:t>
            </a:r>
            <a:r>
              <a:rPr lang="tr-TR" dirty="0" err="1" smtClean="0"/>
              <a:t>Rifamisin</a:t>
            </a:r>
            <a:r>
              <a:rPr lang="tr-TR" dirty="0" smtClean="0"/>
              <a:t>)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Diğer Yöntemler:</a:t>
            </a:r>
          </a:p>
          <a:p>
            <a:pPr>
              <a:buNone/>
            </a:pPr>
            <a:r>
              <a:rPr lang="tr-TR" dirty="0" smtClean="0"/>
              <a:t>*	</a:t>
            </a:r>
            <a:r>
              <a:rPr lang="tr-TR" dirty="0" err="1" smtClean="0"/>
              <a:t>Endometriyal</a:t>
            </a:r>
            <a:r>
              <a:rPr lang="tr-TR" dirty="0" smtClean="0"/>
              <a:t> </a:t>
            </a:r>
            <a:r>
              <a:rPr lang="tr-TR" dirty="0" err="1" smtClean="0"/>
              <a:t>küretaj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*	PGF2-alfa x PGF2-alfa</a:t>
            </a:r>
          </a:p>
          <a:p>
            <a:pPr>
              <a:buNone/>
            </a:pPr>
            <a:r>
              <a:rPr lang="tr-TR" dirty="0" smtClean="0"/>
              <a:t>*	</a:t>
            </a:r>
            <a:r>
              <a:rPr lang="tr-TR" dirty="0" err="1" smtClean="0"/>
              <a:t>Eozinofilik</a:t>
            </a:r>
            <a:r>
              <a:rPr lang="tr-TR" dirty="0" smtClean="0"/>
              <a:t> kültür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err="1"/>
              <a:t>Pp</a:t>
            </a:r>
            <a:r>
              <a:rPr lang="tr-TR" sz="3600" b="1" dirty="0"/>
              <a:t>. </a:t>
            </a:r>
            <a:r>
              <a:rPr lang="tr-TR" sz="3600" b="1" dirty="0" err="1"/>
              <a:t>uterus</a:t>
            </a:r>
            <a:r>
              <a:rPr lang="tr-TR" sz="3600" b="1" dirty="0"/>
              <a:t> </a:t>
            </a:r>
            <a:r>
              <a:rPr lang="tr-TR" sz="3600" b="1" dirty="0" err="1"/>
              <a:t>involusyonu</a:t>
            </a:r>
            <a:r>
              <a:rPr lang="tr-TR" sz="3600" b="1" dirty="0"/>
              <a:t> ve </a:t>
            </a:r>
            <a:r>
              <a:rPr lang="tr-TR" sz="3600" b="1" dirty="0" err="1"/>
              <a:t>uterus</a:t>
            </a:r>
            <a:r>
              <a:rPr lang="tr-TR" sz="3600" b="1" dirty="0"/>
              <a:t> enfeksiyonlarının denetimi </a:t>
            </a:r>
            <a:br>
              <a:rPr lang="tr-TR" sz="3600" b="1" dirty="0"/>
            </a:b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044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Olgu Bazında Yaklaşımlar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  ANÖSTRUS</a:t>
            </a:r>
          </a:p>
          <a:p>
            <a:pPr>
              <a:buNone/>
            </a:pPr>
            <a:r>
              <a:rPr lang="tr-TR" b="1" dirty="0" smtClean="0"/>
              <a:t>Not: </a:t>
            </a:r>
            <a:r>
              <a:rPr lang="tr-TR" dirty="0" err="1" smtClean="0"/>
              <a:t>Sub</a:t>
            </a:r>
            <a:r>
              <a:rPr lang="tr-TR" dirty="0" smtClean="0"/>
              <a:t> </a:t>
            </a:r>
            <a:r>
              <a:rPr lang="tr-TR" dirty="0" err="1" smtClean="0"/>
              <a:t>östrus</a:t>
            </a:r>
            <a:r>
              <a:rPr lang="tr-TR" dirty="0" smtClean="0"/>
              <a:t>, kalıcı CL olgularından ayırt edilmesi gerekir, </a:t>
            </a:r>
            <a:r>
              <a:rPr lang="tr-TR" dirty="0" err="1" smtClean="0"/>
              <a:t>östrus</a:t>
            </a:r>
            <a:r>
              <a:rPr lang="tr-TR" dirty="0" smtClean="0"/>
              <a:t> gözlemi doğru yapılamıyor</a:t>
            </a:r>
          </a:p>
          <a:p>
            <a:r>
              <a:rPr lang="tr-TR" dirty="0" smtClean="0"/>
              <a:t>Post </a:t>
            </a:r>
            <a:r>
              <a:rPr lang="tr-TR" dirty="0" err="1" smtClean="0"/>
              <a:t>partum</a:t>
            </a:r>
            <a:r>
              <a:rPr lang="tr-TR" dirty="0" smtClean="0"/>
              <a:t> süreci uzatır</a:t>
            </a:r>
          </a:p>
          <a:p>
            <a:r>
              <a:rPr lang="tr-TR" dirty="0" err="1" smtClean="0">
                <a:solidFill>
                  <a:srgbClr val="C00000"/>
                </a:solidFill>
              </a:rPr>
              <a:t>Palpasyon</a:t>
            </a:r>
            <a:r>
              <a:rPr lang="tr-TR" dirty="0" smtClean="0"/>
              <a:t>(10 gün arayla) : </a:t>
            </a:r>
            <a:r>
              <a:rPr lang="tr-TR" dirty="0" err="1" smtClean="0"/>
              <a:t>Ovaryum</a:t>
            </a:r>
            <a:r>
              <a:rPr lang="tr-TR" dirty="0" smtClean="0"/>
              <a:t> yüzeyleri düz , yapı yok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Serum P4 </a:t>
            </a:r>
            <a:r>
              <a:rPr lang="tr-TR" dirty="0" smtClean="0"/>
              <a:t>(haftada 2 defa)  &lt;1 </a:t>
            </a:r>
            <a:r>
              <a:rPr lang="tr-TR" dirty="0" err="1" smtClean="0"/>
              <a:t>ng</a:t>
            </a:r>
            <a:r>
              <a:rPr lang="tr-TR" dirty="0" smtClean="0"/>
              <a:t>/ml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9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ANÖSTRUS </a:t>
            </a:r>
            <a:r>
              <a:rPr lang="tr-TR" b="1" dirty="0" err="1" smtClean="0"/>
              <a:t>SAĞALTIMı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Beslenmeyi düzeltiniz (LH)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Buzağı etkisini ortadan kaldırınız</a:t>
            </a:r>
          </a:p>
          <a:p>
            <a:endParaRPr lang="tr-TR" dirty="0" smtClean="0"/>
          </a:p>
          <a:p>
            <a:r>
              <a:rPr lang="tr-TR" dirty="0" smtClean="0"/>
              <a:t>Ortamda boğa bulundurulması (</a:t>
            </a:r>
            <a:r>
              <a:rPr lang="tr-TR" dirty="0" err="1" smtClean="0"/>
              <a:t>feromen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Hormonal</a:t>
            </a:r>
            <a:r>
              <a:rPr lang="tr-TR" dirty="0" smtClean="0">
                <a:solidFill>
                  <a:srgbClr val="FF0000"/>
                </a:solidFill>
              </a:rPr>
              <a:t> girişim (</a:t>
            </a:r>
            <a:r>
              <a:rPr lang="tr-TR" dirty="0" err="1" smtClean="0">
                <a:solidFill>
                  <a:srgbClr val="FF0000"/>
                </a:solidFill>
              </a:rPr>
              <a:t>GnRH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Progestagen</a:t>
            </a:r>
            <a:r>
              <a:rPr lang="tr-TR" dirty="0" smtClean="0">
                <a:solidFill>
                  <a:srgbClr val="FF0000"/>
                </a:solidFill>
              </a:rPr>
              <a:t>+</a:t>
            </a:r>
            <a:r>
              <a:rPr lang="tr-TR" dirty="0" err="1" smtClean="0">
                <a:solidFill>
                  <a:srgbClr val="FF0000"/>
                </a:solidFill>
              </a:rPr>
              <a:t>GnRH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komb</a:t>
            </a:r>
            <a:r>
              <a:rPr lang="tr-TR" dirty="0" smtClean="0">
                <a:solidFill>
                  <a:srgbClr val="FF000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75044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Suböstrus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Östrus</a:t>
            </a:r>
            <a:r>
              <a:rPr lang="tr-TR" dirty="0" smtClean="0"/>
              <a:t> semptomu görülmez</a:t>
            </a:r>
          </a:p>
          <a:p>
            <a:r>
              <a:rPr lang="tr-TR" dirty="0" err="1" smtClean="0"/>
              <a:t>Palpasyonda</a:t>
            </a:r>
            <a:r>
              <a:rPr lang="tr-TR" dirty="0" smtClean="0"/>
              <a:t> </a:t>
            </a:r>
            <a:r>
              <a:rPr lang="tr-TR" dirty="0" err="1" smtClean="0"/>
              <a:t>Luteal</a:t>
            </a:r>
            <a:r>
              <a:rPr lang="tr-TR" dirty="0" smtClean="0"/>
              <a:t> Yapı bulunur</a:t>
            </a:r>
          </a:p>
          <a:p>
            <a:r>
              <a:rPr lang="tr-TR" dirty="0" err="1" smtClean="0"/>
              <a:t>USG’de</a:t>
            </a:r>
            <a:r>
              <a:rPr lang="tr-TR" dirty="0" smtClean="0"/>
              <a:t> “</a:t>
            </a:r>
            <a:r>
              <a:rPr lang="tr-TR" dirty="0" err="1" smtClean="0"/>
              <a:t>luteal</a:t>
            </a:r>
            <a:r>
              <a:rPr lang="tr-TR" dirty="0" smtClean="0"/>
              <a:t> yapı” ve “DM </a:t>
            </a:r>
            <a:r>
              <a:rPr lang="tr-TR" dirty="0" err="1" smtClean="0"/>
              <a:t>follikül</a:t>
            </a:r>
            <a:r>
              <a:rPr lang="tr-TR" dirty="0" smtClean="0"/>
              <a:t>” bulunur</a:t>
            </a:r>
          </a:p>
          <a:p>
            <a:r>
              <a:rPr lang="tr-TR" dirty="0" err="1" smtClean="0"/>
              <a:t>Hormonal</a:t>
            </a:r>
            <a:r>
              <a:rPr lang="tr-TR" dirty="0" smtClean="0"/>
              <a:t> girişim </a:t>
            </a:r>
          </a:p>
          <a:p>
            <a:pPr>
              <a:buNone/>
            </a:pPr>
            <a:r>
              <a:rPr lang="tr-TR" dirty="0" smtClean="0"/>
              <a:t>	(</a:t>
            </a:r>
            <a:r>
              <a:rPr lang="tr-TR" dirty="0" err="1" smtClean="0"/>
              <a:t>Ovulasyonun</a:t>
            </a:r>
            <a:r>
              <a:rPr lang="tr-TR" dirty="0" smtClean="0"/>
              <a:t> senkronizasyonu: </a:t>
            </a:r>
            <a:r>
              <a:rPr lang="tr-TR" dirty="0" err="1" smtClean="0"/>
              <a:t>GnRH</a:t>
            </a:r>
            <a:r>
              <a:rPr lang="tr-TR" dirty="0" smtClean="0"/>
              <a:t>+ PGF2a+</a:t>
            </a:r>
            <a:r>
              <a:rPr lang="tr-TR" dirty="0" err="1" smtClean="0"/>
              <a:t>Progestagen</a:t>
            </a:r>
            <a:r>
              <a:rPr lang="tr-TR" dirty="0" smtClean="0"/>
              <a:t> kombinasyonu)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30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Hakiki </a:t>
            </a:r>
            <a:r>
              <a:rPr lang="tr-TR" b="1" dirty="0" err="1" smtClean="0"/>
              <a:t>Anöstrus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214423"/>
            <a:ext cx="8229600" cy="4525963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Ovaryum</a:t>
            </a:r>
            <a:r>
              <a:rPr lang="tr-TR" dirty="0" smtClean="0">
                <a:solidFill>
                  <a:srgbClr val="C00000"/>
                </a:solidFill>
              </a:rPr>
              <a:t> aktivesi gerçekleşmiş, </a:t>
            </a:r>
            <a:r>
              <a:rPr lang="tr-TR" dirty="0" err="1" smtClean="0">
                <a:solidFill>
                  <a:srgbClr val="C00000"/>
                </a:solidFill>
              </a:rPr>
              <a:t>luteolitik</a:t>
            </a:r>
            <a:r>
              <a:rPr lang="tr-TR" dirty="0" smtClean="0">
                <a:solidFill>
                  <a:srgbClr val="C00000"/>
                </a:solidFill>
              </a:rPr>
              <a:t> mekanizmanın çalışmamasına bağlı 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Sağaltım</a:t>
            </a:r>
            <a:r>
              <a:rPr lang="tr-TR" dirty="0" smtClean="0"/>
              <a:t> : </a:t>
            </a:r>
            <a:r>
              <a:rPr lang="tr-TR" dirty="0" err="1" smtClean="0"/>
              <a:t>Luteolitik</a:t>
            </a:r>
            <a:r>
              <a:rPr lang="tr-TR" dirty="0" smtClean="0"/>
              <a:t> mekanizmanın çalıştırılması</a:t>
            </a:r>
          </a:p>
          <a:p>
            <a:pPr marL="514350" indent="-514350">
              <a:buAutoNum type="alphaUcPeriod"/>
            </a:pPr>
            <a:r>
              <a:rPr lang="tr-TR" dirty="0" err="1" smtClean="0"/>
              <a:t>İntra</a:t>
            </a:r>
            <a:r>
              <a:rPr lang="tr-TR" dirty="0" smtClean="0"/>
              <a:t> </a:t>
            </a:r>
            <a:r>
              <a:rPr lang="tr-TR" dirty="0" err="1" smtClean="0"/>
              <a:t>uterin</a:t>
            </a:r>
            <a:r>
              <a:rPr lang="tr-TR" dirty="0" smtClean="0"/>
              <a:t> antibiyotik , antiseptik verilmesi</a:t>
            </a:r>
          </a:p>
          <a:p>
            <a:pPr marL="514350" indent="-514350">
              <a:buAutoNum type="alphaUcPeriod"/>
            </a:pPr>
            <a:r>
              <a:rPr lang="tr-TR" dirty="0" err="1" smtClean="0"/>
              <a:t>Hormonal</a:t>
            </a:r>
            <a:r>
              <a:rPr lang="tr-TR" dirty="0" smtClean="0"/>
              <a:t> girişim</a:t>
            </a:r>
          </a:p>
          <a:p>
            <a:pPr marL="514350" indent="-514350">
              <a:buNone/>
            </a:pPr>
            <a:r>
              <a:rPr lang="tr-TR" dirty="0" smtClean="0"/>
              <a:t>    (Tek PGF2a ya da </a:t>
            </a:r>
            <a:r>
              <a:rPr lang="tr-TR" dirty="0" err="1" smtClean="0"/>
              <a:t>Ovulasyon</a:t>
            </a:r>
            <a:r>
              <a:rPr lang="tr-TR" dirty="0" smtClean="0"/>
              <a:t> senkronizasyonu)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7269" y="2396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900" b="1" dirty="0" err="1" smtClean="0"/>
              <a:t>Ovaryum</a:t>
            </a:r>
            <a:r>
              <a:rPr lang="tr-TR" sz="4900" b="1" dirty="0" smtClean="0"/>
              <a:t> Kistleri</a:t>
            </a:r>
            <a:br>
              <a:rPr lang="tr-TR" sz="4900" b="1" dirty="0" smtClean="0"/>
            </a:br>
            <a:r>
              <a:rPr lang="tr-TR" sz="4900" b="1" dirty="0" smtClean="0"/>
              <a:t>              </a:t>
            </a:r>
            <a:r>
              <a:rPr lang="tr-TR" sz="3600" b="1" dirty="0" smtClean="0"/>
              <a:t>(</a:t>
            </a:r>
            <a:r>
              <a:rPr lang="tr-TR" sz="3600" b="1" dirty="0" err="1"/>
              <a:t>pp</a:t>
            </a:r>
            <a:r>
              <a:rPr lang="tr-TR" sz="3600" b="1" dirty="0"/>
              <a:t> ilk 35 gün içinde)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428737"/>
            <a:ext cx="8229600" cy="4525963"/>
          </a:xfrm>
        </p:spPr>
        <p:txBody>
          <a:bodyPr/>
          <a:lstStyle/>
          <a:p>
            <a:r>
              <a:rPr lang="tr-TR" dirty="0" err="1" smtClean="0"/>
              <a:t>Folliküler</a:t>
            </a:r>
            <a:r>
              <a:rPr lang="tr-TR" dirty="0" smtClean="0"/>
              <a:t> veya </a:t>
            </a:r>
            <a:r>
              <a:rPr lang="tr-TR" dirty="0" err="1" smtClean="0"/>
              <a:t>Luteal</a:t>
            </a:r>
            <a:endParaRPr lang="tr-TR" dirty="0" smtClean="0"/>
          </a:p>
          <a:p>
            <a:r>
              <a:rPr lang="tr-TR" dirty="0" err="1" smtClean="0"/>
              <a:t>GnRH</a:t>
            </a:r>
            <a:endParaRPr lang="tr-TR" dirty="0" smtClean="0"/>
          </a:p>
          <a:p>
            <a:r>
              <a:rPr lang="tr-TR" dirty="0" err="1" smtClean="0"/>
              <a:t>GnRH</a:t>
            </a:r>
            <a:r>
              <a:rPr lang="tr-TR" dirty="0" smtClean="0"/>
              <a:t>+PGF2a</a:t>
            </a:r>
          </a:p>
          <a:p>
            <a:r>
              <a:rPr lang="tr-TR" dirty="0" err="1" smtClean="0"/>
              <a:t>GnRH</a:t>
            </a:r>
            <a:r>
              <a:rPr lang="tr-TR" dirty="0" smtClean="0"/>
              <a:t>+PGF2a+P</a:t>
            </a:r>
          </a:p>
          <a:p>
            <a:r>
              <a:rPr lang="tr-TR" dirty="0" err="1" smtClean="0"/>
              <a:t>hCG</a:t>
            </a:r>
            <a:endParaRPr lang="tr-TR" dirty="0" smtClean="0"/>
          </a:p>
          <a:p>
            <a:r>
              <a:rPr lang="tr-TR" dirty="0" err="1" smtClean="0"/>
              <a:t>Spontan</a:t>
            </a:r>
            <a:r>
              <a:rPr lang="tr-TR" dirty="0" smtClean="0"/>
              <a:t> 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Etiyoloji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grpSp>
        <p:nvGrpSpPr>
          <p:cNvPr id="10" name="9 Grup"/>
          <p:cNvGrpSpPr/>
          <p:nvPr/>
        </p:nvGrpSpPr>
        <p:grpSpPr>
          <a:xfrm>
            <a:off x="5810249" y="2071679"/>
            <a:ext cx="4643471" cy="4500595"/>
            <a:chOff x="4286248" y="2071678"/>
            <a:chExt cx="4643471" cy="4500595"/>
          </a:xfrm>
        </p:grpSpPr>
        <p:grpSp>
          <p:nvGrpSpPr>
            <p:cNvPr id="7" name="6 Grup"/>
            <p:cNvGrpSpPr/>
            <p:nvPr/>
          </p:nvGrpSpPr>
          <p:grpSpPr>
            <a:xfrm>
              <a:off x="6286512" y="2071678"/>
              <a:ext cx="2635579" cy="2369596"/>
              <a:chOff x="5883344" y="2571744"/>
              <a:chExt cx="2894220" cy="2812636"/>
            </a:xfrm>
          </p:grpSpPr>
          <p:pic>
            <p:nvPicPr>
              <p:cNvPr id="532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83344" y="2571744"/>
                <a:ext cx="2812975" cy="2786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4 Metin kutusu"/>
              <p:cNvSpPr txBox="1"/>
              <p:nvPr/>
            </p:nvSpPr>
            <p:spPr>
              <a:xfrm>
                <a:off x="6354035" y="4945995"/>
                <a:ext cx="2423529" cy="438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>
                    <a:solidFill>
                      <a:srgbClr val="FFFF00"/>
                    </a:solidFill>
                  </a:rPr>
                  <a:t>Küplülü</a:t>
                </a:r>
                <a:r>
                  <a:rPr lang="tr-TR" dirty="0">
                    <a:solidFill>
                      <a:srgbClr val="FFFF00"/>
                    </a:solidFill>
                  </a:rPr>
                  <a:t> ve ark. ; 2007</a:t>
                </a:r>
                <a:endParaRPr lang="tr-TR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6" name="Picture 7" descr="cyst-luteal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9" y="4429133"/>
              <a:ext cx="2143139" cy="2143140"/>
            </a:xfrm>
            <a:prstGeom prst="rect">
              <a:avLst/>
            </a:prstGeom>
            <a:noFill/>
          </p:spPr>
        </p:pic>
        <p:pic>
          <p:nvPicPr>
            <p:cNvPr id="8" name="Picture 8" descr="fol kist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2071679"/>
              <a:ext cx="2090727" cy="2357454"/>
            </a:xfrm>
            <a:prstGeom prst="rect">
              <a:avLst/>
            </a:prstGeom>
            <a:noFill/>
          </p:spPr>
        </p:pic>
        <p:pic>
          <p:nvPicPr>
            <p:cNvPr id="9" name="Picture 6" descr="cyst-luteal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0" y="4429132"/>
              <a:ext cx="2571769" cy="21431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023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8889" r="33913" b="25555"/>
          <a:stretch>
            <a:fillRect/>
          </a:stretch>
        </p:blipFill>
        <p:spPr bwMode="auto">
          <a:xfrm>
            <a:off x="0" y="457199"/>
            <a:ext cx="10613036" cy="62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4774" y="72480"/>
            <a:ext cx="39903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Postpartum 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Ovaryum </a:t>
            </a:r>
            <a:r>
              <a:rPr kumimoji="0" lang="x-none" altLang="x-non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Aktivitesi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218203" y="6387072"/>
            <a:ext cx="277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x-none" b="1">
                <a:latin typeface="Arial" charset="0"/>
              </a:rPr>
              <a:t>(Sheldon Ve Ark., </a:t>
            </a:r>
            <a:r>
              <a:rPr lang="x-none" altLang="x-none" b="1">
                <a:latin typeface="Arial" charset="0"/>
              </a:rPr>
              <a:t>2011</a:t>
            </a:r>
            <a:r>
              <a:rPr lang="x-none" altLang="x-none" b="1" smtClean="0">
                <a:latin typeface="Arial" charset="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8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73771" y="1933732"/>
            <a:ext cx="7733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POSTPARTUM DÖNEMİN YÖNETİMİ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3624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29375" r="35894" b="32292"/>
          <a:stretch/>
        </p:blipFill>
        <p:spPr>
          <a:xfrm>
            <a:off x="3897516" y="1584986"/>
            <a:ext cx="8131416" cy="475157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177588" y="645789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(Peter ve ark., 2017)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6489" y="1584986"/>
            <a:ext cx="3751027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dirty="0" smtClean="0"/>
              <a:t>Uterus hastalıkları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dirty="0" smtClean="0"/>
              <a:t>Meme içi Enf.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dirty="0" smtClean="0"/>
              <a:t>Metabolik ve </a:t>
            </a:r>
          </a:p>
          <a:p>
            <a:pPr algn="ctr">
              <a:lnSpc>
                <a:spcPct val="150000"/>
              </a:lnSpc>
            </a:pPr>
            <a:r>
              <a:rPr lang="tr-TR" sz="3200" dirty="0" smtClean="0"/>
              <a:t>işlevsel sorunlar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dirty="0" smtClean="0"/>
              <a:t>Topallıklar </a:t>
            </a:r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6489" y="88057"/>
            <a:ext cx="417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Postpartum Sorunlar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0329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 flipV="1">
            <a:off x="4512622" y="3382772"/>
            <a:ext cx="145225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7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33086" r="15977" b="22272"/>
          <a:stretch>
            <a:fillRect/>
          </a:stretch>
        </p:blipFill>
        <p:spPr bwMode="auto">
          <a:xfrm>
            <a:off x="1209921" y="667320"/>
            <a:ext cx="8201891" cy="5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38025" y="6307123"/>
            <a:ext cx="617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Times New Roman" charset="0"/>
                <a:ea typeface="Times New Roman" charset="0"/>
              </a:rPr>
              <a:t>(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Sundrum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2015; 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Leblanc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2014; Van 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saun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</a:t>
            </a:r>
            <a:r>
              <a:rPr lang="tr-TR" sz="2000" dirty="0" err="1" smtClean="0">
                <a:latin typeface="Times New Roman" charset="0"/>
                <a:ea typeface="Times New Roman" charset="0"/>
              </a:rPr>
              <a:t>Sniffen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, 2014)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46489" y="88057"/>
            <a:ext cx="417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Postpartum Sorunlar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609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E09F-3DE9-4E40-95C3-A4DEEE2B96D7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1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7" t="31161" r="18613" b="22420"/>
          <a:stretch>
            <a:fillRect/>
          </a:stretch>
        </p:blipFill>
        <p:spPr bwMode="auto">
          <a:xfrm>
            <a:off x="332510" y="1142916"/>
            <a:ext cx="8122722" cy="49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7362702" y="6292383"/>
            <a:ext cx="364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latin typeface="Times New Roman" charset="0"/>
                <a:ea typeface="Times New Roman" charset="0"/>
              </a:rPr>
              <a:t>(</a:t>
            </a:r>
            <a:r>
              <a:rPr lang="tr-TR" sz="2000" dirty="0" err="1"/>
              <a:t>Cockcroft</a:t>
            </a:r>
            <a:r>
              <a:rPr lang="tr-TR" sz="2000" dirty="0"/>
              <a:t>, </a:t>
            </a:r>
            <a:r>
              <a:rPr lang="tr-TR" sz="2000" dirty="0" smtClean="0"/>
              <a:t>2015; 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Anonim, 2017)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010753" y="707856"/>
            <a:ext cx="67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Yağ</a:t>
            </a:r>
            <a:endParaRPr lang="tr-TR" sz="2800" dirty="0"/>
          </a:p>
        </p:txBody>
      </p:sp>
      <p:sp>
        <p:nvSpPr>
          <p:cNvPr id="9" name="Aşağı Ok 8"/>
          <p:cNvSpPr/>
          <p:nvPr/>
        </p:nvSpPr>
        <p:spPr>
          <a:xfrm>
            <a:off x="10274154" y="1190416"/>
            <a:ext cx="149088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9868887" y="1677304"/>
            <a:ext cx="95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NEFA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080753" y="2484984"/>
            <a:ext cx="559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KC</a:t>
            </a:r>
            <a:endParaRPr lang="tr-TR" sz="2800" b="1" dirty="0"/>
          </a:p>
        </p:txBody>
      </p:sp>
      <p:sp>
        <p:nvSpPr>
          <p:cNvPr id="12" name="Aşağı Ok 11"/>
          <p:cNvSpPr/>
          <p:nvPr/>
        </p:nvSpPr>
        <p:spPr>
          <a:xfrm>
            <a:off x="10274154" y="2105248"/>
            <a:ext cx="152400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10284373" y="3008204"/>
            <a:ext cx="152400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9438115" y="3617479"/>
            <a:ext cx="16925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tr-TR" sz="2800" b="1" dirty="0" smtClean="0"/>
              <a:t>BHBA</a:t>
            </a:r>
          </a:p>
          <a:p>
            <a:pPr marL="457200" indent="-457200">
              <a:buFont typeface="Courier New" charset="0"/>
              <a:buChar char="o"/>
            </a:pPr>
            <a:r>
              <a:rPr lang="tr-TR" sz="2800" b="1" dirty="0" smtClean="0"/>
              <a:t>AcAc</a:t>
            </a:r>
          </a:p>
          <a:p>
            <a:pPr marL="457200" indent="-457200">
              <a:buFont typeface="Courier New" charset="0"/>
              <a:buChar char="o"/>
            </a:pPr>
            <a:r>
              <a:rPr lang="tr-TR" sz="2800" b="1" dirty="0" smtClean="0"/>
              <a:t>Aseton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46489" y="88057"/>
            <a:ext cx="697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Postpartum sorunlar/enerji </a:t>
            </a:r>
            <a:r>
              <a:rPr lang="tr-TR" sz="3600" b="1" dirty="0" err="1" smtClean="0"/>
              <a:t>gengesi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332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E09F-3DE9-4E40-95C3-A4DEEE2B96D7}" type="slidenum">
              <a:rPr lang="tr-TR" smtClean="0"/>
              <a:t>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6879" y="47263"/>
            <a:ext cx="4044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P</a:t>
            </a:r>
            <a:r>
              <a:rPr lang="tr-TR" sz="3200" b="1" dirty="0" smtClean="0"/>
              <a:t>ostpartum hastalıklar</a:t>
            </a:r>
            <a:endParaRPr lang="tr-TR" sz="3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7515" y="2249938"/>
            <a:ext cx="183070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t="28522" r="18652" b="20685"/>
          <a:stretch>
            <a:fillRect/>
          </a:stretch>
        </p:blipFill>
        <p:spPr bwMode="auto">
          <a:xfrm>
            <a:off x="0" y="736271"/>
            <a:ext cx="8324603" cy="53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049111" y="6271152"/>
            <a:ext cx="7243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</a:t>
            </a:r>
            <a:r>
              <a:rPr lang="tr-TR" sz="20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Overton</a:t>
            </a:r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, 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2013; </a:t>
            </a:r>
            <a:r>
              <a:rPr lang="tr-TR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Henderson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ve ark., 2016; </a:t>
            </a:r>
            <a:r>
              <a:rPr lang="tr-TR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Riberio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ve ark., 2016)</a:t>
            </a:r>
            <a:endParaRPr lang="tr-TR" sz="32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14387" t="31523" r="78392"/>
          <a:stretch/>
        </p:blipFill>
        <p:spPr>
          <a:xfrm>
            <a:off x="10087865" y="2542688"/>
            <a:ext cx="728609" cy="322351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6200000">
            <a:off x="7350223" y="3854585"/>
            <a:ext cx="31470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Gebelik (32. gün) % 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9787898" y="3257419"/>
            <a:ext cx="129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Sağlıklı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35196" t="61123" r="57551"/>
          <a:stretch/>
        </p:blipFill>
        <p:spPr>
          <a:xfrm>
            <a:off x="10816474" y="3990949"/>
            <a:ext cx="710518" cy="177525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 rot="16200000">
            <a:off x="10618889" y="3387093"/>
            <a:ext cx="103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H</a:t>
            </a:r>
            <a:r>
              <a:rPr lang="tr-TR" sz="2800" b="1" dirty="0" smtClean="0">
                <a:solidFill>
                  <a:srgbClr val="FF0000"/>
                </a:solidFill>
              </a:rPr>
              <a:t>asta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2487" t="20243" r="90260" b="-595"/>
          <a:stretch/>
        </p:blipFill>
        <p:spPr>
          <a:xfrm>
            <a:off x="9185340" y="1954694"/>
            <a:ext cx="914400" cy="38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33945"/>
              </p:ext>
            </p:extLst>
          </p:nvPr>
        </p:nvGraphicFramePr>
        <p:xfrm>
          <a:off x="404733" y="553423"/>
          <a:ext cx="10689414" cy="6255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845"/>
                <a:gridCol w="2551827"/>
                <a:gridCol w="4237809"/>
                <a:gridCol w="1481933"/>
              </a:tblGrid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HASTALIK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ORTALAMA İNSİDENS (%)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GÖRÜLDÜĞÜ GÜNLER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(Postpartum)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HEDEF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Güç doğum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2,7-11,6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&lt;%2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Klinik Hipokalsemi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6,5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İlk 3 gün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%1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Prolapsus uteri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0,66-2,9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2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charset="0"/>
                        <a:buChar char="-"/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Retensiyo sekundinarum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8,6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3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&lt;%4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Meme ödemi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Belirli derecelerde %97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Prepartum 1 postpartum 3 hafta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Klinik Metritis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10,1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15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charset="0"/>
                        <a:buChar char="-"/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Klinik Mastitis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14,2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15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Klinik Ketozis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4,8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3 hafta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5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Abomazum deplasmanı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15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&lt;%1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293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Laminitis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7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Çoğunlukla ilk 30 gün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&lt;%2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Ovaryum kistleri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23,3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İlk 9 hafta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2760" marR="62760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0" y="-92908"/>
            <a:ext cx="417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Postpartum Sorunlar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7773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/>
          <a:lstStyle/>
          <a:p>
            <a:r>
              <a:rPr lang="tr-TR" b="1" dirty="0" err="1" smtClean="0"/>
              <a:t>Postpartum</a:t>
            </a:r>
            <a:r>
              <a:rPr lang="tr-TR" b="1" dirty="0" smtClean="0"/>
              <a:t> Dönemin Yönetimi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4287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Hijyenik ortamda doğum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rgbClr val="C00000"/>
                </a:solidFill>
              </a:rPr>
              <a:t>Pp</a:t>
            </a:r>
            <a:r>
              <a:rPr lang="tr-TR" dirty="0" smtClean="0">
                <a:solidFill>
                  <a:srgbClr val="C00000"/>
                </a:solidFill>
              </a:rPr>
              <a:t>. ilk </a:t>
            </a:r>
            <a:r>
              <a:rPr lang="tr-TR" dirty="0" err="1" smtClean="0">
                <a:solidFill>
                  <a:srgbClr val="C00000"/>
                </a:solidFill>
              </a:rPr>
              <a:t>ovulasyonun</a:t>
            </a:r>
            <a:r>
              <a:rPr lang="tr-TR" dirty="0" smtClean="0">
                <a:solidFill>
                  <a:srgbClr val="C00000"/>
                </a:solidFill>
              </a:rPr>
              <a:t> denetlenmesi </a:t>
            </a:r>
            <a:r>
              <a:rPr lang="tr-TR" dirty="0" smtClean="0"/>
              <a:t>(</a:t>
            </a:r>
            <a:r>
              <a:rPr lang="tr-TR" dirty="0" err="1" smtClean="0"/>
              <a:t>Rectal</a:t>
            </a:r>
            <a:r>
              <a:rPr lang="tr-TR" dirty="0" smtClean="0"/>
              <a:t> p.+USG)</a:t>
            </a:r>
          </a:p>
          <a:p>
            <a:pPr marL="514350" indent="-514350">
              <a:buNone/>
            </a:pPr>
            <a:r>
              <a:rPr lang="tr-TR" dirty="0" smtClean="0"/>
              <a:t>	</a:t>
            </a:r>
            <a:r>
              <a:rPr lang="tr-TR" b="1" dirty="0" smtClean="0"/>
              <a:t>* </a:t>
            </a:r>
            <a:r>
              <a:rPr lang="tr-TR" b="1" u="sng" dirty="0" smtClean="0"/>
              <a:t>ilk muayene 21-28. g</a:t>
            </a:r>
          </a:p>
          <a:p>
            <a:pPr marL="514350" indent="-514350">
              <a:buNone/>
            </a:pPr>
            <a:r>
              <a:rPr lang="tr-TR" dirty="0" smtClean="0"/>
              <a:t>	 (CL +      PGF2a tercihen </a:t>
            </a:r>
            <a:r>
              <a:rPr lang="tr-TR" dirty="0" err="1" smtClean="0"/>
              <a:t>pp</a:t>
            </a:r>
            <a:r>
              <a:rPr lang="tr-TR" dirty="0" smtClean="0"/>
              <a:t> 14.günde </a:t>
            </a:r>
            <a:r>
              <a:rPr lang="tr-TR" dirty="0" err="1" smtClean="0"/>
              <a:t>GnRH</a:t>
            </a:r>
            <a:r>
              <a:rPr lang="tr-TR" dirty="0" smtClean="0"/>
              <a:t> enjeksiyonu )</a:t>
            </a:r>
          </a:p>
          <a:p>
            <a:pPr marL="514350" indent="-514350">
              <a:buNone/>
            </a:pPr>
            <a:r>
              <a:rPr lang="tr-TR" dirty="0" smtClean="0"/>
              <a:t>	</a:t>
            </a:r>
            <a:r>
              <a:rPr lang="tr-TR" b="1" dirty="0" smtClean="0"/>
              <a:t>* </a:t>
            </a:r>
            <a:r>
              <a:rPr lang="tr-TR" b="1" u="sng" dirty="0" smtClean="0"/>
              <a:t>ikinci muayene 20 gün sonra yapılır</a:t>
            </a:r>
            <a:r>
              <a:rPr lang="tr-TR" dirty="0" smtClean="0"/>
              <a:t> </a:t>
            </a:r>
          </a:p>
          <a:p>
            <a:pPr marL="514350" indent="-514350">
              <a:buNone/>
            </a:pPr>
            <a:r>
              <a:rPr lang="tr-TR" dirty="0" smtClean="0"/>
              <a:t>	(CL+,</a:t>
            </a:r>
            <a:r>
              <a:rPr lang="tr-TR" dirty="0" err="1" smtClean="0"/>
              <a:t>uterus</a:t>
            </a:r>
            <a:r>
              <a:rPr lang="tr-TR" dirty="0" smtClean="0"/>
              <a:t> uygun,PGF2a ve tohumlama veya </a:t>
            </a:r>
            <a:r>
              <a:rPr lang="tr-TR" dirty="0" err="1" smtClean="0"/>
              <a:t>ovosynch</a:t>
            </a:r>
            <a:r>
              <a:rPr lang="tr-TR" dirty="0" smtClean="0"/>
              <a:t>. protokol)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>
            <a:off x="3595670" y="364331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959" y="3500439"/>
            <a:ext cx="1290621" cy="132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27377" r="18916" b="14413"/>
          <a:stretch>
            <a:fillRect/>
          </a:stretch>
        </p:blipFill>
        <p:spPr bwMode="auto">
          <a:xfrm>
            <a:off x="1101970" y="1008184"/>
            <a:ext cx="9900810" cy="54804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627850" y="196334"/>
            <a:ext cx="644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effectLst/>
                <a:ea typeface="Times New Roman" charset="0"/>
              </a:rPr>
              <a:t>Postpartum Uterus </a:t>
            </a:r>
            <a:r>
              <a:rPr lang="tr-TR" sz="3200" b="1" dirty="0" err="1" smtClean="0">
                <a:effectLst/>
                <a:ea typeface="Times New Roman" charset="0"/>
              </a:rPr>
              <a:t>İnvolusyon</a:t>
            </a:r>
            <a:r>
              <a:rPr lang="tr-TR" sz="3200" b="1" dirty="0" smtClean="0">
                <a:effectLst/>
                <a:ea typeface="Times New Roman" charset="0"/>
              </a:rPr>
              <a:t> Eğrisi</a:t>
            </a:r>
            <a:r>
              <a:rPr lang="tr-TR" sz="3200" b="1" dirty="0" smtClean="0">
                <a:effectLst/>
              </a:rPr>
              <a:t> </a:t>
            </a:r>
            <a:endParaRPr lang="tr-TR" sz="3200" b="1" dirty="0"/>
          </a:p>
        </p:txBody>
      </p:sp>
      <p:sp>
        <p:nvSpPr>
          <p:cNvPr id="10" name="Dikdörtgen 9"/>
          <p:cNvSpPr/>
          <p:nvPr/>
        </p:nvSpPr>
        <p:spPr>
          <a:xfrm>
            <a:off x="8979133" y="6488668"/>
            <a:ext cx="328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(</a:t>
            </a:r>
            <a:r>
              <a:rPr lang="tr-TR" dirty="0" err="1" smtClean="0">
                <a:effectLst/>
                <a:latin typeface="Times New Roman" charset="0"/>
                <a:ea typeface="Times New Roman" charset="0"/>
              </a:rPr>
              <a:t>Nokes</a:t>
            </a:r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, 2009; Anonim 26, 2017)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34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433</Words>
  <Application>Microsoft Macintosh PowerPoint</Application>
  <PresentationFormat>Geniş Ekran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Courier New</vt:lpstr>
      <vt:lpstr>Times New Roman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Postpartum Dönemin Yönetimi</vt:lpstr>
      <vt:lpstr>PowerPoint Sunusu</vt:lpstr>
      <vt:lpstr>Pp. uterus involusyonu ve uterus enfeksiyonlarının denetimi  </vt:lpstr>
      <vt:lpstr>Pp. uterus involusyonu ve uterus enfeksiyonlarının denetimi  </vt:lpstr>
      <vt:lpstr>Olgu Bazında Yaklaşımlar</vt:lpstr>
      <vt:lpstr>ANÖSTRUS SAĞALTIMı</vt:lpstr>
      <vt:lpstr>Suböstrus</vt:lpstr>
      <vt:lpstr>Hakiki Anöstrus</vt:lpstr>
      <vt:lpstr>Ovaryum Kistleri               (pp ilk 35 gün içinde)</vt:lpstr>
      <vt:lpstr>PowerPoint Sunusu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3</cp:revision>
  <dcterms:created xsi:type="dcterms:W3CDTF">2018-01-18T06:25:02Z</dcterms:created>
  <dcterms:modified xsi:type="dcterms:W3CDTF">2018-01-18T06:50:17Z</dcterms:modified>
</cp:coreProperties>
</file>