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85" r:id="rId3"/>
    <p:sldId id="286" r:id="rId4"/>
    <p:sldId id="287" r:id="rId5"/>
    <p:sldId id="290" r:id="rId6"/>
    <p:sldId id="288" r:id="rId7"/>
    <p:sldId id="289" r:id="rId8"/>
    <p:sldId id="283" r:id="rId9"/>
    <p:sldId id="28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rkan kelesoglu" initials="sk" lastIdx="1" clrIdx="0">
    <p:extLst>
      <p:ext uri="{19B8F6BF-5375-455C-9EA6-DF929625EA0E}">
        <p15:presenceInfo xmlns:p15="http://schemas.microsoft.com/office/powerpoint/2012/main" userId="S::serkan.kelesoglu@gazi.edu.tr::68ff2de7-4f9b-4af9-8c10-44e95fb9b7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Açık Stil 3 - Vurgu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Orta Sti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01"/>
  </p:normalViewPr>
  <p:slideViewPr>
    <p:cSldViewPr snapToGrid="0" snapToObjects="1">
      <p:cViewPr varScale="1">
        <p:scale>
          <a:sx n="104" d="100"/>
          <a:sy n="104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7C65A-78E7-EF4C-B2F8-0099EC3FB38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C9917-65F1-E744-80DB-DF389FF40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443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1AAAEC-E309-4144-A70D-B70751816A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E8D5D8C-C444-4D4C-AE55-D0F044AE16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C721C5F-04D4-1F43-B3BD-EB1EF430F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9C4A-3E83-F044-9E06-069AD83DE722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DD66C9A-B6C6-D947-AFD4-0B4B920D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FA86ED1-86E5-5A45-A1E2-237FBE13D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83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6AD4CC-B1A0-014E-B95E-8B3D93FA5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A310607-C648-5C40-AC31-B7E48AD27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2579731-1791-7644-94FC-5F979C1C0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AF5F-0CAB-0148-99D2-7E62C29DFD15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935A411-4FAD-8547-886F-4A2F30E1E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6551106-4B2E-FA4B-9C42-E8A452AC6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0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40BDE74-A36C-0E4A-87BF-39985F227D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AA83ADF-FC1C-4D4D-83A2-E5604635E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021047-6D2A-F246-BF77-2B3D3DD2D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127C-723A-C24B-91DF-D5E782E4C7CF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A017397-BC14-C440-BC6A-02C64CF9E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72016-1015-5042-A44C-A9797F8A6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440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B64D67-D41E-574E-8E84-A5CE238CA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3625BD-52CE-B449-B92E-4E5F96A49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3106FF3-6FA6-B84E-A7DB-90C490A34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0220-915A-B94B-AE6E-B1A520AC9772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D0E7A5-0A92-D34F-B5F1-F11D557DA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878D8F3-7C9C-9549-A7A3-D971C2874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64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AA2AB2-97E3-F34C-8230-C4B557B92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E399E5D-9325-E04F-A35D-09CB589E1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195CBF5-A3B5-CB48-89BD-7F724FA91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241B-14EC-EA45-B58C-1961FAB1D200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F536DD-7C16-7E48-BDB3-823FC2E92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5BE08BB-D878-6941-ABC4-ED7B0340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872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2E4BD7-8D7F-C747-9845-F5A05438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E03946-CD96-F043-A7B7-C488D60960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329997C-2C46-0245-9855-35B058CD3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93FB5DD-12C4-D44D-8F42-C6725A1BD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D981-C7E1-AF49-BDF7-864054D26D60}" type="datetime1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864F3C8-7399-1443-89D0-1EBB138A1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1D453E3-3BF7-9C43-BE9B-983DFA18F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81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B2087D-846F-8740-9367-E539C43B2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D3DD82-EA58-2A48-B8BB-122323D7E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0B5ABE8-FDAE-9446-8CB8-F6B3C520A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8113514-FE34-CE4B-ACC1-BB76B66AC3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D2C33A5-70EF-5748-BDD9-09864FFDE6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AA7E3B7-C55C-6049-B579-9D89715A9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F96B-FC81-D846-8D36-E9910BEDFF34}" type="datetime1">
              <a:rPr lang="tr-TR" smtClean="0"/>
              <a:t>8.05.2020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37F2845-E27C-2E4E-901A-D7D4C8521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2E1B1C8-CEC1-7E46-BE72-CD57AA922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385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3BCF6A-DACC-1342-B044-62398664F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A5A9518-3820-8D4F-B834-6DB51AB90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15687-73B2-124E-8A2B-2D9CF4681C88}" type="datetime1">
              <a:rPr lang="tr-TR" smtClean="0"/>
              <a:t>8.05.2020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80E618F-EF84-5041-ACFA-D88409D15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538A9BC-6A0A-1F49-9524-EF0C276C4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962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17A868E-5EB1-C74F-9E12-A1AD9A9C7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0C4-2CAF-1743-888E-46F79AEC8860}" type="datetime1">
              <a:rPr lang="tr-TR" smtClean="0"/>
              <a:t>8.05.2020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63EE3F6-D7E8-154A-9990-B0E762B4D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327DC28-9625-F144-B419-EA930269A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092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824F5F-82B0-534E-B11F-60918236F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D60A07-215D-F04A-8DBF-7D89114FC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EE33DFA-0560-ED47-ABC0-126DF0CA1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E6E752A-8098-2E4D-85DF-1453E97E3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81747-EAC2-C245-81F5-71CE60201127}" type="datetime1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D96C324-12A7-5E4C-81C8-E48DDC21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D48BF4-C294-274E-838E-02B480068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6743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CCB995-A445-C74C-AFDB-C5D3F8BC4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40F85D8-535E-604A-B191-9F2D6C56A0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484D9CC-EF55-A049-B759-0D2AC03A8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2A33C4-E4E8-A14C-9D30-4439BDD74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38C21-33BE-664F-B2C1-270198A0F0B1}" type="datetime1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4CAACCA-1231-2E4A-9E22-B132DB5A4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65CCE46-26DD-D844-A45E-6C62F1050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81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358A44F-1EFA-F749-81A4-8C098C7DE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5941950-1FF7-484B-BF50-A76327B58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E93D91-381E-9043-A895-70E5EEC2B6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D7D9E-8A53-5740-8B8B-AA169558E120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2787F1-7BE1-0B49-B3E4-FC41F7F809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98EDD0-0E02-3B47-9D58-69AD02FDF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33D86-CA8C-924C-8D4E-0FCA5BB2F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35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F3606CEC-6D08-6B4C-B04C-8200B1E8C9AE}"/>
              </a:ext>
            </a:extLst>
          </p:cNvPr>
          <p:cNvSpPr/>
          <p:nvPr/>
        </p:nvSpPr>
        <p:spPr>
          <a:xfrm>
            <a:off x="1524000" y="1122362"/>
            <a:ext cx="9144000" cy="28400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800" b="0" kern="1200" cap="none" spc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Sosyal Bilgiler Öğretim Programları Dersi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993FFBF-1BE2-D04A-904C-707B92C401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5971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C305666-2BDF-614E-8EF7-6F4E42D9D4B8}" type="datetime1">
              <a:rPr lang="en-US" smtClean="0"/>
              <a:pPr>
                <a:spcAft>
                  <a:spcPts val="600"/>
                </a:spcAft>
              </a:pPr>
              <a:t>5/8/20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C415D03-89C2-1043-B964-B2FE1ADC3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5971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2005 Sosyal Bilgiler Öğretim Programı Sunumu - Dr. Serkan Keleşoğlu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673436-7E50-FF44-8A33-6498AF59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5971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1F33D86-CA8C-924C-8D4E-0FCA5BB2FA17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D793355-99FA-5A4A-9F7D-F50718283408}"/>
              </a:ext>
            </a:extLst>
          </p:cNvPr>
          <p:cNvSpPr/>
          <p:nvPr/>
        </p:nvSpPr>
        <p:spPr>
          <a:xfrm>
            <a:off x="1236721" y="4287456"/>
            <a:ext cx="97185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36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1998</a:t>
            </a:r>
            <a:r>
              <a:rPr lang="tr-TR" sz="3600" b="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Sosyal Bilgiler Öğretim Programının Analizi - 3</a:t>
            </a:r>
          </a:p>
        </p:txBody>
      </p:sp>
    </p:spTree>
    <p:extLst>
      <p:ext uri="{BB962C8B-B14F-4D97-AF65-F5344CB8AC3E}">
        <p14:creationId xmlns:p14="http://schemas.microsoft.com/office/powerpoint/2010/main" val="296570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CBED592-C42C-0840-8EC3-1198EC52C2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3467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113F0C4-2CAF-1743-888E-46F79AEC8860}" type="datetime1">
              <a:rPr lang="tr-TR" smtClean="0"/>
              <a:pPr>
                <a:spcAft>
                  <a:spcPts val="600"/>
                </a:spcAft>
              </a:pPr>
              <a:t>8.05.2020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9776148-AB8D-C64A-B383-F4A09C092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tr-TR" sz="1100"/>
              <a:t>2005 Sosyal Bilgiler Öğretim Programı Sunumu - Dr. Serkan Keleşoğlu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E529CDB-1F47-3142-86C9-31084B88B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1F33D86-CA8C-924C-8D4E-0FCA5BB2FA17}" type="slidenum">
              <a:rPr lang="tr-TR" smtClean="0"/>
              <a:pPr>
                <a:spcAft>
                  <a:spcPts val="600"/>
                </a:spcAft>
              </a:pPr>
              <a:t>2</a:t>
            </a:fld>
            <a:endParaRPr lang="tr-TR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F31DF768-0632-F846-9541-2523322684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039279"/>
              </p:ext>
            </p:extLst>
          </p:nvPr>
        </p:nvGraphicFramePr>
        <p:xfrm>
          <a:off x="1541424" y="643467"/>
          <a:ext cx="9109154" cy="55710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4481">
                  <a:extLst>
                    <a:ext uri="{9D8B030D-6E8A-4147-A177-3AD203B41FA5}">
                      <a16:colId xmlns:a16="http://schemas.microsoft.com/office/drawing/2014/main" val="2247489917"/>
                    </a:ext>
                  </a:extLst>
                </a:gridCol>
                <a:gridCol w="1773790">
                  <a:extLst>
                    <a:ext uri="{9D8B030D-6E8A-4147-A177-3AD203B41FA5}">
                      <a16:colId xmlns:a16="http://schemas.microsoft.com/office/drawing/2014/main" val="2786647817"/>
                    </a:ext>
                  </a:extLst>
                </a:gridCol>
                <a:gridCol w="1871397">
                  <a:extLst>
                    <a:ext uri="{9D8B030D-6E8A-4147-A177-3AD203B41FA5}">
                      <a16:colId xmlns:a16="http://schemas.microsoft.com/office/drawing/2014/main" val="1780001360"/>
                    </a:ext>
                  </a:extLst>
                </a:gridCol>
                <a:gridCol w="1864743">
                  <a:extLst>
                    <a:ext uri="{9D8B030D-6E8A-4147-A177-3AD203B41FA5}">
                      <a16:colId xmlns:a16="http://schemas.microsoft.com/office/drawing/2014/main" val="1249559148"/>
                    </a:ext>
                  </a:extLst>
                </a:gridCol>
                <a:gridCol w="1864743">
                  <a:extLst>
                    <a:ext uri="{9D8B030D-6E8A-4147-A177-3AD203B41FA5}">
                      <a16:colId xmlns:a16="http://schemas.microsoft.com/office/drawing/2014/main" val="2512940084"/>
                    </a:ext>
                  </a:extLst>
                </a:gridCol>
              </a:tblGrid>
              <a:tr h="306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Alanlar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4. Sınıf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5. Sınıf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6. Sınıf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7. Sınıf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extLst>
                  <a:ext uri="{0D108BD9-81ED-4DB2-BD59-A6C34878D82A}">
                    <a16:rowId xmlns:a16="http://schemas.microsoft.com/office/drawing/2014/main" val="2447486885"/>
                  </a:ext>
                </a:extLst>
              </a:tr>
              <a:tr h="5622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Yurttaşlık Bilgisi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Aile, Okul ve Toplum Hayatı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Vatan ve Millet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Demokratik Hayat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 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extLst>
                  <a:ext uri="{0D108BD9-81ED-4DB2-BD59-A6C34878D82A}">
                    <a16:rowId xmlns:a16="http://schemas.microsoft.com/office/drawing/2014/main" val="1671407440"/>
                  </a:ext>
                </a:extLst>
              </a:tr>
              <a:tr h="434441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Coğrafya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Yakın Çevremiz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Güzel Yurdumuz Türkiye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Coğrafya ve Dünyamız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Türkiye’nin Coğrafi Bölgeleri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extLst>
                  <a:ext uri="{0D108BD9-81ED-4DB2-BD59-A6C34878D82A}">
                    <a16:rowId xmlns:a16="http://schemas.microsoft.com/office/drawing/2014/main" val="2563378441"/>
                  </a:ext>
                </a:extLst>
              </a:tr>
              <a:tr h="12777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İlimizi ve Bölgemizi Tanıyalım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237328"/>
                  </a:ext>
                </a:extLst>
              </a:tr>
              <a:tr h="8177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Türkiye’miz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Yurdumuzun Komşuları ve Türk Dünyası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extLst>
                  <a:ext uri="{0D108BD9-81ED-4DB2-BD59-A6C34878D82A}">
                    <a16:rowId xmlns:a16="http://schemas.microsoft.com/office/drawing/2014/main" val="1440313664"/>
                  </a:ext>
                </a:extLst>
              </a:tr>
              <a:tr h="562218"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Tarih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Tarih, İlk Yurdumuz ve Tarihte Anadolu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Cumhuriyete Nasıl Kavuştuk?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Türkiye Tarihi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İstanbul’un Fethi ve Sonrası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extLst>
                  <a:ext uri="{0D108BD9-81ED-4DB2-BD59-A6C34878D82A}">
                    <a16:rowId xmlns:a16="http://schemas.microsoft.com/office/drawing/2014/main" val="1129657050"/>
                  </a:ext>
                </a:extLst>
              </a:tr>
              <a:tr h="56221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Moğollar ve Diğer Türk Devletleri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Avrupa’da Yenilikler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extLst>
                  <a:ext uri="{0D108BD9-81ED-4DB2-BD59-A6C34878D82A}">
                    <a16:rowId xmlns:a16="http://schemas.microsoft.com/office/drawing/2014/main" val="1549778148"/>
                  </a:ext>
                </a:extLst>
              </a:tr>
              <a:tr h="8177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İslamiyet’in Doğuşu, Yayılışı ve Türkler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Osmanlı Devleti’nin Kuruluşu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17. ve 18. Yüzyılda Osmanlı Devleti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extLst>
                  <a:ext uri="{0D108BD9-81ED-4DB2-BD59-A6C34878D82A}">
                    <a16:rowId xmlns:a16="http://schemas.microsoft.com/office/drawing/2014/main" val="4217039530"/>
                  </a:ext>
                </a:extLst>
              </a:tr>
              <a:tr h="8177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>
                          <a:effectLst/>
                        </a:rPr>
                        <a:t>19. ve 20. Yüzyılda Osmanlı Devleti</a:t>
                      </a:r>
                      <a:endParaRPr lang="tr-T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extLst>
                  <a:ext uri="{0D108BD9-81ED-4DB2-BD59-A6C34878D82A}">
                    <a16:rowId xmlns:a16="http://schemas.microsoft.com/office/drawing/2014/main" val="2114724214"/>
                  </a:ext>
                </a:extLst>
              </a:tr>
              <a:tr h="56221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700" dirty="0">
                          <a:effectLst/>
                        </a:rPr>
                        <a:t>Osmanlı Kültür ve Uygarlığı</a:t>
                      </a:r>
                      <a:endParaRPr lang="tr-T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833" marR="95833" marT="0" marB="0" anchor="ctr"/>
                </a:tc>
                <a:extLst>
                  <a:ext uri="{0D108BD9-81ED-4DB2-BD59-A6C34878D82A}">
                    <a16:rowId xmlns:a16="http://schemas.microsoft.com/office/drawing/2014/main" val="215424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8646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9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023D168-5CCA-5546-9A11-F7FF9BD7F1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113F0C4-2CAF-1743-888E-46F79AEC8860}" type="datetime1">
              <a:rPr lang="tr-TR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8.05.2020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584284A-2CC7-9F46-88A1-4A35C837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tr-TR" sz="1100">
                <a:solidFill>
                  <a:srgbClr val="FFFFFF"/>
                </a:solidFill>
              </a:rPr>
              <a:t>2005 Sosyal Bilgiler Öğretim Programı Sunumu - Dr. Serkan Keleşoğlu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4EDC4DC-46F6-EE45-9F9F-610DBEB12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1F33D86-CA8C-924C-8D4E-0FCA5BB2FA17}" type="slidenum">
              <a:rPr lang="tr-TR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3</a:t>
            </a:fld>
            <a:endParaRPr lang="tr-TR">
              <a:solidFill>
                <a:srgbClr val="FFFFFF"/>
              </a:solidFill>
            </a:endParaRP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E3E6B218-06EE-704C-AD17-D9EDA8CDEA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798775"/>
              </p:ext>
            </p:extLst>
          </p:nvPr>
        </p:nvGraphicFramePr>
        <p:xfrm>
          <a:off x="1120477" y="1492613"/>
          <a:ext cx="9951044" cy="3866630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2004140">
                  <a:extLst>
                    <a:ext uri="{9D8B030D-6E8A-4147-A177-3AD203B41FA5}">
                      <a16:colId xmlns:a16="http://schemas.microsoft.com/office/drawing/2014/main" val="838279956"/>
                    </a:ext>
                  </a:extLst>
                </a:gridCol>
                <a:gridCol w="1468082">
                  <a:extLst>
                    <a:ext uri="{9D8B030D-6E8A-4147-A177-3AD203B41FA5}">
                      <a16:colId xmlns:a16="http://schemas.microsoft.com/office/drawing/2014/main" val="2755624693"/>
                    </a:ext>
                  </a:extLst>
                </a:gridCol>
                <a:gridCol w="1544939">
                  <a:extLst>
                    <a:ext uri="{9D8B030D-6E8A-4147-A177-3AD203B41FA5}">
                      <a16:colId xmlns:a16="http://schemas.microsoft.com/office/drawing/2014/main" val="1800926479"/>
                    </a:ext>
                  </a:extLst>
                </a:gridCol>
                <a:gridCol w="1508943">
                  <a:extLst>
                    <a:ext uri="{9D8B030D-6E8A-4147-A177-3AD203B41FA5}">
                      <a16:colId xmlns:a16="http://schemas.microsoft.com/office/drawing/2014/main" val="1488120616"/>
                    </a:ext>
                  </a:extLst>
                </a:gridCol>
                <a:gridCol w="1539102">
                  <a:extLst>
                    <a:ext uri="{9D8B030D-6E8A-4147-A177-3AD203B41FA5}">
                      <a16:colId xmlns:a16="http://schemas.microsoft.com/office/drawing/2014/main" val="3823427228"/>
                    </a:ext>
                  </a:extLst>
                </a:gridCol>
                <a:gridCol w="1885838">
                  <a:extLst>
                    <a:ext uri="{9D8B030D-6E8A-4147-A177-3AD203B41FA5}">
                      <a16:colId xmlns:a16="http://schemas.microsoft.com/office/drawing/2014/main" val="113417921"/>
                    </a:ext>
                  </a:extLst>
                </a:gridCol>
              </a:tblGrid>
              <a:tr h="12234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500" b="0" cap="all" spc="150">
                          <a:solidFill>
                            <a:schemeClr val="lt1"/>
                          </a:solidFill>
                          <a:effectLst/>
                        </a:rPr>
                        <a:t>Alanlar</a:t>
                      </a:r>
                      <a:endParaRPr lang="tr-TR" sz="25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500" b="0" cap="all" spc="150">
                          <a:solidFill>
                            <a:schemeClr val="lt1"/>
                          </a:solidFill>
                          <a:effectLst/>
                        </a:rPr>
                        <a:t>4. Sınıf</a:t>
                      </a:r>
                      <a:endParaRPr lang="tr-TR" sz="25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500" b="0" cap="all" spc="150">
                          <a:solidFill>
                            <a:schemeClr val="lt1"/>
                          </a:solidFill>
                          <a:effectLst/>
                        </a:rPr>
                        <a:t>5. Sınıf</a:t>
                      </a:r>
                      <a:endParaRPr lang="tr-TR" sz="25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500" b="0" cap="all" spc="150">
                          <a:solidFill>
                            <a:schemeClr val="lt1"/>
                          </a:solidFill>
                          <a:effectLst/>
                        </a:rPr>
                        <a:t>6. Sınıf</a:t>
                      </a:r>
                      <a:endParaRPr lang="tr-TR" sz="25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500" b="0" cap="all" spc="150">
                          <a:solidFill>
                            <a:schemeClr val="lt1"/>
                          </a:solidFill>
                          <a:effectLst/>
                        </a:rPr>
                        <a:t>7. Sınıf</a:t>
                      </a:r>
                      <a:endParaRPr lang="tr-TR" sz="25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500" b="0" cap="all" spc="150">
                          <a:solidFill>
                            <a:schemeClr val="lt1"/>
                          </a:solidFill>
                          <a:effectLst/>
                        </a:rPr>
                        <a:t>Toplam</a:t>
                      </a:r>
                      <a:endParaRPr lang="tr-TR" sz="2500" b="0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644870"/>
                  </a:ext>
                </a:extLst>
              </a:tr>
              <a:tr h="7798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cap="none" spc="0">
                          <a:solidFill>
                            <a:schemeClr val="tx1"/>
                          </a:solidFill>
                          <a:effectLst/>
                        </a:rPr>
                        <a:t>Tarih</a:t>
                      </a:r>
                      <a:endParaRPr lang="tr-TR" sz="20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131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96342"/>
                  </a:ext>
                </a:extLst>
              </a:tr>
              <a:tr h="7798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cap="none" spc="0">
                          <a:solidFill>
                            <a:schemeClr val="tx1"/>
                          </a:solidFill>
                          <a:effectLst/>
                        </a:rPr>
                        <a:t>Coğrafya</a:t>
                      </a:r>
                      <a:endParaRPr lang="tr-TR" sz="20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150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327702"/>
                  </a:ext>
                </a:extLst>
              </a:tr>
              <a:tr h="10834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cap="none" spc="0">
                          <a:solidFill>
                            <a:schemeClr val="tx1"/>
                          </a:solidFill>
                          <a:effectLst/>
                        </a:rPr>
                        <a:t>Yurttaşlık Bilgisi</a:t>
                      </a:r>
                      <a:endParaRPr lang="tr-TR" sz="20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cap="none" spc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tr-TR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143" marR="210143" marT="210143" marB="2101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1357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392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FEA7B34-0074-0A49-86F8-C7E99073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5528" y="6382512"/>
            <a:ext cx="6757416" cy="320040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tr-TR"/>
              <a:t>2005 Sosyal Bilgiler Öğretim Programı Sunumu - Dr. Serkan Keleşoğlu</a:t>
            </a:r>
          </a:p>
        </p:txBody>
      </p:sp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A9411FF-3191-2D4E-AE60-AFA0401A9E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536" y="6382512"/>
            <a:ext cx="2825496" cy="320040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fld id="{F113F0C4-2CAF-1743-888E-46F79AEC8860}" type="datetime1">
              <a:rPr lang="tr-TR" smtClean="0"/>
              <a:pPr algn="r">
                <a:spcAft>
                  <a:spcPts val="600"/>
                </a:spcAft>
              </a:pPr>
              <a:t>8.05.2020</a:t>
            </a:fld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6D603CE-C377-6342-99CF-566552EA0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624" y="6382512"/>
            <a:ext cx="685800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1F33D86-CA8C-924C-8D4E-0FCA5BB2FA17}" type="slidenum">
              <a:rPr lang="tr-TR" smtClean="0"/>
              <a:pPr>
                <a:spcAft>
                  <a:spcPts val="600"/>
                </a:spcAft>
              </a:pPr>
              <a:t>4</a:t>
            </a:fld>
            <a:endParaRPr lang="tr-TR"/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2EA80223-7E1F-544E-AD99-78EAD6997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934975"/>
              </p:ext>
            </p:extLst>
          </p:nvPr>
        </p:nvGraphicFramePr>
        <p:xfrm>
          <a:off x="1263578" y="1950299"/>
          <a:ext cx="9664849" cy="2779220"/>
        </p:xfrm>
        <a:graphic>
          <a:graphicData uri="http://schemas.openxmlformats.org/drawingml/2006/table">
            <a:tbl>
              <a:tblPr firstRow="1" firstCol="1" bandRow="1"/>
              <a:tblGrid>
                <a:gridCol w="3058221">
                  <a:extLst>
                    <a:ext uri="{9D8B030D-6E8A-4147-A177-3AD203B41FA5}">
                      <a16:colId xmlns:a16="http://schemas.microsoft.com/office/drawing/2014/main" val="2892398148"/>
                    </a:ext>
                  </a:extLst>
                </a:gridCol>
                <a:gridCol w="1651657">
                  <a:extLst>
                    <a:ext uri="{9D8B030D-6E8A-4147-A177-3AD203B41FA5}">
                      <a16:colId xmlns:a16="http://schemas.microsoft.com/office/drawing/2014/main" val="4144093895"/>
                    </a:ext>
                  </a:extLst>
                </a:gridCol>
                <a:gridCol w="1651657">
                  <a:extLst>
                    <a:ext uri="{9D8B030D-6E8A-4147-A177-3AD203B41FA5}">
                      <a16:colId xmlns:a16="http://schemas.microsoft.com/office/drawing/2014/main" val="605309164"/>
                    </a:ext>
                  </a:extLst>
                </a:gridCol>
                <a:gridCol w="1651657">
                  <a:extLst>
                    <a:ext uri="{9D8B030D-6E8A-4147-A177-3AD203B41FA5}">
                      <a16:colId xmlns:a16="http://schemas.microsoft.com/office/drawing/2014/main" val="1516982701"/>
                    </a:ext>
                  </a:extLst>
                </a:gridCol>
                <a:gridCol w="1651657">
                  <a:extLst>
                    <a:ext uri="{9D8B030D-6E8A-4147-A177-3AD203B41FA5}">
                      <a16:colId xmlns:a16="http://schemas.microsoft.com/office/drawing/2014/main" val="4249232458"/>
                    </a:ext>
                  </a:extLst>
                </a:gridCol>
              </a:tblGrid>
              <a:tr h="5558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Alanlar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Sınıf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Sınıf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Sınıf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Sınıf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281822"/>
                  </a:ext>
                </a:extLst>
              </a:tr>
              <a:tr h="5558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Tarih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878330"/>
                  </a:ext>
                </a:extLst>
              </a:tr>
              <a:tr h="5558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Coğrafya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466391"/>
                  </a:ext>
                </a:extLst>
              </a:tr>
              <a:tr h="5558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Yurttaşlık Bilgisi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3518450"/>
                  </a:ext>
                </a:extLst>
              </a:tr>
              <a:tr h="55584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Toplam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tr-TR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9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tr-TR" sz="4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6476" marR="166476" marT="23122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2720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914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DC040BE-8CF5-4842-A387-74D90B807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0C4-2CAF-1743-888E-46F79AEC8860}" type="datetime1">
              <a:rPr lang="tr-TR" smtClean="0"/>
              <a:t>8.05.2020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356E0F-E402-9347-A7E0-3A350A2EB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B12BD0A-23FA-4642-ACBC-D303E2771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5</a:t>
            </a:fld>
            <a:endParaRPr lang="tr-TR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2D33A7E5-CAAE-484C-AF3E-83F7EDE6A2F6}"/>
              </a:ext>
            </a:extLst>
          </p:cNvPr>
          <p:cNvSpPr/>
          <p:nvPr/>
        </p:nvSpPr>
        <p:spPr>
          <a:xfrm>
            <a:off x="2209800" y="2608989"/>
            <a:ext cx="800578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1990</a:t>
            </a:r>
          </a:p>
          <a:p>
            <a:pPr algn="ctr"/>
            <a:r>
              <a:rPr lang="tr-TR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4-5. Sınıf Sosyal Bilgiler Dersi Öğretim Programı</a:t>
            </a:r>
            <a:endParaRPr lang="tr-TR" sz="32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8097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101252B-A1CA-5742-ACCF-E79161A09E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3467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113F0C4-2CAF-1743-888E-46F79AEC8860}" type="datetime1">
              <a:rPr lang="tr-TR" smtClean="0"/>
              <a:pPr>
                <a:spcAft>
                  <a:spcPts val="600"/>
                </a:spcAft>
              </a:pPr>
              <a:t>8.05.2020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2FBB36C-5BEA-0340-80E7-25CDC80E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tr-TR" sz="1100"/>
              <a:t>2005 Sosyal Bilgiler Öğretim Programı Sunumu - Dr. Serkan Keleşoğlu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1706F0A-B0C6-974F-9659-39BE49D3A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1F33D86-CA8C-924C-8D4E-0FCA5BB2FA17}" type="slidenum">
              <a:rPr lang="tr-TR" smtClean="0"/>
              <a:pPr>
                <a:spcAft>
                  <a:spcPts val="600"/>
                </a:spcAft>
              </a:pPr>
              <a:t>6</a:t>
            </a:fld>
            <a:endParaRPr lang="tr-TR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5500EEB5-6727-F946-AACF-0FF2744887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805283"/>
              </p:ext>
            </p:extLst>
          </p:nvPr>
        </p:nvGraphicFramePr>
        <p:xfrm>
          <a:off x="643467" y="1536693"/>
          <a:ext cx="10905069" cy="3784619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158517">
                  <a:extLst>
                    <a:ext uri="{9D8B030D-6E8A-4147-A177-3AD203B41FA5}">
                      <a16:colId xmlns:a16="http://schemas.microsoft.com/office/drawing/2014/main" val="594411807"/>
                    </a:ext>
                  </a:extLst>
                </a:gridCol>
                <a:gridCol w="3157652">
                  <a:extLst>
                    <a:ext uri="{9D8B030D-6E8A-4147-A177-3AD203B41FA5}">
                      <a16:colId xmlns:a16="http://schemas.microsoft.com/office/drawing/2014/main" val="322602716"/>
                    </a:ext>
                  </a:extLst>
                </a:gridCol>
                <a:gridCol w="3732829">
                  <a:extLst>
                    <a:ext uri="{9D8B030D-6E8A-4147-A177-3AD203B41FA5}">
                      <a16:colId xmlns:a16="http://schemas.microsoft.com/office/drawing/2014/main" val="1749979250"/>
                    </a:ext>
                  </a:extLst>
                </a:gridCol>
                <a:gridCol w="2856071">
                  <a:extLst>
                    <a:ext uri="{9D8B030D-6E8A-4147-A177-3AD203B41FA5}">
                      <a16:colId xmlns:a16="http://schemas.microsoft.com/office/drawing/2014/main" val="321815550"/>
                    </a:ext>
                  </a:extLst>
                </a:gridCol>
              </a:tblGrid>
              <a:tr h="3701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 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TARİH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COĞRAFYA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YURTTAŞLIK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extLst>
                  <a:ext uri="{0D108BD9-81ED-4DB2-BD59-A6C34878D82A}">
                    <a16:rowId xmlns:a16="http://schemas.microsoft.com/office/drawing/2014/main" val="2751130229"/>
                  </a:ext>
                </a:extLst>
              </a:tr>
              <a:tr h="668576">
                <a:tc rowSpan="6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4. SINIF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Tarihe Giriş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Yakın Çevremiz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Aile, Okul ve Toplum Hayatı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extLst>
                  <a:ext uri="{0D108BD9-81ED-4DB2-BD59-A6C34878D82A}">
                    <a16:rowId xmlns:a16="http://schemas.microsoft.com/office/drawing/2014/main" val="846389169"/>
                  </a:ext>
                </a:extLst>
              </a:tr>
              <a:tr h="66857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Türklerin Anayurdu ve Anadolu Uygarlıkları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Türkiye Haritasından ilimizin ve Bölgemizin yerini nasıl buluruz?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İlimizin Yönetimi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extLst>
                  <a:ext uri="{0D108BD9-81ED-4DB2-BD59-A6C34878D82A}">
                    <a16:rowId xmlns:a16="http://schemas.microsoft.com/office/drawing/2014/main" val="3531926224"/>
                  </a:ext>
                </a:extLst>
              </a:tr>
              <a:tr h="66857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İslamiyetin Doğuşu ve Türklerin İslamiyeti Kabulü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İlimizi ve Bölgemizi Tanıyalım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Yurdumuzda Eğitim, Sanat ve Spor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extLst>
                  <a:ext uri="{0D108BD9-81ED-4DB2-BD59-A6C34878D82A}">
                    <a16:rowId xmlns:a16="http://schemas.microsoft.com/office/drawing/2014/main" val="2709166255"/>
                  </a:ext>
                </a:extLst>
              </a:tr>
              <a:tr h="66857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Büyük Selçuklu İmparatorluğu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Yurdumuzdaki Coğrafi Bölgeler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Yurdumuzda Sosyal Yardımlaşma Kurumları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extLst>
                  <a:ext uri="{0D108BD9-81ED-4DB2-BD59-A6C34878D82A}">
                    <a16:rowId xmlns:a16="http://schemas.microsoft.com/office/drawing/2014/main" val="1847908300"/>
                  </a:ext>
                </a:extLst>
              </a:tr>
              <a:tr h="37010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Anadolu Selçuklu Devleti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Yurdumuza Genel Bakış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Vatan ve Millet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extLst>
                  <a:ext uri="{0D108BD9-81ED-4DB2-BD59-A6C34878D82A}">
                    <a16:rowId xmlns:a16="http://schemas.microsoft.com/office/drawing/2014/main" val="3489624470"/>
                  </a:ext>
                </a:extLst>
              </a:tr>
              <a:tr h="37010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Selçuklu Uygarlığı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 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 </a:t>
                      </a:r>
                      <a:endParaRPr lang="tr-TR" sz="2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96" marR="30196" marT="0" marB="0" anchor="ctr"/>
                </a:tc>
                <a:extLst>
                  <a:ext uri="{0D108BD9-81ED-4DB2-BD59-A6C34878D82A}">
                    <a16:rowId xmlns:a16="http://schemas.microsoft.com/office/drawing/2014/main" val="3432025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917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9">
            <a:extLst>
              <a:ext uri="{FF2B5EF4-FFF2-40B4-BE49-F238E27FC236}">
                <a16:creationId xmlns:a16="http://schemas.microsoft.com/office/drawing/2014/main" id="{C3862298-AF85-4572-BED3-52E573EB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11">
            <a:extLst>
              <a:ext uri="{FF2B5EF4-FFF2-40B4-BE49-F238E27FC236}">
                <a16:creationId xmlns:a16="http://schemas.microsoft.com/office/drawing/2014/main" id="{1C897582-CB19-41B5-9426-8BD7BD008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71106" cy="4631426"/>
          </a:xfrm>
          <a:custGeom>
            <a:avLst/>
            <a:gdLst>
              <a:gd name="connsiteX0" fmla="*/ 0 w 5471106"/>
              <a:gd name="connsiteY0" fmla="*/ 3301451 h 4631426"/>
              <a:gd name="connsiteX1" fmla="*/ 125703 w 5471106"/>
              <a:gd name="connsiteY1" fmla="*/ 3469551 h 4631426"/>
              <a:gd name="connsiteX2" fmla="*/ 584138 w 5471106"/>
              <a:gd name="connsiteY2" fmla="*/ 3917166 h 4631426"/>
              <a:gd name="connsiteX3" fmla="*/ 716463 w 5471106"/>
              <a:gd name="connsiteY3" fmla="*/ 4010064 h 4631426"/>
              <a:gd name="connsiteX4" fmla="*/ 705202 w 5471106"/>
              <a:gd name="connsiteY4" fmla="*/ 4016176 h 4631426"/>
              <a:gd name="connsiteX5" fmla="*/ 671370 w 5471106"/>
              <a:gd name="connsiteY5" fmla="*/ 4044091 h 4631426"/>
              <a:gd name="connsiteX6" fmla="*/ 656526 w 5471106"/>
              <a:gd name="connsiteY6" fmla="*/ 4066106 h 4631426"/>
              <a:gd name="connsiteX7" fmla="*/ 534490 w 5471106"/>
              <a:gd name="connsiteY7" fmla="*/ 3980431 h 4631426"/>
              <a:gd name="connsiteX8" fmla="*/ 63650 w 5471106"/>
              <a:gd name="connsiteY8" fmla="*/ 3520703 h 4631426"/>
              <a:gd name="connsiteX9" fmla="*/ 0 w 5471106"/>
              <a:gd name="connsiteY9" fmla="*/ 3435586 h 4631426"/>
              <a:gd name="connsiteX10" fmla="*/ 4933182 w 5471106"/>
              <a:gd name="connsiteY10" fmla="*/ 0 h 4631426"/>
              <a:gd name="connsiteX11" fmla="*/ 5027180 w 5471106"/>
              <a:gd name="connsiteY11" fmla="*/ 0 h 4631426"/>
              <a:gd name="connsiteX12" fmla="*/ 5102720 w 5471106"/>
              <a:gd name="connsiteY12" fmla="*/ 124342 h 4631426"/>
              <a:gd name="connsiteX13" fmla="*/ 5471106 w 5471106"/>
              <a:gd name="connsiteY13" fmla="*/ 1579210 h 4631426"/>
              <a:gd name="connsiteX14" fmla="*/ 2418889 w 5471106"/>
              <a:gd name="connsiteY14" fmla="*/ 4631426 h 4631426"/>
              <a:gd name="connsiteX15" fmla="*/ 1095627 w 5471106"/>
              <a:gd name="connsiteY15" fmla="*/ 4330445 h 4631426"/>
              <a:gd name="connsiteX16" fmla="*/ 1039194 w 5471106"/>
              <a:gd name="connsiteY16" fmla="*/ 4301325 h 4631426"/>
              <a:gd name="connsiteX17" fmla="*/ 1043650 w 5471106"/>
              <a:gd name="connsiteY17" fmla="*/ 4294717 h 4631426"/>
              <a:gd name="connsiteX18" fmla="*/ 1056970 w 5471106"/>
              <a:gd name="connsiteY18" fmla="*/ 4251806 h 4631426"/>
              <a:gd name="connsiteX19" fmla="*/ 1060016 w 5471106"/>
              <a:gd name="connsiteY19" fmla="*/ 4221593 h 4631426"/>
              <a:gd name="connsiteX20" fmla="*/ 1130491 w 5471106"/>
              <a:gd name="connsiteY20" fmla="*/ 4257958 h 4631426"/>
              <a:gd name="connsiteX21" fmla="*/ 2418889 w 5471106"/>
              <a:gd name="connsiteY21" fmla="*/ 4551009 h 4631426"/>
              <a:gd name="connsiteX22" fmla="*/ 5390689 w 5471106"/>
              <a:gd name="connsiteY22" fmla="*/ 1579210 h 4631426"/>
              <a:gd name="connsiteX23" fmla="*/ 5032009 w 5471106"/>
              <a:gd name="connsiteY23" fmla="*/ 162673 h 4631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471106" h="4631426">
                <a:moveTo>
                  <a:pt x="0" y="3301451"/>
                </a:moveTo>
                <a:lnTo>
                  <a:pt x="125703" y="3469551"/>
                </a:lnTo>
                <a:cubicBezTo>
                  <a:pt x="261971" y="3634670"/>
                  <a:pt x="415728" y="3784820"/>
                  <a:pt x="584138" y="3917166"/>
                </a:cubicBezTo>
                <a:lnTo>
                  <a:pt x="716463" y="4010064"/>
                </a:lnTo>
                <a:lnTo>
                  <a:pt x="705202" y="4016176"/>
                </a:lnTo>
                <a:cubicBezTo>
                  <a:pt x="693040" y="4024393"/>
                  <a:pt x="681712" y="4033748"/>
                  <a:pt x="671370" y="4044091"/>
                </a:cubicBezTo>
                <a:lnTo>
                  <a:pt x="656526" y="4066106"/>
                </a:lnTo>
                <a:lnTo>
                  <a:pt x="534490" y="3980431"/>
                </a:lnTo>
                <a:cubicBezTo>
                  <a:pt x="361523" y="3844503"/>
                  <a:pt x="203605" y="3690290"/>
                  <a:pt x="63650" y="3520703"/>
                </a:cubicBezTo>
                <a:lnTo>
                  <a:pt x="0" y="3435586"/>
                </a:lnTo>
                <a:close/>
                <a:moveTo>
                  <a:pt x="4933182" y="0"/>
                </a:moveTo>
                <a:lnTo>
                  <a:pt x="5027180" y="0"/>
                </a:lnTo>
                <a:lnTo>
                  <a:pt x="5102720" y="124342"/>
                </a:lnTo>
                <a:cubicBezTo>
                  <a:pt x="5337656" y="556821"/>
                  <a:pt x="5471106" y="1052431"/>
                  <a:pt x="5471106" y="1579210"/>
                </a:cubicBezTo>
                <a:cubicBezTo>
                  <a:pt x="5471106" y="3264903"/>
                  <a:pt x="4104582" y="4631426"/>
                  <a:pt x="2418889" y="4631426"/>
                </a:cubicBezTo>
                <a:cubicBezTo>
                  <a:pt x="1944788" y="4631426"/>
                  <a:pt x="1495934" y="4523332"/>
                  <a:pt x="1095627" y="4330445"/>
                </a:cubicBezTo>
                <a:lnTo>
                  <a:pt x="1039194" y="4301325"/>
                </a:lnTo>
                <a:lnTo>
                  <a:pt x="1043650" y="4294717"/>
                </a:lnTo>
                <a:cubicBezTo>
                  <a:pt x="1049433" y="4281042"/>
                  <a:pt x="1053925" y="4266687"/>
                  <a:pt x="1056970" y="4251806"/>
                </a:cubicBezTo>
                <a:lnTo>
                  <a:pt x="1060016" y="4221593"/>
                </a:lnTo>
                <a:lnTo>
                  <a:pt x="1130491" y="4257958"/>
                </a:lnTo>
                <a:cubicBezTo>
                  <a:pt x="1520251" y="4445763"/>
                  <a:pt x="1957279" y="4551009"/>
                  <a:pt x="2418889" y="4551009"/>
                </a:cubicBezTo>
                <a:cubicBezTo>
                  <a:pt x="4060169" y="4551009"/>
                  <a:pt x="5390689" y="3220490"/>
                  <a:pt x="5390689" y="1579210"/>
                </a:cubicBezTo>
                <a:cubicBezTo>
                  <a:pt x="5390689" y="1066310"/>
                  <a:pt x="5260755" y="583758"/>
                  <a:pt x="5032009" y="16267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F501AE5-3F51-C141-A648-394FC48EB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905256" y="1984248"/>
            <a:ext cx="3474720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tr-TR" sz="900">
                <a:solidFill>
                  <a:schemeClr val="tx1">
                    <a:alpha val="80000"/>
                  </a:schemeClr>
                </a:solidFill>
              </a:rPr>
              <a:t>2005 Sosyal Bilgiler Öğretim Programı Sunumu - Dr. Serkan Keleşoğlu</a:t>
            </a:r>
          </a:p>
        </p:txBody>
      </p:sp>
      <p:sp>
        <p:nvSpPr>
          <p:cNvPr id="26" name="Oval 13">
            <a:extLst>
              <a:ext uri="{FF2B5EF4-FFF2-40B4-BE49-F238E27FC236}">
                <a16:creationId xmlns:a16="http://schemas.microsoft.com/office/drawing/2014/main" id="{0E7066FC-B004-4B5A-B02B-599B51EF3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0" y="515619"/>
            <a:ext cx="365760" cy="365760"/>
          </a:xfrm>
          <a:prstGeom prst="ellipse">
            <a:avLst/>
          </a:pr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B58CF42-F36F-5F44-97AD-C63AA1076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3504" y="3977640"/>
            <a:ext cx="457200" cy="457200"/>
          </a:xfrm>
          <a:prstGeom prst="ellipse">
            <a:avLst/>
          </a:prstGeom>
          <a:solidFill>
            <a:schemeClr val="tx1">
              <a:alpha val="80000"/>
            </a:schemeClr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41F33D86-CA8C-924C-8D4E-0FCA5BB2FA17}" type="slidenum">
              <a:rPr lang="tr-TR">
                <a:solidFill>
                  <a:schemeClr val="bg1"/>
                </a:solidFill>
              </a:rPr>
              <a:pPr algn="ctr">
                <a:spcAft>
                  <a:spcPts val="600"/>
                </a:spcAft>
              </a:pPr>
              <a:t>7</a:t>
            </a:fld>
            <a:endParaRPr lang="tr-TR">
              <a:solidFill>
                <a:schemeClr val="bg1"/>
              </a:solidFill>
            </a:endParaRPr>
          </a:p>
        </p:txBody>
      </p:sp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E73C376-DCB7-D34F-BE52-257EAF9E14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-173736" y="5376672"/>
            <a:ext cx="2048256" cy="36512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fld id="{F113F0C4-2CAF-1743-888E-46F79AEC8860}" type="datetime1">
              <a:rPr lang="tr-TR">
                <a:solidFill>
                  <a:schemeClr val="tx1">
                    <a:alpha val="80000"/>
                  </a:schemeClr>
                </a:solidFill>
              </a:rPr>
              <a:pPr algn="r">
                <a:spcAft>
                  <a:spcPts val="600"/>
                </a:spcAft>
              </a:pPr>
              <a:t>8.05.2020</a:t>
            </a:fld>
            <a:endParaRPr lang="tr-TR">
              <a:solidFill>
                <a:schemeClr val="tx1">
                  <a:alpha val="80000"/>
                </a:schemeClr>
              </a:solidFill>
            </a:endParaRP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778302E6-31C9-4047-BAF8-84AFDA587A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822092"/>
              </p:ext>
            </p:extLst>
          </p:nvPr>
        </p:nvGraphicFramePr>
        <p:xfrm>
          <a:off x="1704197" y="965201"/>
          <a:ext cx="9513119" cy="4927603"/>
        </p:xfrm>
        <a:graphic>
          <a:graphicData uri="http://schemas.openxmlformats.org/drawingml/2006/table">
            <a:tbl>
              <a:tblPr firstRow="1" firstCol="1" bandRow="1"/>
              <a:tblGrid>
                <a:gridCol w="1108345">
                  <a:extLst>
                    <a:ext uri="{9D8B030D-6E8A-4147-A177-3AD203B41FA5}">
                      <a16:colId xmlns:a16="http://schemas.microsoft.com/office/drawing/2014/main" val="563741086"/>
                    </a:ext>
                  </a:extLst>
                </a:gridCol>
                <a:gridCol w="3995602">
                  <a:extLst>
                    <a:ext uri="{9D8B030D-6E8A-4147-A177-3AD203B41FA5}">
                      <a16:colId xmlns:a16="http://schemas.microsoft.com/office/drawing/2014/main" val="2522302577"/>
                    </a:ext>
                  </a:extLst>
                </a:gridCol>
                <a:gridCol w="2337206">
                  <a:extLst>
                    <a:ext uri="{9D8B030D-6E8A-4147-A177-3AD203B41FA5}">
                      <a16:colId xmlns:a16="http://schemas.microsoft.com/office/drawing/2014/main" val="618198993"/>
                    </a:ext>
                  </a:extLst>
                </a:gridCol>
                <a:gridCol w="2071966">
                  <a:extLst>
                    <a:ext uri="{9D8B030D-6E8A-4147-A177-3AD203B41FA5}">
                      <a16:colId xmlns:a16="http://schemas.microsoft.com/office/drawing/2014/main" val="4094558743"/>
                    </a:ext>
                  </a:extLst>
                </a:gridCol>
              </a:tblGrid>
              <a:tr h="321997">
                <a:tc>
                  <a:txBody>
                    <a:bodyPr/>
                    <a:lstStyle/>
                    <a:p>
                      <a:pPr algn="just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TARİH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COĞRAFYA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YURTTAŞLIK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904579"/>
                  </a:ext>
                </a:extLst>
              </a:tr>
              <a:tr h="569211">
                <a:tc rowSpan="12">
                  <a:txBody>
                    <a:bodyPr/>
                    <a:lstStyle/>
                    <a:p>
                      <a:pPr algn="just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SINIF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8329" marR="148329" marT="74164" marB="74164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Osmanlı Devleti’nin Kuruluşu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Dünyamız ve Türkiye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Atatürkçü Düşünce Sistemi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517629"/>
                  </a:ext>
                </a:extLst>
              </a:tr>
              <a:tr h="32199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Osmanlı Devleti’nin Yükselme Devri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Yurdumuzda Nüfus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Demokratik Hayat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612544"/>
                  </a:ext>
                </a:extLst>
              </a:tr>
              <a:tr h="56921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Osmanlı Uygarlığı ve Avrupa’daki Yenilikler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Yurdumuzda Ekonomik Hayat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Türkiye Cumhuriyeti Anayasası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4103924"/>
                  </a:ext>
                </a:extLst>
              </a:tr>
              <a:tr h="32199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Osmanlı İmparatorluğu’nun Duraklama 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Yurdumuzun Komşuları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Devlet ve Vatandaş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7414167"/>
                  </a:ext>
                </a:extLst>
              </a:tr>
              <a:tr h="32199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Osmanlı İmparatorluğu’nun Gerileme Devri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Dünyayı Tanıyalım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8329" marR="148329" marT="74164" marB="74164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208688"/>
                  </a:ext>
                </a:extLst>
              </a:tr>
              <a:tr h="56921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Birinci Dünya Savaşın’da Osmanlı İmparatorluğu’nun Durumu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8329" marR="148329" marT="74164" marB="74164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337415"/>
                  </a:ext>
                </a:extLst>
              </a:tr>
              <a:tr h="32199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Kurtuluş Savaşı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252536"/>
                  </a:ext>
                </a:extLst>
              </a:tr>
              <a:tr h="32199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 İnkılabı ve Önemi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669153"/>
                  </a:ext>
                </a:extLst>
              </a:tr>
              <a:tr h="32199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Cumhuriyetimizin Kurucusu Atatürk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1880433"/>
                  </a:ext>
                </a:extLst>
              </a:tr>
              <a:tr h="32199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Türkiye Cumhuriyeti’nin Dış Siyaseti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202246"/>
                  </a:ext>
                </a:extLst>
              </a:tr>
              <a:tr h="32199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Atatürk’ün Son Günleri ve Ölümü</a:t>
                      </a:r>
                      <a:endParaRPr lang="tr-TR" sz="2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917726"/>
                  </a:ext>
                </a:extLst>
              </a:tr>
              <a:tr h="32199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İkinci Dünya Savaşı</a:t>
                      </a:r>
                      <a:endParaRPr lang="tr-TR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246" marR="111246" marT="15451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205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4817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8EB93C3-DF02-A24A-8868-7B4824DA5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3F0C4-2CAF-1743-888E-46F79AEC8860}" type="datetime1">
              <a:rPr lang="tr-TR" smtClean="0"/>
              <a:t>8.05.2020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0B7EDFB-818A-1B45-8F2D-D623B8F3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2005 Sosyal Bilgiler Öğretim Programı Sunumu - Dr. Serkan Keleşoğlu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1DA38DD-B633-DF40-9B0D-CC21C4550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3D86-CA8C-924C-8D4E-0FCA5BB2FA17}" type="slidenum">
              <a:rPr lang="tr-TR" smtClean="0"/>
              <a:t>8</a:t>
            </a:fld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5F11657E-F6FF-C747-9BFD-5100F6E0548B}"/>
              </a:ext>
            </a:extLst>
          </p:cNvPr>
          <p:cNvSpPr/>
          <p:nvPr/>
        </p:nvSpPr>
        <p:spPr>
          <a:xfrm>
            <a:off x="838200" y="3013501"/>
            <a:ext cx="1051560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1998 Sosyal Bilgiler Öğretim Programının Analizi – 2 </a:t>
            </a:r>
          </a:p>
          <a:p>
            <a:pPr algn="ctr"/>
            <a:r>
              <a:rPr lang="tr-TR" sz="2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Sunumuna ilişkin olarak sormak istediğiniz soru var mıdır?</a:t>
            </a:r>
          </a:p>
        </p:txBody>
      </p:sp>
    </p:spTree>
    <p:extLst>
      <p:ext uri="{BB962C8B-B14F-4D97-AF65-F5344CB8AC3E}">
        <p14:creationId xmlns:p14="http://schemas.microsoft.com/office/powerpoint/2010/main" val="655922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5F11657E-F6FF-C747-9BFD-5100F6E0548B}"/>
              </a:ext>
            </a:extLst>
          </p:cNvPr>
          <p:cNvSpPr/>
          <p:nvPr/>
        </p:nvSpPr>
        <p:spPr>
          <a:xfrm>
            <a:off x="5093520" y="2744662"/>
            <a:ext cx="6589707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100" kern="1200">
                <a:ln w="0"/>
                <a:solidFill>
                  <a:srgbClr val="FFFF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Dinlediğiniz için teşekkürler, sağlıklı günler …</a:t>
            </a:r>
            <a:endParaRPr lang="en-US" sz="5100" b="0" kern="1200" cap="none" spc="0">
              <a:ln w="0"/>
              <a:solidFill>
                <a:srgbClr val="FFFF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8EB93C3-DF02-A24A-8868-7B4824DA5E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F113F0C4-2CAF-1743-888E-46F79AEC8860}" type="datetime1">
              <a:rPr lang="en-US" smtClean="0"/>
              <a:pPr>
                <a:spcAft>
                  <a:spcPts val="600"/>
                </a:spcAft>
              </a:pPr>
              <a:t>5/8/20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0B7EDFB-818A-1B45-8F2D-D623B8F3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19" y="6356350"/>
            <a:ext cx="460640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2005 Sosyal Bilgiler Öğretim Programı Sunumu - Dr. Serkan Keleşoğlu</a:t>
            </a: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1DA38DD-B633-DF40-9B0D-CC21C4550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8694" y="6356350"/>
            <a:ext cx="1145105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1F33D86-CA8C-924C-8D4E-0FCA5BB2FA17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562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483</Words>
  <Application>Microsoft Macintosh PowerPoint</Application>
  <PresentationFormat>Geniş ekran</PresentationFormat>
  <Paragraphs>164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Serkan.Kelesoglu</dc:creator>
  <cp:lastModifiedBy>Serkan.Kelesoglu</cp:lastModifiedBy>
  <cp:revision>3</cp:revision>
  <dcterms:created xsi:type="dcterms:W3CDTF">2020-05-08T01:26:20Z</dcterms:created>
  <dcterms:modified xsi:type="dcterms:W3CDTF">2020-05-08T01:51:20Z</dcterms:modified>
</cp:coreProperties>
</file>