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sldIdLst>
    <p:sldId id="256" r:id="rId2"/>
    <p:sldId id="257" r:id="rId3"/>
    <p:sldId id="258" r:id="rId4"/>
    <p:sldId id="261" r:id="rId5"/>
    <p:sldId id="267" r:id="rId6"/>
    <p:sldId id="260" r:id="rId7"/>
    <p:sldId id="262" r:id="rId8"/>
    <p:sldId id="268" r:id="rId9"/>
    <p:sldId id="263" r:id="rId10"/>
    <p:sldId id="264" r:id="rId11"/>
    <p:sldId id="265" r:id="rId12"/>
    <p:sldId id="269" r:id="rId13"/>
    <p:sldId id="266" r:id="rId14"/>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4481" autoAdjust="0"/>
  </p:normalViewPr>
  <p:slideViewPr>
    <p:cSldViewPr>
      <p:cViewPr varScale="1">
        <p:scale>
          <a:sx n="66" d="100"/>
          <a:sy n="66" d="100"/>
        </p:scale>
        <p:origin x="-120" y="-3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tr-TR" smtClean="0"/>
              <a:t>Asıl başlık stili için tıklatın</a:t>
            </a:r>
            <a:endParaRPr lang="en-US"/>
          </a:p>
        </p:txBody>
      </p:sp>
      <p:sp>
        <p:nvSpPr>
          <p:cNvPr id="9" name="8 Alt Başlık"/>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13 Veri Yer Tutucusu"/>
          <p:cNvSpPr>
            <a:spLocks noGrp="1"/>
          </p:cNvSpPr>
          <p:nvPr>
            <p:ph type="dt" sz="half" idx="10"/>
          </p:nvPr>
        </p:nvSpPr>
        <p:spPr/>
        <p:txBody>
          <a:bodyPr/>
          <a:lstStyle>
            <a:lvl1pPr>
              <a:defRPr/>
            </a:lvl1pPr>
          </a:lstStyle>
          <a:p>
            <a:pPr>
              <a:defRPr/>
            </a:pPr>
            <a:fld id="{A2EB28AC-1AC6-4FFF-9FDA-5F067FF47974}" type="datetimeFigureOut">
              <a:rPr lang="tr-TR"/>
              <a:pPr>
                <a:defRPr/>
              </a:pPr>
              <a:t>10.05.2011</a:t>
            </a:fld>
            <a:endParaRPr lang="tr-TR"/>
          </a:p>
        </p:txBody>
      </p:sp>
      <p:sp>
        <p:nvSpPr>
          <p:cNvPr id="5" name="2 Altbilgi Yer Tutucusu"/>
          <p:cNvSpPr>
            <a:spLocks noGrp="1"/>
          </p:cNvSpPr>
          <p:nvPr>
            <p:ph type="ftr" sz="quarter" idx="11"/>
          </p:nvPr>
        </p:nvSpPr>
        <p:spPr/>
        <p:txBody>
          <a:bodyPr/>
          <a:lstStyle>
            <a:lvl1pPr>
              <a:defRPr/>
            </a:lvl1pPr>
          </a:lstStyle>
          <a:p>
            <a:pPr>
              <a:defRPr/>
            </a:pPr>
            <a:endParaRPr lang="tr-TR"/>
          </a:p>
        </p:txBody>
      </p:sp>
      <p:sp>
        <p:nvSpPr>
          <p:cNvPr id="6" name="22 Slayt Numarası Yer Tutucusu"/>
          <p:cNvSpPr>
            <a:spLocks noGrp="1"/>
          </p:cNvSpPr>
          <p:nvPr>
            <p:ph type="sldNum" sz="quarter" idx="12"/>
          </p:nvPr>
        </p:nvSpPr>
        <p:spPr/>
        <p:txBody>
          <a:bodyPr/>
          <a:lstStyle>
            <a:lvl1pPr>
              <a:defRPr/>
            </a:lvl1pPr>
          </a:lstStyle>
          <a:p>
            <a:pPr>
              <a:defRPr/>
            </a:pPr>
            <a:fld id="{01A21C03-EEF4-4658-BCA4-F488396CD8FF}"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13 Veri Yer Tutucusu"/>
          <p:cNvSpPr>
            <a:spLocks noGrp="1"/>
          </p:cNvSpPr>
          <p:nvPr>
            <p:ph type="dt" sz="half" idx="10"/>
          </p:nvPr>
        </p:nvSpPr>
        <p:spPr/>
        <p:txBody>
          <a:bodyPr/>
          <a:lstStyle>
            <a:lvl1pPr>
              <a:defRPr/>
            </a:lvl1pPr>
          </a:lstStyle>
          <a:p>
            <a:pPr>
              <a:defRPr/>
            </a:pPr>
            <a:fld id="{086D7938-B9EA-4F63-B2B4-7544C2048B47}" type="datetimeFigureOut">
              <a:rPr lang="tr-TR"/>
              <a:pPr>
                <a:defRPr/>
              </a:pPr>
              <a:t>10.05.2011</a:t>
            </a:fld>
            <a:endParaRPr lang="tr-TR"/>
          </a:p>
        </p:txBody>
      </p:sp>
      <p:sp>
        <p:nvSpPr>
          <p:cNvPr id="5" name="2 Altbilgi Yer Tutucusu"/>
          <p:cNvSpPr>
            <a:spLocks noGrp="1"/>
          </p:cNvSpPr>
          <p:nvPr>
            <p:ph type="ftr" sz="quarter" idx="11"/>
          </p:nvPr>
        </p:nvSpPr>
        <p:spPr/>
        <p:txBody>
          <a:bodyPr/>
          <a:lstStyle>
            <a:lvl1pPr>
              <a:defRPr/>
            </a:lvl1pPr>
          </a:lstStyle>
          <a:p>
            <a:pPr>
              <a:defRPr/>
            </a:pPr>
            <a:endParaRPr lang="tr-TR"/>
          </a:p>
        </p:txBody>
      </p:sp>
      <p:sp>
        <p:nvSpPr>
          <p:cNvPr id="6" name="22 Slayt Numarası Yer Tutucusu"/>
          <p:cNvSpPr>
            <a:spLocks noGrp="1"/>
          </p:cNvSpPr>
          <p:nvPr>
            <p:ph type="sldNum" sz="quarter" idx="12"/>
          </p:nvPr>
        </p:nvSpPr>
        <p:spPr/>
        <p:txBody>
          <a:bodyPr/>
          <a:lstStyle>
            <a:lvl1pPr>
              <a:defRPr/>
            </a:lvl1pPr>
          </a:lstStyle>
          <a:p>
            <a:pPr>
              <a:defRPr/>
            </a:pPr>
            <a:fld id="{E1C0697D-890D-4F2A-8CFC-E22D9A9D83DB}"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13 Veri Yer Tutucusu"/>
          <p:cNvSpPr>
            <a:spLocks noGrp="1"/>
          </p:cNvSpPr>
          <p:nvPr>
            <p:ph type="dt" sz="half" idx="10"/>
          </p:nvPr>
        </p:nvSpPr>
        <p:spPr/>
        <p:txBody>
          <a:bodyPr/>
          <a:lstStyle>
            <a:lvl1pPr>
              <a:defRPr/>
            </a:lvl1pPr>
          </a:lstStyle>
          <a:p>
            <a:pPr>
              <a:defRPr/>
            </a:pPr>
            <a:fld id="{5F8DA658-34B0-4614-B40A-8038F164B660}" type="datetimeFigureOut">
              <a:rPr lang="tr-TR"/>
              <a:pPr>
                <a:defRPr/>
              </a:pPr>
              <a:t>10.05.2011</a:t>
            </a:fld>
            <a:endParaRPr lang="tr-TR"/>
          </a:p>
        </p:txBody>
      </p:sp>
      <p:sp>
        <p:nvSpPr>
          <p:cNvPr id="5" name="2 Altbilgi Yer Tutucusu"/>
          <p:cNvSpPr>
            <a:spLocks noGrp="1"/>
          </p:cNvSpPr>
          <p:nvPr>
            <p:ph type="ftr" sz="quarter" idx="11"/>
          </p:nvPr>
        </p:nvSpPr>
        <p:spPr/>
        <p:txBody>
          <a:bodyPr/>
          <a:lstStyle>
            <a:lvl1pPr>
              <a:defRPr/>
            </a:lvl1pPr>
          </a:lstStyle>
          <a:p>
            <a:pPr>
              <a:defRPr/>
            </a:pPr>
            <a:endParaRPr lang="tr-TR"/>
          </a:p>
        </p:txBody>
      </p:sp>
      <p:sp>
        <p:nvSpPr>
          <p:cNvPr id="6" name="22 Slayt Numarası Yer Tutucusu"/>
          <p:cNvSpPr>
            <a:spLocks noGrp="1"/>
          </p:cNvSpPr>
          <p:nvPr>
            <p:ph type="sldNum" sz="quarter" idx="12"/>
          </p:nvPr>
        </p:nvSpPr>
        <p:spPr/>
        <p:txBody>
          <a:bodyPr/>
          <a:lstStyle>
            <a:lvl1pPr>
              <a:defRPr/>
            </a:lvl1pPr>
          </a:lstStyle>
          <a:p>
            <a:pPr>
              <a:defRPr/>
            </a:pPr>
            <a:fld id="{C4C00C67-3751-45CB-8ED1-8AD5BD38F8B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13 Veri Yer Tutucusu"/>
          <p:cNvSpPr>
            <a:spLocks noGrp="1"/>
          </p:cNvSpPr>
          <p:nvPr>
            <p:ph type="dt" sz="half" idx="10"/>
          </p:nvPr>
        </p:nvSpPr>
        <p:spPr/>
        <p:txBody>
          <a:bodyPr/>
          <a:lstStyle>
            <a:lvl1pPr>
              <a:defRPr/>
            </a:lvl1pPr>
          </a:lstStyle>
          <a:p>
            <a:pPr>
              <a:defRPr/>
            </a:pPr>
            <a:fld id="{8E815DE2-2834-46D3-AF81-BA26E4892851}" type="datetimeFigureOut">
              <a:rPr lang="tr-TR"/>
              <a:pPr>
                <a:defRPr/>
              </a:pPr>
              <a:t>10.05.2011</a:t>
            </a:fld>
            <a:endParaRPr lang="tr-TR"/>
          </a:p>
        </p:txBody>
      </p:sp>
      <p:sp>
        <p:nvSpPr>
          <p:cNvPr id="5" name="2 Altbilgi Yer Tutucusu"/>
          <p:cNvSpPr>
            <a:spLocks noGrp="1"/>
          </p:cNvSpPr>
          <p:nvPr>
            <p:ph type="ftr" sz="quarter" idx="11"/>
          </p:nvPr>
        </p:nvSpPr>
        <p:spPr/>
        <p:txBody>
          <a:bodyPr/>
          <a:lstStyle>
            <a:lvl1pPr>
              <a:defRPr/>
            </a:lvl1pPr>
          </a:lstStyle>
          <a:p>
            <a:pPr>
              <a:defRPr/>
            </a:pPr>
            <a:endParaRPr lang="tr-TR"/>
          </a:p>
        </p:txBody>
      </p:sp>
      <p:sp>
        <p:nvSpPr>
          <p:cNvPr id="6" name="22 Slayt Numarası Yer Tutucusu"/>
          <p:cNvSpPr>
            <a:spLocks noGrp="1"/>
          </p:cNvSpPr>
          <p:nvPr>
            <p:ph type="sldNum" sz="quarter" idx="12"/>
          </p:nvPr>
        </p:nvSpPr>
        <p:spPr/>
        <p:txBody>
          <a:bodyPr/>
          <a:lstStyle>
            <a:lvl1pPr>
              <a:defRPr/>
            </a:lvl1pPr>
          </a:lstStyle>
          <a:p>
            <a:pPr>
              <a:defRPr/>
            </a:pPr>
            <a:fld id="{E2319EC4-AB17-4D4E-9142-E11D27C65E22}"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FAA29A25-9933-4572-BC03-04154BDA0747}" type="datetimeFigureOut">
              <a:rPr lang="tr-TR"/>
              <a:pPr>
                <a:defRPr/>
              </a:pPr>
              <a:t>10.05.2011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77D0B14F-4EFF-480C-B2EB-A5C24AF352C8}" type="slidenum">
              <a:rPr lang="tr-TR"/>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13 Veri Yer Tutucusu"/>
          <p:cNvSpPr>
            <a:spLocks noGrp="1"/>
          </p:cNvSpPr>
          <p:nvPr>
            <p:ph type="dt" sz="half" idx="10"/>
          </p:nvPr>
        </p:nvSpPr>
        <p:spPr/>
        <p:txBody>
          <a:bodyPr/>
          <a:lstStyle>
            <a:lvl1pPr>
              <a:defRPr/>
            </a:lvl1pPr>
          </a:lstStyle>
          <a:p>
            <a:pPr>
              <a:defRPr/>
            </a:pPr>
            <a:fld id="{438C5793-BB03-4F4C-ABE1-B639C19ED2D2}" type="datetimeFigureOut">
              <a:rPr lang="tr-TR"/>
              <a:pPr>
                <a:defRPr/>
              </a:pPr>
              <a:t>10.05.2011</a:t>
            </a:fld>
            <a:endParaRPr lang="tr-TR"/>
          </a:p>
        </p:txBody>
      </p:sp>
      <p:sp>
        <p:nvSpPr>
          <p:cNvPr id="6" name="2 Altbilgi Yer Tutucusu"/>
          <p:cNvSpPr>
            <a:spLocks noGrp="1"/>
          </p:cNvSpPr>
          <p:nvPr>
            <p:ph type="ftr" sz="quarter" idx="11"/>
          </p:nvPr>
        </p:nvSpPr>
        <p:spPr/>
        <p:txBody>
          <a:bodyPr/>
          <a:lstStyle>
            <a:lvl1pPr>
              <a:defRPr/>
            </a:lvl1pPr>
          </a:lstStyle>
          <a:p>
            <a:pPr>
              <a:defRPr/>
            </a:pPr>
            <a:endParaRPr lang="tr-TR"/>
          </a:p>
        </p:txBody>
      </p:sp>
      <p:sp>
        <p:nvSpPr>
          <p:cNvPr id="7" name="22 Slayt Numarası Yer Tutucusu"/>
          <p:cNvSpPr>
            <a:spLocks noGrp="1"/>
          </p:cNvSpPr>
          <p:nvPr>
            <p:ph type="sldNum" sz="quarter" idx="12"/>
          </p:nvPr>
        </p:nvSpPr>
        <p:spPr/>
        <p:txBody>
          <a:bodyPr/>
          <a:lstStyle>
            <a:lvl1pPr>
              <a:defRPr/>
            </a:lvl1pPr>
          </a:lstStyle>
          <a:p>
            <a:pPr>
              <a:defRPr/>
            </a:pPr>
            <a:fld id="{15D3A586-DADA-4D87-8B6E-4455A650E80B}"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13 Veri Yer Tutucusu"/>
          <p:cNvSpPr>
            <a:spLocks noGrp="1"/>
          </p:cNvSpPr>
          <p:nvPr>
            <p:ph type="dt" sz="half" idx="10"/>
          </p:nvPr>
        </p:nvSpPr>
        <p:spPr/>
        <p:txBody>
          <a:bodyPr/>
          <a:lstStyle>
            <a:lvl1pPr>
              <a:defRPr/>
            </a:lvl1pPr>
          </a:lstStyle>
          <a:p>
            <a:pPr>
              <a:defRPr/>
            </a:pPr>
            <a:fld id="{2569D07A-2534-473F-8BAA-9BE4A0709563}" type="datetimeFigureOut">
              <a:rPr lang="tr-TR"/>
              <a:pPr>
                <a:defRPr/>
              </a:pPr>
              <a:t>10.05.2011</a:t>
            </a:fld>
            <a:endParaRPr lang="tr-TR"/>
          </a:p>
        </p:txBody>
      </p:sp>
      <p:sp>
        <p:nvSpPr>
          <p:cNvPr id="8" name="2 Altbilgi Yer Tutucusu"/>
          <p:cNvSpPr>
            <a:spLocks noGrp="1"/>
          </p:cNvSpPr>
          <p:nvPr>
            <p:ph type="ftr" sz="quarter" idx="11"/>
          </p:nvPr>
        </p:nvSpPr>
        <p:spPr/>
        <p:txBody>
          <a:bodyPr/>
          <a:lstStyle>
            <a:lvl1pPr>
              <a:defRPr/>
            </a:lvl1pPr>
          </a:lstStyle>
          <a:p>
            <a:pPr>
              <a:defRPr/>
            </a:pPr>
            <a:endParaRPr lang="tr-TR"/>
          </a:p>
        </p:txBody>
      </p:sp>
      <p:sp>
        <p:nvSpPr>
          <p:cNvPr id="9" name="22 Slayt Numarası Yer Tutucusu"/>
          <p:cNvSpPr>
            <a:spLocks noGrp="1"/>
          </p:cNvSpPr>
          <p:nvPr>
            <p:ph type="sldNum" sz="quarter" idx="12"/>
          </p:nvPr>
        </p:nvSpPr>
        <p:spPr/>
        <p:txBody>
          <a:bodyPr/>
          <a:lstStyle>
            <a:lvl1pPr>
              <a:defRPr/>
            </a:lvl1pPr>
          </a:lstStyle>
          <a:p>
            <a:pPr>
              <a:defRPr/>
            </a:pPr>
            <a:fld id="{ECFB675F-595A-4ED9-ACAC-7B6B67FD3D5A}"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13 Veri Yer Tutucusu"/>
          <p:cNvSpPr>
            <a:spLocks noGrp="1"/>
          </p:cNvSpPr>
          <p:nvPr>
            <p:ph type="dt" sz="half" idx="10"/>
          </p:nvPr>
        </p:nvSpPr>
        <p:spPr/>
        <p:txBody>
          <a:bodyPr/>
          <a:lstStyle>
            <a:lvl1pPr>
              <a:defRPr/>
            </a:lvl1pPr>
          </a:lstStyle>
          <a:p>
            <a:pPr>
              <a:defRPr/>
            </a:pPr>
            <a:fld id="{7EB7A2C4-F510-489F-BC77-ABA5055ECE43}" type="datetimeFigureOut">
              <a:rPr lang="tr-TR"/>
              <a:pPr>
                <a:defRPr/>
              </a:pPr>
              <a:t>10.05.2011</a:t>
            </a:fld>
            <a:endParaRPr lang="tr-TR"/>
          </a:p>
        </p:txBody>
      </p:sp>
      <p:sp>
        <p:nvSpPr>
          <p:cNvPr id="4" name="2 Altbilgi Yer Tutucusu"/>
          <p:cNvSpPr>
            <a:spLocks noGrp="1"/>
          </p:cNvSpPr>
          <p:nvPr>
            <p:ph type="ftr" sz="quarter" idx="11"/>
          </p:nvPr>
        </p:nvSpPr>
        <p:spPr/>
        <p:txBody>
          <a:bodyPr/>
          <a:lstStyle>
            <a:lvl1pPr>
              <a:defRPr/>
            </a:lvl1pPr>
          </a:lstStyle>
          <a:p>
            <a:pPr>
              <a:defRPr/>
            </a:pPr>
            <a:endParaRPr lang="tr-TR"/>
          </a:p>
        </p:txBody>
      </p:sp>
      <p:sp>
        <p:nvSpPr>
          <p:cNvPr id="5" name="22 Slayt Numarası Yer Tutucusu"/>
          <p:cNvSpPr>
            <a:spLocks noGrp="1"/>
          </p:cNvSpPr>
          <p:nvPr>
            <p:ph type="sldNum" sz="quarter" idx="12"/>
          </p:nvPr>
        </p:nvSpPr>
        <p:spPr/>
        <p:txBody>
          <a:bodyPr/>
          <a:lstStyle>
            <a:lvl1pPr>
              <a:defRPr/>
            </a:lvl1pPr>
          </a:lstStyle>
          <a:p>
            <a:pPr>
              <a:defRPr/>
            </a:pPr>
            <a:fld id="{3A6673E4-21F8-445D-AFD3-C1F3DF191C7C}"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3 Veri Yer Tutucusu"/>
          <p:cNvSpPr>
            <a:spLocks noGrp="1"/>
          </p:cNvSpPr>
          <p:nvPr>
            <p:ph type="dt" sz="half" idx="10"/>
          </p:nvPr>
        </p:nvSpPr>
        <p:spPr/>
        <p:txBody>
          <a:bodyPr/>
          <a:lstStyle>
            <a:lvl1pPr>
              <a:defRPr/>
            </a:lvl1pPr>
          </a:lstStyle>
          <a:p>
            <a:pPr>
              <a:defRPr/>
            </a:pPr>
            <a:fld id="{1603A4A3-6E20-454D-AEC3-FC2DF6A01115}" type="datetimeFigureOut">
              <a:rPr lang="tr-TR"/>
              <a:pPr>
                <a:defRPr/>
              </a:pPr>
              <a:t>10.05.2011</a:t>
            </a:fld>
            <a:endParaRPr lang="tr-TR"/>
          </a:p>
        </p:txBody>
      </p:sp>
      <p:sp>
        <p:nvSpPr>
          <p:cNvPr id="3" name="2 Altbilgi Yer Tutucusu"/>
          <p:cNvSpPr>
            <a:spLocks noGrp="1"/>
          </p:cNvSpPr>
          <p:nvPr>
            <p:ph type="ftr" sz="quarter" idx="11"/>
          </p:nvPr>
        </p:nvSpPr>
        <p:spPr/>
        <p:txBody>
          <a:bodyPr/>
          <a:lstStyle>
            <a:lvl1pPr>
              <a:defRPr/>
            </a:lvl1pPr>
          </a:lstStyle>
          <a:p>
            <a:pPr>
              <a:defRPr/>
            </a:pPr>
            <a:endParaRPr lang="tr-TR"/>
          </a:p>
        </p:txBody>
      </p:sp>
      <p:sp>
        <p:nvSpPr>
          <p:cNvPr id="4" name="22 Slayt Numarası Yer Tutucusu"/>
          <p:cNvSpPr>
            <a:spLocks noGrp="1"/>
          </p:cNvSpPr>
          <p:nvPr>
            <p:ph type="sldNum" sz="quarter" idx="12"/>
          </p:nvPr>
        </p:nvSpPr>
        <p:spPr/>
        <p:txBody>
          <a:bodyPr/>
          <a:lstStyle>
            <a:lvl1pPr>
              <a:defRPr/>
            </a:lvl1pPr>
          </a:lstStyle>
          <a:p>
            <a:pPr>
              <a:defRPr/>
            </a:pPr>
            <a:fld id="{481B3E93-2512-4CB7-8C5E-547E3A677094}"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tr-TR" smtClean="0"/>
              <a:t>Asıl başlık stili için tıklatın</a:t>
            </a:r>
            <a:endParaRPr lang="en-US"/>
          </a:p>
        </p:txBody>
      </p:sp>
      <p:sp>
        <p:nvSpPr>
          <p:cNvPr id="3" name="2 Metin Yer Tutucusu"/>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13 Veri Yer Tutucusu"/>
          <p:cNvSpPr>
            <a:spLocks noGrp="1"/>
          </p:cNvSpPr>
          <p:nvPr>
            <p:ph type="dt" sz="half" idx="10"/>
          </p:nvPr>
        </p:nvSpPr>
        <p:spPr/>
        <p:txBody>
          <a:bodyPr/>
          <a:lstStyle>
            <a:lvl1pPr>
              <a:defRPr/>
            </a:lvl1pPr>
          </a:lstStyle>
          <a:p>
            <a:pPr>
              <a:defRPr/>
            </a:pPr>
            <a:fld id="{4EED8664-CAFD-4193-A0A6-22F4722FB550}" type="datetimeFigureOut">
              <a:rPr lang="tr-TR"/>
              <a:pPr>
                <a:defRPr/>
              </a:pPr>
              <a:t>10.05.2011</a:t>
            </a:fld>
            <a:endParaRPr lang="tr-TR"/>
          </a:p>
        </p:txBody>
      </p:sp>
      <p:sp>
        <p:nvSpPr>
          <p:cNvPr id="6" name="2 Altbilgi Yer Tutucusu"/>
          <p:cNvSpPr>
            <a:spLocks noGrp="1"/>
          </p:cNvSpPr>
          <p:nvPr>
            <p:ph type="ftr" sz="quarter" idx="11"/>
          </p:nvPr>
        </p:nvSpPr>
        <p:spPr/>
        <p:txBody>
          <a:bodyPr/>
          <a:lstStyle>
            <a:lvl1pPr>
              <a:defRPr/>
            </a:lvl1pPr>
          </a:lstStyle>
          <a:p>
            <a:pPr>
              <a:defRPr/>
            </a:pPr>
            <a:endParaRPr lang="tr-TR"/>
          </a:p>
        </p:txBody>
      </p:sp>
      <p:sp>
        <p:nvSpPr>
          <p:cNvPr id="7" name="22 Slayt Numarası Yer Tutucusu"/>
          <p:cNvSpPr>
            <a:spLocks noGrp="1"/>
          </p:cNvSpPr>
          <p:nvPr>
            <p:ph type="sldNum" sz="quarter" idx="12"/>
          </p:nvPr>
        </p:nvSpPr>
        <p:spPr/>
        <p:txBody>
          <a:bodyPr/>
          <a:lstStyle>
            <a:lvl1pPr>
              <a:defRPr/>
            </a:lvl1pPr>
          </a:lstStyle>
          <a:p>
            <a:pPr>
              <a:defRPr/>
            </a:pPr>
            <a:fld id="{A313B3C3-A825-476F-AA8D-45C055D06DA1}"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tr-TR" noProof="0" smtClean="0"/>
              <a:t>Resim eklemek için simgeyi tıklatın</a:t>
            </a:r>
            <a:endParaRPr lang="en-US" noProof="0" dirty="0"/>
          </a:p>
        </p:txBody>
      </p:sp>
      <p:sp>
        <p:nvSpPr>
          <p:cNvPr id="4" name="3 Metin Yer Tutucusu"/>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5" name="13 Veri Yer Tutucusu"/>
          <p:cNvSpPr>
            <a:spLocks noGrp="1"/>
          </p:cNvSpPr>
          <p:nvPr>
            <p:ph type="dt" sz="half" idx="10"/>
          </p:nvPr>
        </p:nvSpPr>
        <p:spPr/>
        <p:txBody>
          <a:bodyPr/>
          <a:lstStyle>
            <a:lvl1pPr>
              <a:defRPr/>
            </a:lvl1pPr>
          </a:lstStyle>
          <a:p>
            <a:pPr>
              <a:defRPr/>
            </a:pPr>
            <a:fld id="{DDF8DB7E-9BA5-4438-8431-6D96E5F2152C}" type="datetimeFigureOut">
              <a:rPr lang="tr-TR"/>
              <a:pPr>
                <a:defRPr/>
              </a:pPr>
              <a:t>10.05.2011</a:t>
            </a:fld>
            <a:endParaRPr lang="tr-TR"/>
          </a:p>
        </p:txBody>
      </p:sp>
      <p:sp>
        <p:nvSpPr>
          <p:cNvPr id="6" name="2 Altbilgi Yer Tutucusu"/>
          <p:cNvSpPr>
            <a:spLocks noGrp="1"/>
          </p:cNvSpPr>
          <p:nvPr>
            <p:ph type="ftr" sz="quarter" idx="11"/>
          </p:nvPr>
        </p:nvSpPr>
        <p:spPr/>
        <p:txBody>
          <a:bodyPr/>
          <a:lstStyle>
            <a:lvl1pPr>
              <a:defRPr/>
            </a:lvl1pPr>
          </a:lstStyle>
          <a:p>
            <a:pPr>
              <a:defRPr/>
            </a:pPr>
            <a:endParaRPr lang="tr-TR"/>
          </a:p>
        </p:txBody>
      </p:sp>
      <p:sp>
        <p:nvSpPr>
          <p:cNvPr id="7" name="22 Slayt Numarası Yer Tutucusu"/>
          <p:cNvSpPr>
            <a:spLocks noGrp="1"/>
          </p:cNvSpPr>
          <p:nvPr>
            <p:ph type="sldNum" sz="quarter" idx="12"/>
          </p:nvPr>
        </p:nvSpPr>
        <p:spPr/>
        <p:txBody>
          <a:bodyPr/>
          <a:lstStyle>
            <a:lvl1pPr>
              <a:defRPr/>
            </a:lvl1pPr>
          </a:lstStyle>
          <a:p>
            <a:pPr>
              <a:defRPr/>
            </a:pPr>
            <a:fld id="{F7D74C1B-87E2-4D3B-8476-50A8BA0B704A}"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tr-TR" smtClean="0"/>
              <a:t>Asıl başlık stili için tıklatın</a:t>
            </a:r>
            <a:endParaRPr lang="en-US"/>
          </a:p>
        </p:txBody>
      </p:sp>
      <p:sp>
        <p:nvSpPr>
          <p:cNvPr id="1027" name="12 Metin Yer Tutucusu"/>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4" name="13 Veri Yer Tutucusu"/>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defRPr>
            </a:lvl1pPr>
          </a:lstStyle>
          <a:p>
            <a:pPr>
              <a:defRPr/>
            </a:pPr>
            <a:fld id="{D2B023EF-B902-475A-A0D8-3EA499EB2B86}" type="datetimeFigureOut">
              <a:rPr lang="tr-TR"/>
              <a:pPr>
                <a:defRPr/>
              </a:pPr>
              <a:t>10.05.2011</a:t>
            </a:fld>
            <a:endParaRPr lang="tr-TR"/>
          </a:p>
        </p:txBody>
      </p:sp>
      <p:sp>
        <p:nvSpPr>
          <p:cNvPr id="3" name="2 Altbilgi Yer Tutucusu"/>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a:defRPr/>
            </a:pPr>
            <a:endParaRPr lang="tr-TR"/>
          </a:p>
        </p:txBody>
      </p:sp>
      <p:sp>
        <p:nvSpPr>
          <p:cNvPr id="23" name="22 Slayt Numarası Yer Tutucusu"/>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a:solidFill>
                  <a:schemeClr val="tx1">
                    <a:shade val="50000"/>
                  </a:schemeClr>
                </a:solidFill>
                <a:latin typeface="+mn-lt"/>
              </a:defRPr>
            </a:lvl1pPr>
          </a:lstStyle>
          <a:p>
            <a:pPr>
              <a:defRPr/>
            </a:pPr>
            <a:fld id="{8170CF2E-DEAF-40A9-ABA0-621EC267BE84}" type="slidenum">
              <a:rPr lang="tr-TR"/>
              <a:pPr>
                <a:defRPr/>
              </a:pPr>
              <a:t>‹#›</a:t>
            </a:fld>
            <a:endParaRPr lang="tr-TR"/>
          </a:p>
        </p:txBody>
      </p:sp>
    </p:spTree>
  </p:cSld>
  <p:clrMap bg1="dk1" tx1="lt1" bg2="dk2" tx2="lt2" accent1="accent1" accent2="accent2" accent3="accent3" accent4="accent4" accent5="accent5" accent6="accent6" hlink="hlink" folHlink="folHlink"/>
  <p:sldLayoutIdLst>
    <p:sldLayoutId id="2147483995" r:id="rId1"/>
    <p:sldLayoutId id="2147483994" r:id="rId2"/>
    <p:sldLayoutId id="2147483996" r:id="rId3"/>
    <p:sldLayoutId id="2147483993" r:id="rId4"/>
    <p:sldLayoutId id="2147483992" r:id="rId5"/>
    <p:sldLayoutId id="2147483991" r:id="rId6"/>
    <p:sldLayoutId id="2147483990" r:id="rId7"/>
    <p:sldLayoutId id="2147483989" r:id="rId8"/>
    <p:sldLayoutId id="2147483988" r:id="rId9"/>
    <p:sldLayoutId id="2147483987" r:id="rId10"/>
    <p:sldLayoutId id="2147483986"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420888"/>
            <a:ext cx="7467600" cy="1143000"/>
          </a:xfrm>
        </p:spPr>
        <p:txBody>
          <a:bodyPr>
            <a:normAutofit fontScale="90000"/>
          </a:bodyPr>
          <a:lstStyle/>
          <a:p>
            <a:pPr eaLnBrk="1" fontAlgn="auto" hangingPunct="1">
              <a:spcAft>
                <a:spcPts val="0"/>
              </a:spcAft>
              <a:defRPr/>
            </a:pPr>
            <a:r>
              <a:rPr lang="tr-TR" dirty="0" smtClean="0"/>
              <a:t>DRAMA IN TWENTIETH CENTURY</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12676" y="280901"/>
            <a:ext cx="8117061" cy="1127342"/>
          </a:xfrm>
        </p:spPr>
        <p:txBody>
          <a:bodyPr/>
          <a:lstStyle/>
          <a:p>
            <a:pPr eaLnBrk="1" fontAlgn="auto" hangingPunct="1">
              <a:spcAft>
                <a:spcPts val="0"/>
              </a:spcAft>
              <a:defRPr/>
            </a:pPr>
            <a:r>
              <a:rPr lang="tr-TR" i="1" dirty="0" smtClean="0"/>
              <a:t>MYTH OF PYGMALION</a:t>
            </a:r>
            <a:endParaRPr lang="tr-TR" i="1" dirty="0"/>
          </a:p>
        </p:txBody>
      </p:sp>
      <p:sp>
        <p:nvSpPr>
          <p:cNvPr id="22530" name="2 İçerik Yer Tutucusu"/>
          <p:cNvSpPr>
            <a:spLocks noGrp="1"/>
          </p:cNvSpPr>
          <p:nvPr>
            <p:ph type="body" sz="half" idx="1"/>
          </p:nvPr>
        </p:nvSpPr>
        <p:spPr>
          <a:xfrm>
            <a:off x="3995738" y="1600200"/>
            <a:ext cx="4691062" cy="4708525"/>
          </a:xfrm>
        </p:spPr>
        <p:txBody>
          <a:bodyPr/>
          <a:lstStyle/>
          <a:p>
            <a:pPr eaLnBrk="1" hangingPunct="1">
              <a:buFont typeface="Wingdings" pitchFamily="2" charset="2"/>
              <a:buChar char="v"/>
            </a:pPr>
            <a:r>
              <a:rPr lang="tr-TR" sz="2400" i="1" smtClean="0"/>
              <a:t>Pygmalion </a:t>
            </a:r>
            <a:r>
              <a:rPr lang="tr-TR" sz="2400" smtClean="0"/>
              <a:t>is the name of a sculptor and king of Cyprus who curved an ivory statue of a maiden  and fell in love with it.It was brougt to life,in response to his prayers,by Aphrodite.Similar to the myth of </a:t>
            </a:r>
            <a:r>
              <a:rPr lang="tr-TR" sz="2400" i="1" smtClean="0"/>
              <a:t>Pygmalion,</a:t>
            </a:r>
            <a:r>
              <a:rPr lang="tr-TR" sz="2400" smtClean="0"/>
              <a:t>Professor Higging takes a flower girl with a cockney  accent and is able to transform her to another person</a:t>
            </a:r>
            <a:r>
              <a:rPr lang="tr-TR" sz="2400" i="1" smtClean="0"/>
              <a:t>.</a:t>
            </a:r>
            <a:endParaRPr lang="tr-TR" sz="2400" smtClean="0"/>
          </a:p>
        </p:txBody>
      </p:sp>
      <p:pic>
        <p:nvPicPr>
          <p:cNvPr id="22531" name="Picture 5" descr="imagesCAKEM3TL"/>
          <p:cNvPicPr>
            <a:picLocks noChangeAspect="1" noChangeArrowheads="1"/>
          </p:cNvPicPr>
          <p:nvPr>
            <p:ph sz="half" idx="4294967295"/>
          </p:nvPr>
        </p:nvPicPr>
        <p:blipFill>
          <a:blip r:embed="rId2"/>
          <a:srcRect/>
          <a:stretch>
            <a:fillRect/>
          </a:stretch>
        </p:blipFill>
        <p:spPr>
          <a:xfrm>
            <a:off x="949325" y="1484313"/>
            <a:ext cx="3060700" cy="4392612"/>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eaLnBrk="1" fontAlgn="auto" hangingPunct="1">
              <a:spcAft>
                <a:spcPts val="0"/>
              </a:spcAft>
              <a:defRPr/>
            </a:pPr>
            <a:r>
              <a:rPr lang="tr-TR" dirty="0" smtClean="0"/>
              <a:t>PREFACE</a:t>
            </a:r>
            <a:br>
              <a:rPr lang="tr-TR" dirty="0" smtClean="0"/>
            </a:br>
            <a:endParaRPr lang="tr-TR" dirty="0"/>
          </a:p>
        </p:txBody>
      </p:sp>
      <p:sp>
        <p:nvSpPr>
          <p:cNvPr id="23554" name="2 İçerik Yer Tutucusu"/>
          <p:cNvSpPr>
            <a:spLocks noGrp="1"/>
          </p:cNvSpPr>
          <p:nvPr>
            <p:ph idx="1"/>
          </p:nvPr>
        </p:nvSpPr>
        <p:spPr/>
        <p:txBody>
          <a:bodyPr/>
          <a:lstStyle/>
          <a:p>
            <a:pPr eaLnBrk="1" hangingPunct="1"/>
            <a:r>
              <a:rPr lang="tr-TR" smtClean="0"/>
              <a:t>In preface of </a:t>
            </a:r>
            <a:r>
              <a:rPr lang="tr-TR" i="1" smtClean="0"/>
              <a:t>Pygmalion </a:t>
            </a:r>
            <a:r>
              <a:rPr lang="tr-TR" smtClean="0"/>
              <a:t>Shaw states  that  the English do not know how to speak their own language  and can not  teach it to their children,they can not spell it  because  it is composed of  consonants without  any agreed value ,is not phonetic.He mentions  the importance of phoneticians and shows that it is possible  for people to change their native dialects ,implying that it may lead to move to a higher class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4" descr="imagesCAKRR3US"/>
          <p:cNvPicPr>
            <a:picLocks noChangeAspect="1" noChangeArrowheads="1"/>
          </p:cNvPicPr>
          <p:nvPr/>
        </p:nvPicPr>
        <p:blipFill>
          <a:blip r:embed="rId2"/>
          <a:srcRect/>
          <a:stretch>
            <a:fillRect/>
          </a:stretch>
        </p:blipFill>
        <p:spPr bwMode="auto">
          <a:xfrm>
            <a:off x="1116013" y="476250"/>
            <a:ext cx="6461125" cy="52974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r>
              <a:rPr lang="tr-TR" dirty="0" err="1" smtClean="0"/>
              <a:t>The</a:t>
            </a:r>
            <a:r>
              <a:rPr lang="tr-TR" dirty="0" smtClean="0"/>
              <a:t> </a:t>
            </a:r>
            <a:r>
              <a:rPr lang="tr-TR" dirty="0" err="1" smtClean="0"/>
              <a:t>Plot</a:t>
            </a:r>
            <a:r>
              <a:rPr lang="tr-TR" dirty="0" smtClean="0"/>
              <a:t> of </a:t>
            </a:r>
            <a:r>
              <a:rPr lang="tr-TR" i="1" dirty="0" err="1" smtClean="0"/>
              <a:t>Pygmalion</a:t>
            </a:r>
            <a:endParaRPr lang="tr-TR" dirty="0"/>
          </a:p>
        </p:txBody>
      </p:sp>
      <p:sp>
        <p:nvSpPr>
          <p:cNvPr id="3" name="2 İçerik Yer Tutucusu"/>
          <p:cNvSpPr>
            <a:spLocks noGrp="1"/>
          </p:cNvSpPr>
          <p:nvPr>
            <p:ph idx="1"/>
          </p:nvPr>
        </p:nvSpPr>
        <p:spPr/>
        <p:txBody>
          <a:bodyPr>
            <a:normAutofit lnSpcReduction="10000"/>
          </a:bodyPr>
          <a:lstStyle/>
          <a:p>
            <a:pPr marL="548640" indent="-411480" eaLnBrk="1" fontAlgn="auto" hangingPunct="1">
              <a:spcAft>
                <a:spcPts val="0"/>
              </a:spcAft>
              <a:buClr>
                <a:schemeClr val="tx1">
                  <a:shade val="95000"/>
                </a:schemeClr>
              </a:buClr>
              <a:buFont typeface="Courier New" pitchFamily="49" charset="0"/>
              <a:buChar char="o"/>
              <a:defRPr/>
            </a:pPr>
            <a:r>
              <a:rPr lang="tr-TR" dirty="0" err="1" smtClean="0"/>
              <a:t>It</a:t>
            </a:r>
            <a:r>
              <a:rPr lang="tr-TR" dirty="0" smtClean="0"/>
              <a:t> is a </a:t>
            </a:r>
            <a:r>
              <a:rPr lang="tr-TR" dirty="0" err="1" smtClean="0"/>
              <a:t>romantic</a:t>
            </a:r>
            <a:r>
              <a:rPr lang="tr-TR" dirty="0" smtClean="0"/>
              <a:t> </a:t>
            </a:r>
            <a:r>
              <a:rPr lang="tr-TR" dirty="0" err="1" smtClean="0"/>
              <a:t>comedy</a:t>
            </a:r>
            <a:r>
              <a:rPr lang="tr-TR" dirty="0" smtClean="0"/>
              <a:t> . </a:t>
            </a:r>
            <a:r>
              <a:rPr lang="tr-TR" dirty="0" err="1" smtClean="0"/>
              <a:t>The</a:t>
            </a:r>
            <a:r>
              <a:rPr lang="tr-TR" dirty="0" smtClean="0"/>
              <a:t> </a:t>
            </a:r>
            <a:r>
              <a:rPr lang="tr-TR" dirty="0" err="1" smtClean="0"/>
              <a:t>play</a:t>
            </a:r>
            <a:r>
              <a:rPr lang="tr-TR" dirty="0" smtClean="0"/>
              <a:t> </a:t>
            </a:r>
            <a:r>
              <a:rPr lang="tr-TR" dirty="0" err="1" smtClean="0"/>
              <a:t>turns</a:t>
            </a:r>
            <a:r>
              <a:rPr lang="tr-TR" dirty="0" smtClean="0"/>
              <a:t> on </a:t>
            </a:r>
            <a:r>
              <a:rPr lang="tr-TR" dirty="0" err="1" smtClean="0"/>
              <a:t>the</a:t>
            </a:r>
            <a:r>
              <a:rPr lang="tr-TR" dirty="0" smtClean="0"/>
              <a:t> </a:t>
            </a:r>
            <a:r>
              <a:rPr lang="tr-TR" dirty="0" err="1" smtClean="0"/>
              <a:t>claim</a:t>
            </a:r>
            <a:r>
              <a:rPr lang="tr-TR" dirty="0" smtClean="0"/>
              <a:t> </a:t>
            </a:r>
            <a:r>
              <a:rPr lang="tr-TR" dirty="0" err="1" smtClean="0"/>
              <a:t>made</a:t>
            </a:r>
            <a:r>
              <a:rPr lang="tr-TR" dirty="0" smtClean="0"/>
              <a:t> </a:t>
            </a:r>
            <a:r>
              <a:rPr lang="tr-TR" dirty="0" err="1" smtClean="0"/>
              <a:t>by</a:t>
            </a:r>
            <a:r>
              <a:rPr lang="tr-TR" dirty="0" smtClean="0"/>
              <a:t> </a:t>
            </a:r>
            <a:r>
              <a:rPr lang="tr-TR" dirty="0" err="1" smtClean="0"/>
              <a:t>Professor</a:t>
            </a:r>
            <a:r>
              <a:rPr lang="tr-TR" dirty="0" smtClean="0"/>
              <a:t> </a:t>
            </a:r>
            <a:r>
              <a:rPr lang="tr-TR" dirty="0" err="1" smtClean="0"/>
              <a:t>Higgings</a:t>
            </a:r>
            <a:r>
              <a:rPr lang="tr-TR" dirty="0" smtClean="0"/>
              <a:t> ,a </a:t>
            </a:r>
            <a:r>
              <a:rPr lang="tr-TR" dirty="0" err="1" smtClean="0"/>
              <a:t>professor</a:t>
            </a:r>
            <a:r>
              <a:rPr lang="tr-TR" dirty="0" smtClean="0"/>
              <a:t>  of </a:t>
            </a:r>
            <a:r>
              <a:rPr lang="tr-TR" dirty="0" err="1" smtClean="0"/>
              <a:t>phonetics</a:t>
            </a:r>
            <a:r>
              <a:rPr lang="tr-TR" dirty="0" smtClean="0"/>
              <a:t>,</a:t>
            </a:r>
            <a:r>
              <a:rPr lang="tr-TR" dirty="0" err="1" smtClean="0"/>
              <a:t>to</a:t>
            </a:r>
            <a:r>
              <a:rPr lang="tr-TR" dirty="0" smtClean="0"/>
              <a:t> his </a:t>
            </a:r>
            <a:r>
              <a:rPr lang="tr-TR" dirty="0" err="1" smtClean="0"/>
              <a:t>friend</a:t>
            </a:r>
            <a:r>
              <a:rPr lang="tr-TR" dirty="0" smtClean="0"/>
              <a:t> </a:t>
            </a:r>
            <a:r>
              <a:rPr lang="tr-TR" dirty="0" err="1" smtClean="0"/>
              <a:t>Colonel</a:t>
            </a:r>
            <a:r>
              <a:rPr lang="tr-TR" dirty="0" smtClean="0"/>
              <a:t> </a:t>
            </a:r>
            <a:r>
              <a:rPr lang="tr-TR" dirty="0" err="1" smtClean="0"/>
              <a:t>Pickering</a:t>
            </a:r>
            <a:r>
              <a:rPr lang="tr-TR" dirty="0" smtClean="0"/>
              <a:t> </a:t>
            </a:r>
            <a:r>
              <a:rPr lang="tr-TR" dirty="0" err="1" smtClean="0"/>
              <a:t>that</a:t>
            </a:r>
            <a:r>
              <a:rPr lang="tr-TR" dirty="0" smtClean="0"/>
              <a:t> he </a:t>
            </a:r>
            <a:r>
              <a:rPr lang="tr-TR" dirty="0" err="1" smtClean="0"/>
              <a:t>could</a:t>
            </a:r>
            <a:r>
              <a:rPr lang="tr-TR" dirty="0" smtClean="0"/>
              <a:t> </a:t>
            </a:r>
            <a:r>
              <a:rPr lang="tr-TR" dirty="0" err="1" smtClean="0"/>
              <a:t>pass</a:t>
            </a:r>
            <a:r>
              <a:rPr lang="tr-TR" dirty="0" smtClean="0"/>
              <a:t> </a:t>
            </a:r>
            <a:r>
              <a:rPr lang="tr-TR" dirty="0" err="1" smtClean="0"/>
              <a:t>off</a:t>
            </a:r>
            <a:r>
              <a:rPr lang="tr-TR" dirty="0" smtClean="0"/>
              <a:t>  a </a:t>
            </a:r>
            <a:r>
              <a:rPr lang="tr-TR" dirty="0" err="1" smtClean="0"/>
              <a:t>cockney</a:t>
            </a:r>
            <a:r>
              <a:rPr lang="tr-TR" dirty="0" smtClean="0"/>
              <a:t> </a:t>
            </a:r>
            <a:r>
              <a:rPr lang="tr-TR" dirty="0" err="1" smtClean="0"/>
              <a:t>flower</a:t>
            </a:r>
            <a:r>
              <a:rPr lang="tr-TR" dirty="0" smtClean="0"/>
              <a:t> ,Eliza </a:t>
            </a:r>
            <a:r>
              <a:rPr lang="tr-TR" dirty="0" err="1" smtClean="0"/>
              <a:t>Doolittle</a:t>
            </a:r>
            <a:r>
              <a:rPr lang="tr-TR" dirty="0" smtClean="0"/>
              <a:t>,as a </a:t>
            </a:r>
            <a:r>
              <a:rPr lang="tr-TR" dirty="0" err="1" smtClean="0"/>
              <a:t>duchess</a:t>
            </a:r>
            <a:r>
              <a:rPr lang="tr-TR" dirty="0" smtClean="0"/>
              <a:t> </a:t>
            </a:r>
            <a:r>
              <a:rPr lang="tr-TR" dirty="0" err="1" smtClean="0"/>
              <a:t>by</a:t>
            </a:r>
            <a:r>
              <a:rPr lang="tr-TR" dirty="0" smtClean="0"/>
              <a:t> </a:t>
            </a:r>
            <a:r>
              <a:rPr lang="tr-TR" dirty="0" err="1" smtClean="0"/>
              <a:t>teaching</a:t>
            </a:r>
            <a:r>
              <a:rPr lang="tr-TR" dirty="0" smtClean="0"/>
              <a:t>  her </a:t>
            </a:r>
            <a:r>
              <a:rPr lang="tr-TR" dirty="0" err="1" smtClean="0"/>
              <a:t>to</a:t>
            </a:r>
            <a:r>
              <a:rPr lang="tr-TR" dirty="0" smtClean="0"/>
              <a:t> </a:t>
            </a:r>
            <a:r>
              <a:rPr lang="tr-TR" dirty="0" err="1" smtClean="0"/>
              <a:t>speak</a:t>
            </a:r>
            <a:r>
              <a:rPr lang="tr-TR" dirty="0" smtClean="0"/>
              <a:t>  </a:t>
            </a:r>
            <a:r>
              <a:rPr lang="tr-TR" dirty="0" err="1" smtClean="0"/>
              <a:t>properly</a:t>
            </a:r>
            <a:r>
              <a:rPr lang="tr-TR" dirty="0" smtClean="0"/>
              <a:t>.</a:t>
            </a:r>
            <a:r>
              <a:rPr lang="tr-TR" dirty="0" err="1" smtClean="0"/>
              <a:t>She</a:t>
            </a:r>
            <a:r>
              <a:rPr lang="tr-TR" dirty="0" smtClean="0"/>
              <a:t> </a:t>
            </a:r>
            <a:r>
              <a:rPr lang="tr-TR" dirty="0" err="1" smtClean="0"/>
              <a:t>asks</a:t>
            </a:r>
            <a:r>
              <a:rPr lang="tr-TR" dirty="0" smtClean="0"/>
              <a:t> </a:t>
            </a:r>
            <a:r>
              <a:rPr lang="tr-TR" dirty="0" err="1" smtClean="0"/>
              <a:t>Higgins</a:t>
            </a:r>
            <a:r>
              <a:rPr lang="tr-TR" dirty="0" smtClean="0"/>
              <a:t> </a:t>
            </a:r>
            <a:r>
              <a:rPr lang="tr-TR" dirty="0" err="1" smtClean="0"/>
              <a:t>for</a:t>
            </a:r>
            <a:r>
              <a:rPr lang="tr-TR" dirty="0" smtClean="0"/>
              <a:t> </a:t>
            </a:r>
            <a:r>
              <a:rPr lang="tr-TR" dirty="0" err="1" smtClean="0"/>
              <a:t>lessons</a:t>
            </a:r>
            <a:r>
              <a:rPr lang="tr-TR" dirty="0" smtClean="0"/>
              <a:t> </a:t>
            </a:r>
            <a:r>
              <a:rPr lang="tr-TR" dirty="0" err="1" smtClean="0"/>
              <a:t>and</a:t>
            </a:r>
            <a:r>
              <a:rPr lang="tr-TR" dirty="0" smtClean="0"/>
              <a:t> he </a:t>
            </a:r>
            <a:r>
              <a:rPr lang="tr-TR" dirty="0" err="1" smtClean="0"/>
              <a:t>takes</a:t>
            </a:r>
            <a:r>
              <a:rPr lang="tr-TR" dirty="0" smtClean="0"/>
              <a:t> her as a </a:t>
            </a:r>
            <a:r>
              <a:rPr lang="tr-TR" dirty="0" err="1" smtClean="0"/>
              <a:t>pupil</a:t>
            </a:r>
            <a:r>
              <a:rPr lang="tr-TR" dirty="0" smtClean="0"/>
              <a:t>.</a:t>
            </a:r>
            <a:r>
              <a:rPr lang="tr-TR" dirty="0" err="1" smtClean="0"/>
              <a:t>In</a:t>
            </a:r>
            <a:r>
              <a:rPr lang="tr-TR" dirty="0" smtClean="0"/>
              <a:t>  </a:t>
            </a:r>
            <a:r>
              <a:rPr lang="tr-TR" dirty="0" err="1" smtClean="0"/>
              <a:t>the</a:t>
            </a:r>
            <a:r>
              <a:rPr lang="tr-TR" dirty="0" smtClean="0"/>
              <a:t>  </a:t>
            </a:r>
            <a:r>
              <a:rPr lang="tr-TR" dirty="0" err="1" smtClean="0"/>
              <a:t>course</a:t>
            </a:r>
            <a:r>
              <a:rPr lang="tr-TR" dirty="0" smtClean="0"/>
              <a:t> of her </a:t>
            </a:r>
            <a:r>
              <a:rPr lang="tr-TR" dirty="0" err="1" smtClean="0"/>
              <a:t>educatıon</a:t>
            </a:r>
            <a:r>
              <a:rPr lang="tr-TR" dirty="0" smtClean="0"/>
              <a:t> </a:t>
            </a:r>
            <a:r>
              <a:rPr lang="tr-TR" dirty="0" err="1" smtClean="0"/>
              <a:t>she</a:t>
            </a:r>
            <a:r>
              <a:rPr lang="tr-TR" dirty="0" smtClean="0"/>
              <a:t> </a:t>
            </a:r>
            <a:r>
              <a:rPr lang="tr-TR" dirty="0" err="1" smtClean="0"/>
              <a:t>emerges</a:t>
            </a:r>
            <a:r>
              <a:rPr lang="tr-TR" dirty="0" smtClean="0"/>
              <a:t>  not </a:t>
            </a:r>
            <a:r>
              <a:rPr lang="tr-TR" dirty="0" err="1" smtClean="0"/>
              <a:t>merely</a:t>
            </a:r>
            <a:r>
              <a:rPr lang="tr-TR" dirty="0" smtClean="0"/>
              <a:t> as a </a:t>
            </a:r>
            <a:r>
              <a:rPr lang="tr-TR" dirty="0" err="1" smtClean="0"/>
              <a:t>presentable</a:t>
            </a:r>
            <a:r>
              <a:rPr lang="tr-TR" dirty="0" smtClean="0"/>
              <a:t> </a:t>
            </a:r>
            <a:r>
              <a:rPr lang="tr-TR" dirty="0" err="1" smtClean="0"/>
              <a:t>lady</a:t>
            </a:r>
            <a:r>
              <a:rPr lang="tr-TR" dirty="0" smtClean="0"/>
              <a:t>  but as a </a:t>
            </a:r>
            <a:r>
              <a:rPr lang="tr-TR" dirty="0" err="1" smtClean="0"/>
              <a:t>beautiful</a:t>
            </a:r>
            <a:r>
              <a:rPr lang="tr-TR" dirty="0" smtClean="0"/>
              <a:t> </a:t>
            </a:r>
            <a:r>
              <a:rPr lang="tr-TR" dirty="0" err="1" smtClean="0"/>
              <a:t>woman</a:t>
            </a:r>
            <a:r>
              <a:rPr lang="tr-TR" dirty="0" smtClean="0"/>
              <a:t> of </a:t>
            </a:r>
            <a:r>
              <a:rPr lang="tr-TR" dirty="0" err="1" smtClean="0"/>
              <a:t>increasing</a:t>
            </a:r>
            <a:r>
              <a:rPr lang="tr-TR" dirty="0" smtClean="0"/>
              <a:t> </a:t>
            </a:r>
            <a:r>
              <a:rPr lang="tr-TR" dirty="0" err="1" smtClean="0"/>
              <a:t>sensivity</a:t>
            </a:r>
            <a:r>
              <a:rPr lang="tr-TR" dirty="0" smtClean="0"/>
              <a:t>.</a:t>
            </a:r>
            <a:r>
              <a:rPr lang="tr-TR" dirty="0" err="1" smtClean="0"/>
              <a:t>To</a:t>
            </a:r>
            <a:r>
              <a:rPr lang="tr-TR" dirty="0" smtClean="0"/>
              <a:t> </a:t>
            </a:r>
            <a:r>
              <a:rPr lang="tr-TR" dirty="0" err="1" smtClean="0"/>
              <a:t>Higgins</a:t>
            </a:r>
            <a:r>
              <a:rPr lang="tr-TR" dirty="0" smtClean="0"/>
              <a:t> </a:t>
            </a:r>
            <a:r>
              <a:rPr lang="tr-TR" dirty="0" err="1" smtClean="0"/>
              <a:t>however</a:t>
            </a:r>
            <a:r>
              <a:rPr lang="tr-TR" dirty="0" smtClean="0"/>
              <a:t> ,</a:t>
            </a:r>
            <a:r>
              <a:rPr lang="tr-TR" dirty="0" err="1" smtClean="0"/>
              <a:t>just</a:t>
            </a:r>
            <a:r>
              <a:rPr lang="tr-TR" dirty="0" smtClean="0"/>
              <a:t> a </a:t>
            </a:r>
            <a:r>
              <a:rPr lang="tr-TR" dirty="0" err="1" smtClean="0"/>
              <a:t>successful</a:t>
            </a:r>
            <a:r>
              <a:rPr lang="tr-TR" dirty="0" smtClean="0"/>
              <a:t> </a:t>
            </a:r>
            <a:r>
              <a:rPr lang="tr-TR" dirty="0" err="1" smtClean="0"/>
              <a:t>experiment</a:t>
            </a:r>
            <a:r>
              <a:rPr lang="tr-TR" dirty="0" smtClean="0"/>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46238"/>
            <a:ext cx="8229600" cy="4525962"/>
          </a:xfrm>
        </p:spPr>
        <p:txBody>
          <a:bodyPr>
            <a:normAutofit fontScale="92500" lnSpcReduction="20000"/>
          </a:bodyPr>
          <a:lstStyle/>
          <a:p>
            <a:pPr marL="514350" indent="-514350" eaLnBrk="1" fontAlgn="auto" hangingPunct="1">
              <a:spcAft>
                <a:spcPts val="0"/>
              </a:spcAft>
              <a:buClr>
                <a:schemeClr val="tx1">
                  <a:shade val="95000"/>
                </a:schemeClr>
              </a:buClr>
              <a:buFont typeface="Wingdings" pitchFamily="2" charset="2"/>
              <a:buChar char="Ø"/>
              <a:defRPr/>
            </a:pPr>
            <a:r>
              <a:rPr lang="tr-TR" dirty="0" err="1" smtClean="0"/>
              <a:t>Realism</a:t>
            </a:r>
            <a:r>
              <a:rPr lang="tr-TR" dirty="0" smtClean="0"/>
              <a:t> </a:t>
            </a:r>
            <a:r>
              <a:rPr lang="tr-TR" dirty="0" err="1" smtClean="0"/>
              <a:t>was</a:t>
            </a:r>
            <a:r>
              <a:rPr lang="tr-TR" dirty="0" smtClean="0"/>
              <a:t> on top in </a:t>
            </a:r>
            <a:r>
              <a:rPr lang="tr-TR" dirty="0" err="1" smtClean="0"/>
              <a:t>the</a:t>
            </a:r>
            <a:r>
              <a:rPr lang="tr-TR" dirty="0" smtClean="0"/>
              <a:t> drama of </a:t>
            </a:r>
            <a:r>
              <a:rPr lang="tr-TR" dirty="0" err="1" smtClean="0"/>
              <a:t>the</a:t>
            </a:r>
            <a:r>
              <a:rPr lang="tr-TR" dirty="0" smtClean="0"/>
              <a:t> </a:t>
            </a:r>
            <a:r>
              <a:rPr lang="tr-TR" dirty="0" err="1" smtClean="0"/>
              <a:t>early</a:t>
            </a:r>
            <a:r>
              <a:rPr lang="tr-TR" dirty="0" smtClean="0"/>
              <a:t> </a:t>
            </a:r>
            <a:r>
              <a:rPr lang="tr-TR" dirty="0" err="1" smtClean="0"/>
              <a:t>twentieth</a:t>
            </a:r>
            <a:r>
              <a:rPr lang="tr-TR" dirty="0" smtClean="0"/>
              <a:t> </a:t>
            </a:r>
            <a:r>
              <a:rPr lang="tr-TR" dirty="0" err="1" smtClean="0"/>
              <a:t>century</a:t>
            </a:r>
            <a:r>
              <a:rPr lang="tr-TR" dirty="0" smtClean="0"/>
              <a:t> ,but </a:t>
            </a:r>
            <a:r>
              <a:rPr lang="tr-TR" dirty="0" err="1" smtClean="0"/>
              <a:t>Shaw</a:t>
            </a:r>
            <a:r>
              <a:rPr lang="tr-TR" dirty="0" smtClean="0"/>
              <a:t>´s </a:t>
            </a:r>
            <a:r>
              <a:rPr lang="tr-TR" dirty="0" err="1" smtClean="0"/>
              <a:t>comedy</a:t>
            </a:r>
            <a:r>
              <a:rPr lang="tr-TR" dirty="0" smtClean="0"/>
              <a:t> of </a:t>
            </a:r>
            <a:r>
              <a:rPr lang="tr-TR" dirty="0" err="1" smtClean="0"/>
              <a:t>ideas</a:t>
            </a:r>
            <a:r>
              <a:rPr lang="tr-TR" dirty="0" smtClean="0"/>
              <a:t> </a:t>
            </a:r>
            <a:r>
              <a:rPr lang="tr-TR" dirty="0" err="1" smtClean="0"/>
              <a:t>predominated</a:t>
            </a:r>
            <a:r>
              <a:rPr lang="tr-TR" dirty="0" smtClean="0"/>
              <a:t> </a:t>
            </a:r>
            <a:r>
              <a:rPr lang="tr-TR" dirty="0" err="1" smtClean="0"/>
              <a:t>the</a:t>
            </a:r>
            <a:r>
              <a:rPr lang="tr-TR" dirty="0" smtClean="0"/>
              <a:t> drama.An </a:t>
            </a:r>
            <a:r>
              <a:rPr lang="tr-TR" dirty="0" err="1" smtClean="0"/>
              <a:t>example</a:t>
            </a:r>
            <a:r>
              <a:rPr lang="tr-TR" dirty="0" smtClean="0"/>
              <a:t> </a:t>
            </a:r>
            <a:r>
              <a:rPr lang="tr-TR" dirty="0" err="1" smtClean="0"/>
              <a:t>for</a:t>
            </a:r>
            <a:r>
              <a:rPr lang="tr-TR" dirty="0" smtClean="0"/>
              <a:t> </a:t>
            </a:r>
            <a:r>
              <a:rPr lang="tr-TR" dirty="0" err="1" smtClean="0"/>
              <a:t>realism</a:t>
            </a:r>
            <a:r>
              <a:rPr lang="tr-TR" dirty="0" smtClean="0"/>
              <a:t> John </a:t>
            </a:r>
            <a:r>
              <a:rPr lang="tr-TR" dirty="0" err="1" smtClean="0"/>
              <a:t>Millington</a:t>
            </a:r>
            <a:r>
              <a:rPr lang="tr-TR" dirty="0" smtClean="0"/>
              <a:t> </a:t>
            </a:r>
            <a:r>
              <a:rPr lang="tr-TR" dirty="0" err="1" smtClean="0"/>
              <a:t>Synge</a:t>
            </a:r>
            <a:r>
              <a:rPr lang="tr-TR" dirty="0" smtClean="0"/>
              <a:t>´ </a:t>
            </a:r>
            <a:r>
              <a:rPr lang="tr-TR" i="1" dirty="0" err="1" smtClean="0"/>
              <a:t>Riders</a:t>
            </a:r>
            <a:r>
              <a:rPr lang="tr-TR" i="1" dirty="0" smtClean="0"/>
              <a:t> </a:t>
            </a:r>
            <a:r>
              <a:rPr lang="tr-TR" i="1" dirty="0" err="1" smtClean="0"/>
              <a:t>to</a:t>
            </a:r>
            <a:r>
              <a:rPr lang="tr-TR" i="1" dirty="0" smtClean="0"/>
              <a:t> </a:t>
            </a:r>
            <a:r>
              <a:rPr lang="tr-TR" i="1" dirty="0" err="1" smtClean="0"/>
              <a:t>the</a:t>
            </a:r>
            <a:r>
              <a:rPr lang="tr-TR" i="1" dirty="0" smtClean="0"/>
              <a:t> </a:t>
            </a:r>
            <a:r>
              <a:rPr lang="tr-TR" i="1" dirty="0" err="1" smtClean="0"/>
              <a:t>Sea</a:t>
            </a:r>
            <a:r>
              <a:rPr lang="tr-TR" b="1" i="1" dirty="0" smtClean="0"/>
              <a:t>  </a:t>
            </a:r>
            <a:r>
              <a:rPr lang="tr-TR" i="1" dirty="0" smtClean="0">
                <a:solidFill>
                  <a:schemeClr val="bg1"/>
                </a:solidFill>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which</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was</a:t>
            </a:r>
            <a:r>
              <a:rPr lang="tr-TR" dirty="0" smtClean="0">
                <a:effectLst>
                  <a:outerShdw blurRad="38100" dist="38100" dir="2700000" algn="tl">
                    <a:srgbClr val="000000">
                      <a:alpha val="43137"/>
                    </a:srgbClr>
                  </a:outerShdw>
                </a:effectLst>
              </a:rPr>
              <a:t> a </a:t>
            </a:r>
            <a:r>
              <a:rPr lang="tr-TR" dirty="0" err="1" smtClean="0">
                <a:effectLst>
                  <a:outerShdw blurRad="38100" dist="38100" dir="2700000" algn="tl">
                    <a:srgbClr val="000000">
                      <a:alpha val="43137"/>
                    </a:srgbClr>
                  </a:outerShdw>
                </a:effectLst>
              </a:rPr>
              <a:t>peasant</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tragedy</a:t>
            </a:r>
            <a:r>
              <a:rPr lang="tr-TR" dirty="0" smtClean="0">
                <a:effectLst>
                  <a:outerShdw blurRad="38100" dist="38100" dir="2700000" algn="tl">
                    <a:srgbClr val="000000">
                      <a:alpha val="43137"/>
                    </a:srgbClr>
                  </a:outerShdw>
                </a:effectLst>
              </a:rPr>
              <a:t>.</a:t>
            </a:r>
            <a:r>
              <a:rPr lang="tr-TR" dirty="0" err="1" smtClean="0">
                <a:effectLst>
                  <a:outerShdw blurRad="38100" dist="38100" dir="2700000" algn="tl">
                    <a:srgbClr val="000000">
                      <a:alpha val="43137"/>
                    </a:srgbClr>
                  </a:outerShdw>
                </a:effectLst>
              </a:rPr>
              <a:t>Along</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with</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Shaw</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there</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were</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several</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trends</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which</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did</a:t>
            </a:r>
            <a:r>
              <a:rPr lang="tr-TR" dirty="0" smtClean="0">
                <a:effectLst>
                  <a:outerShdw blurRad="38100" dist="38100" dir="2700000" algn="tl">
                    <a:srgbClr val="000000">
                      <a:alpha val="43137"/>
                    </a:srgbClr>
                  </a:outerShdw>
                </a:effectLst>
              </a:rPr>
              <a:t> not </a:t>
            </a:r>
            <a:r>
              <a:rPr lang="tr-TR" dirty="0" err="1" smtClean="0">
                <a:effectLst>
                  <a:outerShdw blurRad="38100" dist="38100" dir="2700000" algn="tl">
                    <a:srgbClr val="000000">
                      <a:alpha val="43137"/>
                    </a:srgbClr>
                  </a:outerShdw>
                </a:effectLst>
              </a:rPr>
              <a:t>draw</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attention</a:t>
            </a:r>
            <a:r>
              <a:rPr lang="tr-TR" dirty="0" smtClean="0">
                <a:effectLst>
                  <a:outerShdw blurRad="38100" dist="38100" dir="2700000" algn="tl">
                    <a:srgbClr val="000000">
                      <a:alpha val="43137"/>
                    </a:srgbClr>
                  </a:outerShdw>
                </a:effectLst>
              </a:rPr>
              <a:t> as </a:t>
            </a:r>
            <a:r>
              <a:rPr lang="tr-TR" dirty="0" err="1" smtClean="0">
                <a:effectLst>
                  <a:outerShdw blurRad="38100" dist="38100" dir="2700000" algn="tl">
                    <a:srgbClr val="000000">
                      <a:alpha val="43137"/>
                    </a:srgbClr>
                  </a:outerShdw>
                </a:effectLst>
              </a:rPr>
              <a:t>much</a:t>
            </a:r>
            <a:r>
              <a:rPr lang="tr-TR" dirty="0" smtClean="0">
                <a:effectLst>
                  <a:outerShdw blurRad="38100" dist="38100" dir="2700000" algn="tl">
                    <a:srgbClr val="000000">
                      <a:alpha val="43137"/>
                    </a:srgbClr>
                  </a:outerShdw>
                </a:effectLst>
              </a:rPr>
              <a:t> as </a:t>
            </a:r>
            <a:r>
              <a:rPr lang="tr-TR" dirty="0" err="1" smtClean="0">
                <a:effectLst>
                  <a:outerShdw blurRad="38100" dist="38100" dir="2700000" algn="tl">
                    <a:srgbClr val="000000">
                      <a:alpha val="43137"/>
                    </a:srgbClr>
                  </a:outerShdw>
                </a:effectLst>
              </a:rPr>
              <a:t>him</a:t>
            </a:r>
            <a:r>
              <a:rPr lang="tr-TR" dirty="0" smtClean="0">
                <a:effectLst>
                  <a:outerShdw blurRad="38100" dist="38100" dir="2700000" algn="tl">
                    <a:srgbClr val="000000">
                      <a:alpha val="43137"/>
                    </a:srgbClr>
                  </a:outerShdw>
                </a:effectLst>
              </a:rPr>
              <a:t>			</a:t>
            </a:r>
          </a:p>
          <a:p>
            <a:pPr marL="514350" indent="-514350" eaLnBrk="1" fontAlgn="auto" hangingPunct="1">
              <a:spcAft>
                <a:spcPts val="0"/>
              </a:spcAft>
              <a:buClr>
                <a:schemeClr val="tx1">
                  <a:shade val="95000"/>
                </a:schemeClr>
              </a:buClr>
              <a:buFont typeface="Wingdings" pitchFamily="2" charset="2"/>
              <a:buChar char="Ø"/>
              <a:defRPr/>
            </a:pPr>
            <a:r>
              <a:rPr lang="tr-TR" dirty="0" err="1" smtClean="0">
                <a:effectLst>
                  <a:outerShdw blurRad="38100" dist="38100" dir="2700000" algn="tl">
                    <a:srgbClr val="000000">
                      <a:alpha val="43137"/>
                    </a:srgbClr>
                  </a:outerShdw>
                </a:effectLst>
              </a:rPr>
              <a:t>Synge</a:t>
            </a:r>
            <a:r>
              <a:rPr lang="tr-TR" dirty="0" smtClean="0">
                <a:effectLst>
                  <a:outerShdw blurRad="38100" dist="38100" dir="2700000" algn="tl">
                    <a:srgbClr val="000000">
                      <a:alpha val="43137"/>
                    </a:srgbClr>
                  </a:outerShdw>
                </a:effectLst>
              </a:rPr>
              <a:t>´</a:t>
            </a:r>
            <a:r>
              <a:rPr lang="tr-TR" i="1" dirty="0" err="1" smtClean="0">
                <a:effectLst>
                  <a:outerShdw blurRad="38100" dist="38100" dir="2700000" algn="tl">
                    <a:srgbClr val="000000">
                      <a:alpha val="43137"/>
                    </a:srgbClr>
                  </a:outerShdw>
                </a:effectLst>
              </a:rPr>
              <a:t>The</a:t>
            </a:r>
            <a:r>
              <a:rPr lang="tr-TR" i="1" dirty="0" smtClean="0">
                <a:effectLst>
                  <a:outerShdw blurRad="38100" dist="38100" dir="2700000" algn="tl">
                    <a:srgbClr val="000000">
                      <a:alpha val="43137"/>
                    </a:srgbClr>
                  </a:outerShdw>
                </a:effectLst>
              </a:rPr>
              <a:t> </a:t>
            </a:r>
            <a:r>
              <a:rPr lang="tr-TR" i="1" dirty="0" err="1" smtClean="0">
                <a:effectLst>
                  <a:outerShdw blurRad="38100" dist="38100" dir="2700000" algn="tl">
                    <a:srgbClr val="000000">
                      <a:alpha val="43137"/>
                    </a:srgbClr>
                  </a:outerShdw>
                </a:effectLst>
              </a:rPr>
              <a:t>Play</a:t>
            </a:r>
            <a:r>
              <a:rPr lang="tr-TR" i="1" dirty="0" smtClean="0">
                <a:effectLst>
                  <a:outerShdw blurRad="38100" dist="38100" dir="2700000" algn="tl">
                    <a:srgbClr val="000000">
                      <a:alpha val="43137"/>
                    </a:srgbClr>
                  </a:outerShdw>
                </a:effectLst>
              </a:rPr>
              <a:t> of Western </a:t>
            </a:r>
            <a:r>
              <a:rPr lang="tr-TR" i="1" dirty="0" err="1" smtClean="0">
                <a:effectLst>
                  <a:outerShdw blurRad="38100" dist="38100" dir="2700000" algn="tl">
                    <a:srgbClr val="000000">
                      <a:alpha val="43137"/>
                    </a:srgbClr>
                  </a:outerShdw>
                </a:effectLst>
              </a:rPr>
              <a:t>World</a:t>
            </a:r>
            <a:r>
              <a:rPr lang="tr-TR" i="1" dirty="0" smtClean="0">
                <a:effectLst>
                  <a:outerShdw blurRad="38100" dist="38100" dir="2700000" algn="tl">
                    <a:srgbClr val="000000">
                      <a:alpha val="43137"/>
                    </a:srgbClr>
                  </a:outerShdw>
                </a:effectLst>
              </a:rPr>
              <a:t> </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and</a:t>
            </a:r>
            <a:r>
              <a:rPr lang="tr-TR" dirty="0" smtClean="0">
                <a:effectLst>
                  <a:outerShdw blurRad="38100" dist="38100" dir="2700000" algn="tl">
                    <a:srgbClr val="000000">
                      <a:alpha val="43137"/>
                    </a:srgbClr>
                  </a:outerShdw>
                </a:effectLst>
              </a:rPr>
              <a:t> W.B. </a:t>
            </a:r>
            <a:r>
              <a:rPr lang="tr-TR" dirty="0" err="1" smtClean="0">
                <a:effectLst>
                  <a:outerShdw blurRad="38100" dist="38100" dir="2700000" algn="tl">
                    <a:srgbClr val="000000">
                      <a:alpha val="43137"/>
                    </a:srgbClr>
                  </a:outerShdw>
                </a:effectLst>
              </a:rPr>
              <a:t>Yeats</a:t>
            </a:r>
            <a:r>
              <a:rPr lang="tr-TR" dirty="0" smtClean="0">
                <a:effectLst>
                  <a:outerShdw blurRad="38100" dist="38100" dir="2700000" algn="tl">
                    <a:srgbClr val="000000">
                      <a:alpha val="43137"/>
                    </a:srgbClr>
                  </a:outerShdw>
                </a:effectLst>
              </a:rPr>
              <a:t>(in verse)</a:t>
            </a:r>
            <a:r>
              <a:rPr lang="tr-TR" dirty="0" err="1" smtClean="0">
                <a:effectLst>
                  <a:outerShdw blurRad="38100" dist="38100" dir="2700000" algn="tl">
                    <a:srgbClr val="000000">
                      <a:alpha val="43137"/>
                    </a:srgbClr>
                  </a:outerShdw>
                </a:effectLst>
              </a:rPr>
              <a:t>were</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specifically</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designed</a:t>
            </a:r>
            <a:r>
              <a:rPr lang="tr-TR" dirty="0" smtClean="0">
                <a:effectLst>
                  <a:outerShdw blurRad="38100" dist="38100" dir="2700000" algn="tl">
                    <a:srgbClr val="000000">
                      <a:alpha val="43137"/>
                    </a:srgbClr>
                  </a:outerShdw>
                </a:effectLst>
              </a:rPr>
              <a:t> as </a:t>
            </a:r>
            <a:r>
              <a:rPr lang="tr-TR" dirty="0" err="1" smtClean="0">
                <a:effectLst>
                  <a:outerShdw blurRad="38100" dist="38100" dir="2700000" algn="tl">
                    <a:srgbClr val="000000">
                      <a:alpha val="43137"/>
                    </a:srgbClr>
                  </a:outerShdw>
                </a:effectLst>
              </a:rPr>
              <a:t>the</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renaissance</a:t>
            </a:r>
            <a:r>
              <a:rPr lang="tr-TR" dirty="0" smtClean="0">
                <a:effectLst>
                  <a:outerShdw blurRad="38100" dist="38100" dir="2700000" algn="tl">
                    <a:srgbClr val="000000">
                      <a:alpha val="43137"/>
                    </a:srgbClr>
                  </a:outerShdw>
                </a:effectLst>
              </a:rPr>
              <a:t>’ of  an </a:t>
            </a:r>
            <a:r>
              <a:rPr lang="tr-TR" dirty="0" err="1" smtClean="0">
                <a:effectLst>
                  <a:outerShdw blurRad="38100" dist="38100" dir="2700000" algn="tl">
                    <a:srgbClr val="000000">
                      <a:alpha val="43137"/>
                    </a:srgbClr>
                  </a:outerShdw>
                </a:effectLst>
              </a:rPr>
              <a:t>Irish</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theatre</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movement</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their</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style</a:t>
            </a:r>
            <a:r>
              <a:rPr lang="tr-TR" dirty="0" smtClean="0">
                <a:effectLst>
                  <a:outerShdw blurRad="38100" dist="38100" dir="2700000" algn="tl">
                    <a:srgbClr val="000000">
                      <a:alpha val="43137"/>
                    </a:srgbClr>
                  </a:outerShdw>
                </a:effectLst>
              </a:rPr>
              <a:t> met </a:t>
            </a:r>
            <a:r>
              <a:rPr lang="tr-TR" dirty="0" err="1" smtClean="0">
                <a:effectLst>
                  <a:outerShdw blurRad="38100" dist="38100" dir="2700000" algn="tl">
                    <a:srgbClr val="000000">
                      <a:alpha val="43137"/>
                    </a:srgbClr>
                  </a:outerShdw>
                </a:effectLst>
              </a:rPr>
              <a:t>with</a:t>
            </a:r>
            <a:r>
              <a:rPr lang="tr-TR" dirty="0" smtClean="0">
                <a:effectLst>
                  <a:outerShdw blurRad="38100" dist="38100" dir="2700000" algn="tl">
                    <a:srgbClr val="000000">
                      <a:alpha val="43137"/>
                    </a:srgbClr>
                  </a:outerShdw>
                </a:effectLst>
              </a:rPr>
              <a:t> a </a:t>
            </a:r>
            <a:r>
              <a:rPr lang="tr-TR" dirty="0" err="1" smtClean="0">
                <a:effectLst>
                  <a:outerShdw blurRad="38100" dist="38100" dir="2700000" algn="tl">
                    <a:srgbClr val="000000">
                      <a:alpha val="43137"/>
                    </a:srgbClr>
                  </a:outerShdw>
                </a:effectLst>
              </a:rPr>
              <a:t>mixture</a:t>
            </a:r>
            <a:r>
              <a:rPr lang="tr-TR" dirty="0" smtClean="0">
                <a:effectLst>
                  <a:outerShdw blurRad="38100" dist="38100" dir="2700000" algn="tl">
                    <a:srgbClr val="000000">
                      <a:alpha val="43137"/>
                    </a:srgbClr>
                  </a:outerShdw>
                </a:effectLst>
              </a:rPr>
              <a:t> of </a:t>
            </a:r>
            <a:r>
              <a:rPr lang="tr-TR" dirty="0" err="1" smtClean="0">
                <a:effectLst>
                  <a:outerShdw blurRad="38100" dist="38100" dir="2700000" algn="tl">
                    <a:srgbClr val="000000">
                      <a:alpha val="43137"/>
                    </a:srgbClr>
                  </a:outerShdw>
                </a:effectLst>
              </a:rPr>
              <a:t>hostility</a:t>
            </a:r>
            <a:r>
              <a:rPr lang="tr-TR" dirty="0" smtClean="0">
                <a:effectLst>
                  <a:outerShdw blurRad="38100" dist="38100" dir="2700000" algn="tl">
                    <a:srgbClr val="000000">
                      <a:alpha val="43137"/>
                    </a:srgbClr>
                  </a:outerShdw>
                </a:effectLst>
              </a:rPr>
              <a:t>,</a:t>
            </a:r>
            <a:r>
              <a:rPr lang="tr-TR" dirty="0" err="1" smtClean="0">
                <a:effectLst>
                  <a:outerShdw blurRad="38100" dist="38100" dir="2700000" algn="tl">
                    <a:srgbClr val="000000">
                      <a:alpha val="43137"/>
                    </a:srgbClr>
                  </a:outerShdw>
                </a:effectLst>
              </a:rPr>
              <a:t>bewilderment</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and</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approval</a:t>
            </a:r>
            <a:r>
              <a:rPr lang="tr-TR" dirty="0" smtClean="0">
                <a:effectLst>
                  <a:outerShdw blurRad="38100" dist="38100" dir="2700000" algn="tl">
                    <a:srgbClr val="000000">
                      <a:alpha val="43137"/>
                    </a:srgbClr>
                  </a:outerShdw>
                </a:effectLst>
              </a:rPr>
              <a:t> on </a:t>
            </a:r>
            <a:r>
              <a:rPr lang="tr-TR" dirty="0" err="1" smtClean="0">
                <a:effectLst>
                  <a:outerShdw blurRad="38100" dist="38100" dir="2700000" algn="tl">
                    <a:srgbClr val="000000">
                      <a:alpha val="43137"/>
                    </a:srgbClr>
                  </a:outerShdw>
                </a:effectLst>
              </a:rPr>
              <a:t>their</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performances</a:t>
            </a:r>
            <a:r>
              <a:rPr lang="tr-TR" dirty="0" smtClean="0">
                <a:effectLst>
                  <a:outerShdw blurRad="38100" dist="38100" dir="2700000" algn="tl">
                    <a:srgbClr val="000000">
                      <a:alpha val="43137"/>
                    </a:srgbClr>
                  </a:outerShdw>
                </a:effectLst>
              </a:rPr>
              <a:t> at </a:t>
            </a:r>
            <a:r>
              <a:rPr lang="tr-TR" dirty="0" err="1" smtClean="0">
                <a:effectLst>
                  <a:outerShdw blurRad="38100" dist="38100" dir="2700000" algn="tl">
                    <a:srgbClr val="000000">
                      <a:alpha val="43137"/>
                    </a:srgbClr>
                  </a:outerShdw>
                </a:effectLst>
              </a:rPr>
              <a:t>Yeats’Abbey</a:t>
            </a:r>
            <a:r>
              <a:rPr lang="tr-TR" dirty="0" smtClean="0">
                <a:effectLst>
                  <a:outerShdw blurRad="38100" dist="38100" dir="2700000" algn="tl">
                    <a:srgbClr val="000000">
                      <a:alpha val="43137"/>
                    </a:srgbClr>
                  </a:outerShdw>
                </a:effectLst>
              </a:rPr>
              <a:t> </a:t>
            </a:r>
            <a:r>
              <a:rPr lang="tr-TR" dirty="0" err="1" smtClean="0">
                <a:effectLst>
                  <a:outerShdw blurRad="38100" dist="38100" dir="2700000" algn="tl">
                    <a:srgbClr val="000000">
                      <a:alpha val="43137"/>
                    </a:srgbClr>
                  </a:outerShdw>
                </a:effectLst>
              </a:rPr>
              <a:t>Theatre</a:t>
            </a:r>
            <a:r>
              <a:rPr lang="tr-TR" dirty="0" smtClean="0">
                <a:effectLst>
                  <a:outerShdw blurRad="38100" dist="38100" dir="2700000" algn="tl">
                    <a:srgbClr val="000000">
                      <a:alpha val="43137"/>
                    </a:srgbClr>
                  </a:outerShdw>
                </a:effectLst>
              </a:rPr>
              <a:t> in Dublin.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bwMode="auto">
          <a:xfrm>
            <a:off x="684213" y="476250"/>
            <a:ext cx="8229600" cy="73025"/>
          </a:xfrm>
        </p:spPr>
        <p:txBody>
          <a:bodyPr wrap="square" lIns="91440" tIns="45720" rIns="91440" bIns="45720" numCol="1" anchorCtr="0" compatLnSpc="1">
            <a:prstTxWarp prst="textNoShape">
              <a:avLst/>
            </a:prstTxWarp>
          </a:bodyPr>
          <a:lstStyle/>
          <a:p>
            <a:pPr eaLnBrk="1" hangingPunct="1">
              <a:defRPr/>
            </a:pPr>
            <a:r>
              <a:rPr lang="tr-TR" sz="3700" smtClean="0">
                <a:ln>
                  <a:noFill/>
                </a:ln>
                <a:solidFill>
                  <a:schemeClr val="tx1"/>
                </a:solidFill>
                <a:effectLst>
                  <a:outerShdw blurRad="38100" dist="38100" dir="2700000" algn="tl">
                    <a:srgbClr val="69676D"/>
                  </a:outerShdw>
                </a:effectLst>
                <a:latin typeface="Arial" charset="0"/>
              </a:rPr>
              <a:t/>
            </a:r>
            <a:br>
              <a:rPr lang="tr-TR" sz="3700" smtClean="0">
                <a:ln>
                  <a:noFill/>
                </a:ln>
                <a:solidFill>
                  <a:schemeClr val="tx1"/>
                </a:solidFill>
                <a:effectLst>
                  <a:outerShdw blurRad="38100" dist="38100" dir="2700000" algn="tl">
                    <a:srgbClr val="69676D"/>
                  </a:outerShdw>
                </a:effectLst>
                <a:latin typeface="Arial" charset="0"/>
              </a:rPr>
            </a:br>
            <a:endParaRPr lang="tr-TR" sz="3700" smtClean="0">
              <a:ln>
                <a:noFill/>
              </a:ln>
              <a:solidFill>
                <a:schemeClr val="tx1"/>
              </a:solidFill>
              <a:effectLst>
                <a:outerShdw blurRad="38100" dist="38100" dir="2700000" algn="tl">
                  <a:srgbClr val="69676D"/>
                </a:outerShdw>
              </a:effectLst>
              <a:latin typeface="Arial" charset="0"/>
            </a:endParaRPr>
          </a:p>
        </p:txBody>
      </p:sp>
      <p:sp>
        <p:nvSpPr>
          <p:cNvPr id="15362" name="2 İçerik Yer Tutucusu"/>
          <p:cNvSpPr>
            <a:spLocks noGrp="1"/>
          </p:cNvSpPr>
          <p:nvPr>
            <p:ph idx="1"/>
          </p:nvPr>
        </p:nvSpPr>
        <p:spPr/>
        <p:txBody>
          <a:bodyPr/>
          <a:lstStyle/>
          <a:p>
            <a:pPr eaLnBrk="1" hangingPunct="1">
              <a:buFont typeface="Wingdings" pitchFamily="2" charset="2"/>
              <a:buChar char="Ø"/>
            </a:pPr>
            <a:r>
              <a:rPr lang="tr-TR" smtClean="0"/>
              <a:t>There  were also verse plays other than Yeats´plays  composed by English  poets, had little success  except  for Eliot´s</a:t>
            </a:r>
            <a:r>
              <a:rPr lang="tr-TR" i="1" smtClean="0"/>
              <a:t> Murder in Cathedral </a:t>
            </a:r>
            <a:r>
              <a:rPr lang="tr-TR" smtClean="0"/>
              <a:t> which was written to commemorate Thomas  Becket</a:t>
            </a:r>
          </a:p>
          <a:p>
            <a:pPr eaLnBrk="1" hangingPunct="1">
              <a:buFont typeface="Wingdings" pitchFamily="2" charset="2"/>
              <a:buChar char="Ø"/>
            </a:pPr>
            <a:r>
              <a:rPr lang="tr-TR" smtClean="0"/>
              <a:t>Bertolt Brecht´</a:t>
            </a:r>
            <a:r>
              <a:rPr lang="tr-TR" i="1" smtClean="0"/>
              <a:t>Mother  Courage</a:t>
            </a:r>
            <a:r>
              <a:rPr lang="tr-TR" smtClean="0"/>
              <a:t> shows the constant warfare that marks the twentieth century,and  the defiance of peril,pain, terror that are part of modern condition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a:p>
        </p:txBody>
      </p:sp>
      <p:sp>
        <p:nvSpPr>
          <p:cNvPr id="16386" name="2 İçerik Yer Tutucusu"/>
          <p:cNvSpPr>
            <a:spLocks noGrp="1"/>
          </p:cNvSpPr>
          <p:nvPr>
            <p:ph idx="1"/>
          </p:nvPr>
        </p:nvSpPr>
        <p:spPr/>
        <p:txBody>
          <a:bodyPr/>
          <a:lstStyle/>
          <a:p>
            <a:pPr eaLnBrk="1" hangingPunct="1">
              <a:buFont typeface="Wingdings" pitchFamily="2" charset="2"/>
              <a:buChar char="v"/>
            </a:pPr>
            <a:endParaRPr lang="tr-TR" smtClean="0"/>
          </a:p>
          <a:p>
            <a:pPr eaLnBrk="1" hangingPunct="1">
              <a:buFont typeface="Wingdings" pitchFamily="2" charset="2"/>
              <a:buChar char="v"/>
            </a:pPr>
            <a:endParaRPr lang="tr-TR" smtClean="0"/>
          </a:p>
          <a:p>
            <a:pPr eaLnBrk="1" hangingPunct="1">
              <a:buFont typeface="Wingdings" pitchFamily="2" charset="2"/>
              <a:buChar char="v"/>
            </a:pPr>
            <a:r>
              <a:rPr lang="tr-TR" smtClean="0"/>
              <a:t>The playwrights were concerned in society,social problems such as Easter 1916(especially Irish playwrights),and the problem of using English language.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4" descr="imagesCA00T3FI"/>
          <p:cNvPicPr>
            <a:picLocks noChangeAspect="1" noChangeArrowheads="1"/>
          </p:cNvPicPr>
          <p:nvPr/>
        </p:nvPicPr>
        <p:blipFill>
          <a:blip r:embed="rId2"/>
          <a:srcRect l="97333" t="96666"/>
          <a:stretch>
            <a:fillRect/>
          </a:stretch>
        </p:blipFill>
        <p:spPr bwMode="auto">
          <a:xfrm>
            <a:off x="5383213" y="3817938"/>
            <a:ext cx="46037" cy="46037"/>
          </a:xfrm>
          <a:prstGeom prst="rect">
            <a:avLst/>
          </a:prstGeom>
          <a:noFill/>
          <a:ln w="9525">
            <a:noFill/>
            <a:miter lim="800000"/>
            <a:headEnd/>
            <a:tailEnd/>
          </a:ln>
        </p:spPr>
      </p:pic>
      <p:pic>
        <p:nvPicPr>
          <p:cNvPr id="17410" name="Picture 5" descr="imagesCA00T3FI"/>
          <p:cNvPicPr>
            <a:picLocks noChangeAspect="1" noChangeArrowheads="1"/>
          </p:cNvPicPr>
          <p:nvPr/>
        </p:nvPicPr>
        <p:blipFill>
          <a:blip r:embed="rId2"/>
          <a:srcRect/>
          <a:stretch>
            <a:fillRect/>
          </a:stretch>
        </p:blipFill>
        <p:spPr bwMode="auto">
          <a:xfrm>
            <a:off x="3708400" y="2708275"/>
            <a:ext cx="1714500" cy="1371600"/>
          </a:xfrm>
          <a:prstGeom prst="rect">
            <a:avLst/>
          </a:prstGeom>
          <a:noFill/>
          <a:ln w="9525">
            <a:noFill/>
            <a:miter lim="800000"/>
            <a:headEnd/>
            <a:tailEnd/>
          </a:ln>
        </p:spPr>
      </p:pic>
      <p:pic>
        <p:nvPicPr>
          <p:cNvPr id="17411" name="Picture 6" descr="imagesCA00T3FI"/>
          <p:cNvPicPr>
            <a:picLocks noChangeAspect="1" noChangeArrowheads="1"/>
          </p:cNvPicPr>
          <p:nvPr/>
        </p:nvPicPr>
        <p:blipFill>
          <a:blip r:embed="rId2"/>
          <a:srcRect/>
          <a:stretch>
            <a:fillRect/>
          </a:stretch>
        </p:blipFill>
        <p:spPr bwMode="auto">
          <a:xfrm>
            <a:off x="1331913" y="549275"/>
            <a:ext cx="7056437" cy="5643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eaLnBrk="1" fontAlgn="auto" hangingPunct="1">
              <a:spcAft>
                <a:spcPts val="0"/>
              </a:spcAft>
              <a:defRPr/>
            </a:pPr>
            <a:r>
              <a:rPr lang="tr-TR" i="1" dirty="0" smtClean="0"/>
              <a:t>GEORGE BERNARD SHAW</a:t>
            </a:r>
            <a:br>
              <a:rPr lang="tr-TR" i="1" dirty="0" smtClean="0"/>
            </a:br>
            <a:endParaRPr lang="tr-TR" i="1" dirty="0"/>
          </a:p>
        </p:txBody>
      </p:sp>
      <p:sp>
        <p:nvSpPr>
          <p:cNvPr id="18434" name="2 İçerik Yer Tutucusu"/>
          <p:cNvSpPr>
            <a:spLocks noGrp="1"/>
          </p:cNvSpPr>
          <p:nvPr>
            <p:ph idx="1"/>
          </p:nvPr>
        </p:nvSpPr>
        <p:spPr/>
        <p:txBody>
          <a:bodyPr/>
          <a:lstStyle/>
          <a:p>
            <a:pPr eaLnBrk="1" hangingPunct="1">
              <a:buFont typeface="Wingdings" pitchFamily="2" charset="2"/>
              <a:buChar char="§"/>
            </a:pPr>
            <a:r>
              <a:rPr lang="tr-TR" smtClean="0"/>
              <a:t>He was born in Dublin 1856 but left the city at the age of twenty due to the love-hate relation with his native land like  Joyce.</a:t>
            </a:r>
          </a:p>
          <a:p>
            <a:pPr eaLnBrk="1" hangingPunct="1">
              <a:buFont typeface="Wingdings" pitchFamily="2" charset="2"/>
              <a:buChar char="§"/>
            </a:pPr>
            <a:r>
              <a:rPr lang="tr-TR" smtClean="0"/>
              <a:t>Shaw was an Irish man predominated English Language alongside Yeats and Joyce.</a:t>
            </a:r>
          </a:p>
          <a:p>
            <a:pPr eaLnBrk="1" hangingPunct="1">
              <a:buFont typeface="Wingdings" pitchFamily="2" charset="2"/>
              <a:buChar char="§"/>
            </a:pPr>
            <a:r>
              <a:rPr lang="tr-TR" smtClean="0"/>
              <a:t>His first play ,</a:t>
            </a:r>
            <a:r>
              <a:rPr lang="tr-TR" i="1" smtClean="0"/>
              <a:t>Widower`s House  </a:t>
            </a:r>
            <a:r>
              <a:rPr lang="tr-TR" smtClean="0"/>
              <a:t>was published in 1893.He was one of the founders of Fabian Society(non-revolutionary socialist organization)commited to reforms in  education and to the liberation of women.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2 İçerik Yer Tutucusu"/>
          <p:cNvSpPr>
            <a:spLocks noGrp="1"/>
          </p:cNvSpPr>
          <p:nvPr>
            <p:ph idx="4294967295"/>
          </p:nvPr>
        </p:nvSpPr>
        <p:spPr>
          <a:xfrm>
            <a:off x="0" y="1412875"/>
            <a:ext cx="8229600" cy="4708525"/>
          </a:xfrm>
        </p:spPr>
        <p:txBody>
          <a:bodyPr/>
          <a:lstStyle/>
          <a:p>
            <a:pPr eaLnBrk="1" hangingPunct="1">
              <a:buFont typeface="Wingdings" pitchFamily="2" charset="2"/>
              <a:buChar char="§"/>
            </a:pPr>
            <a:r>
              <a:rPr lang="tr-TR" smtClean="0"/>
              <a:t>His plays were known for their entertaining exposition of social problems and far from politic.They began with preface which he justified and explained the issue behind the plays.These comedy of ideas were designed for morally improving the audience.</a:t>
            </a:r>
          </a:p>
          <a:p>
            <a:pPr eaLnBrk="1" hangingPunct="1">
              <a:buFont typeface="Wingdings" pitchFamily="2" charset="2"/>
              <a:buChar char="§"/>
            </a:pPr>
            <a:r>
              <a:rPr lang="tr-TR" smtClean="0"/>
              <a:t>His major works;Ceaser and Cleopatra, Major Barbara,</a:t>
            </a:r>
            <a:r>
              <a:rPr lang="tr-TR" i="1" smtClean="0"/>
              <a:t>Pygmalion,</a:t>
            </a:r>
            <a:r>
              <a:rPr lang="tr-TR" smtClean="0"/>
              <a:t> Man and Superman,Heartbreak House and Back to Methuselah(philosophical work)</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4" descr="imagesCAD00JO8"/>
          <p:cNvPicPr>
            <a:picLocks noChangeAspect="1" noChangeArrowheads="1"/>
          </p:cNvPicPr>
          <p:nvPr/>
        </p:nvPicPr>
        <p:blipFill>
          <a:blip r:embed="rId2"/>
          <a:srcRect/>
          <a:stretch>
            <a:fillRect/>
          </a:stretch>
        </p:blipFill>
        <p:spPr bwMode="auto">
          <a:xfrm>
            <a:off x="1258888" y="620713"/>
            <a:ext cx="6697662" cy="4968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62689" y="601611"/>
            <a:ext cx="7017056" cy="812389"/>
          </a:xfrm>
        </p:spPr>
        <p:txBody>
          <a:bodyPr>
            <a:normAutofit fontScale="90000"/>
          </a:bodyPr>
          <a:lstStyle/>
          <a:p>
            <a:pPr eaLnBrk="1" fontAlgn="auto" hangingPunct="1">
              <a:spcAft>
                <a:spcPts val="0"/>
              </a:spcAft>
              <a:defRPr/>
            </a:pPr>
            <a:r>
              <a:rPr lang="tr-TR" i="1" dirty="0" smtClean="0"/>
              <a:t>PYGMALION</a:t>
            </a:r>
            <a:br>
              <a:rPr lang="tr-TR" i="1" dirty="0" smtClean="0"/>
            </a:br>
            <a:endParaRPr lang="tr-TR" i="1" dirty="0"/>
          </a:p>
        </p:txBody>
      </p:sp>
      <p:sp>
        <p:nvSpPr>
          <p:cNvPr id="21506" name="2 İçerik Yer Tutucusu"/>
          <p:cNvSpPr>
            <a:spLocks noGrp="1"/>
          </p:cNvSpPr>
          <p:nvPr>
            <p:ph type="body" sz="half" idx="1"/>
          </p:nvPr>
        </p:nvSpPr>
        <p:spPr>
          <a:xfrm>
            <a:off x="611188" y="1557338"/>
            <a:ext cx="5122862" cy="4708525"/>
          </a:xfrm>
        </p:spPr>
        <p:txBody>
          <a:bodyPr/>
          <a:lstStyle/>
          <a:p>
            <a:pPr eaLnBrk="1" hangingPunct="1">
              <a:lnSpc>
                <a:spcPct val="80000"/>
              </a:lnSpc>
            </a:pPr>
            <a:r>
              <a:rPr lang="tr-TR" sz="2000" smtClean="0"/>
              <a:t>Shaw indicates the defects of  the English language and inner structure,he examines the power of language and its relation to the class and authority. He concentrates on the relationship between man and language,the parallelism between class and language and  language as a ‘etiquette’.It is because  in early twentieth century London was home  to commerce and British Empire,so there was an organized class system,categorized  people in accordance with their language pattern,did not permit  crssing boundries.Eliza overcomes the class system by exchancing her cockney accent  for  upper-class.</a:t>
            </a:r>
          </a:p>
        </p:txBody>
      </p:sp>
      <p:pic>
        <p:nvPicPr>
          <p:cNvPr id="21507" name="Picture 6" descr="imagesCABXPT6L"/>
          <p:cNvPicPr>
            <a:picLocks noChangeAspect="1" noChangeArrowheads="1"/>
          </p:cNvPicPr>
          <p:nvPr>
            <p:ph type="clipArt" sz="half" idx="4294967295"/>
          </p:nvPr>
        </p:nvPicPr>
        <p:blipFill>
          <a:blip r:embed="rId2"/>
          <a:srcRect/>
          <a:stretch>
            <a:fillRect/>
          </a:stretch>
        </p:blipFill>
        <p:spPr>
          <a:xfrm>
            <a:off x="5710238" y="1196975"/>
            <a:ext cx="3433762" cy="5111750"/>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ven">
  <a:themeElements>
    <a:clrScheme name="Güven">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Güven">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Güven">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198</TotalTime>
  <Words>573</Words>
  <Application>Microsoft Office PowerPoint</Application>
  <PresentationFormat>On-screen Show (4:3)</PresentationFormat>
  <Paragraphs>16</Paragraphs>
  <Slides>13</Slides>
  <Notes>0</Notes>
  <HiddenSlides>0</HiddenSlides>
  <MMClips>0</MMClips>
  <ScaleCrop>false</ScaleCrop>
  <HeadingPairs>
    <vt:vector size="6" baseType="variant">
      <vt:variant>
        <vt:lpstr>Kullanılan Yazı Tipleri</vt:lpstr>
      </vt:variant>
      <vt:variant>
        <vt:i4>8</vt:i4>
      </vt:variant>
      <vt:variant>
        <vt:lpstr>Tasarım Şablonu</vt:lpstr>
      </vt:variant>
      <vt:variant>
        <vt:i4>2</vt:i4>
      </vt:variant>
      <vt:variant>
        <vt:lpstr>Slayt Başlıkları</vt:lpstr>
      </vt:variant>
      <vt:variant>
        <vt:i4>13</vt:i4>
      </vt:variant>
    </vt:vector>
  </HeadingPairs>
  <TitlesOfParts>
    <vt:vector size="23" baseType="lpstr">
      <vt:lpstr>Arial</vt:lpstr>
      <vt:lpstr>Lucida Sans</vt:lpstr>
      <vt:lpstr>Book Antiqua</vt:lpstr>
      <vt:lpstr>Wingdings 2</vt:lpstr>
      <vt:lpstr>Wingdings</vt:lpstr>
      <vt:lpstr>Wingdings 3</vt:lpstr>
      <vt:lpstr>Calibri</vt:lpstr>
      <vt:lpstr>Courier New</vt:lpstr>
      <vt:lpstr>Güven</vt:lpstr>
      <vt:lpstr>Güven</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DRAMA IN TWENTIETH CENTURY</dc:title>
  <dc:creator>MRSTONER</dc:creator>
  <cp:lastModifiedBy>AÜ</cp:lastModifiedBy>
  <cp:revision>22</cp:revision>
  <dcterms:created xsi:type="dcterms:W3CDTF">2011-05-09T20:05:24Z</dcterms:created>
  <dcterms:modified xsi:type="dcterms:W3CDTF">2011-05-10T11:58:35Z</dcterms:modified>
</cp:coreProperties>
</file>