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0" r:id="rId2"/>
    <p:sldId id="277" r:id="rId3"/>
    <p:sldId id="278" r:id="rId4"/>
    <p:sldId id="279" r:id="rId5"/>
    <p:sldId id="281" r:id="rId6"/>
    <p:sldId id="280" r:id="rId7"/>
    <p:sldId id="282" r:id="rId8"/>
    <p:sldId id="283" r:id="rId9"/>
    <p:sldId id="284" r:id="rId10"/>
    <p:sldId id="285" r:id="rId11"/>
    <p:sldId id="286" r:id="rId12"/>
    <p:sldId id="287" r:id="rId13"/>
    <p:sldId id="288" r:id="rId14"/>
    <p:sldId id="28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5"/>
    <p:restoredTop sz="94646"/>
  </p:normalViewPr>
  <p:slideViewPr>
    <p:cSldViewPr snapToGrid="0" snapToObjects="1">
      <p:cViewPr varScale="1">
        <p:scale>
          <a:sx n="51" d="100"/>
          <a:sy n="51" d="100"/>
        </p:scale>
        <p:origin x="200" y="1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6BCDEE-0CDC-CF4E-8A21-8A2A380D552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3719ECB-549E-F74D-81BD-4A976F402D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C2C746D-18AF-F241-905E-ECA53EE6B9A1}"/>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88EA8656-BFE4-3B46-A29E-6D34E8139CD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27E839-C13D-6240-9B87-82CF91B22966}"/>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31708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84AD65-8452-AC4F-9FC7-0CB0120EBB8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8D1642B-852E-CE44-B24F-AB8DCBE45768}"/>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4E9D9EA-4932-DD44-B125-DED6D621CE31}"/>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960BA136-43DE-A140-B078-F91DC8BFF6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987FEB6-07F6-124F-B48C-2BDD696C46BB}"/>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613584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C9EFCC-D36F-2D4C-83B9-4FC8ADC378C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24C8F7C-0B75-5248-A2FE-A96E7CD9E685}"/>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B6FF612-7C67-8E4A-BA19-2FBE636F2216}"/>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10A63CA2-A98A-0347-B531-76846548ED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EE2E139-1431-A648-AC59-7A23D1B0E60B}"/>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982370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074A9C-7101-4F46-B9D9-8BE439AD516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F04BFFD-D444-8648-9652-49E68ABBA554}"/>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AB8BD89-E4E2-924C-920C-09B06B3C751B}"/>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4BA60E64-B115-214F-88FB-457FE4A8ED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205E35C-BAAC-2F44-95D0-34E0C6FAC9D4}"/>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726070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01587C0-87E9-554A-AFD3-CE77C31F862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D7ECC58-7F9B-DE41-82D7-65CDA962AC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8EA2778-2185-0B47-A678-F0ABF019AE71}"/>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E124CBCB-AAE8-7540-A61C-B99E62A431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10DAFEE-246D-6C4C-B4C9-4869853A7DDE}"/>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3590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6BD17E-0709-FF45-B388-1A750B4EE5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BCA035B-BA01-374A-B315-E03B1CE2648F}"/>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2DA70A33-0B91-594F-9397-B65DF656D859}"/>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F4BE1626-E345-8844-8DA2-7257CA49A80B}"/>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6" name="Alt Bilgi Yer Tutucusu 5">
            <a:extLst>
              <a:ext uri="{FF2B5EF4-FFF2-40B4-BE49-F238E27FC236}">
                <a16:creationId xmlns:a16="http://schemas.microsoft.com/office/drawing/2014/main" id="{CF715DA5-0FE2-E94C-98FE-127AEA942EA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042923C-0707-8147-BA61-1609DF9EDB03}"/>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2568868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826A61-5FCA-1F45-9BA5-DB5C666CDF9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EC99BCF-4E26-6741-A589-5A2FCC5DB2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9D978914-6612-C94D-B430-6A0EBB21CB9B}"/>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8944051E-BF94-0946-A638-12BF2983D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AFE9553F-13B3-9147-84A3-688DFD1C6540}"/>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ACE206D9-F6F6-9B42-A57F-74969FFD3191}"/>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8" name="Alt Bilgi Yer Tutucusu 7">
            <a:extLst>
              <a:ext uri="{FF2B5EF4-FFF2-40B4-BE49-F238E27FC236}">
                <a16:creationId xmlns:a16="http://schemas.microsoft.com/office/drawing/2014/main" id="{5D8EFEC6-2110-084A-AA72-A6D8D846ED0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F009956-8462-AE4F-A784-4E4CA3CF7CE7}"/>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83585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F9A522-C45E-8441-8476-5B6CA0240E2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66DD4D2-70E6-B049-A94A-DB6D54262CD0}"/>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4" name="Alt Bilgi Yer Tutucusu 3">
            <a:extLst>
              <a:ext uri="{FF2B5EF4-FFF2-40B4-BE49-F238E27FC236}">
                <a16:creationId xmlns:a16="http://schemas.microsoft.com/office/drawing/2014/main" id="{E0C96AE5-F5CE-5C41-AC96-EA936D60F5F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1D84378-65FC-9D41-A99F-7949F8C119AE}"/>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25759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5893E50-C1B3-C44A-B28E-5980586F945A}"/>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3" name="Alt Bilgi Yer Tutucusu 2">
            <a:extLst>
              <a:ext uri="{FF2B5EF4-FFF2-40B4-BE49-F238E27FC236}">
                <a16:creationId xmlns:a16="http://schemas.microsoft.com/office/drawing/2014/main" id="{9A619336-EFA0-004D-9626-1C02DA2A27F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B1CEBDA-B2F3-9847-9E47-A1E746DCB892}"/>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62651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8857B8-2F2F-E047-B97F-9041F9FF034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30B0573-4168-954C-B00C-9BAB42007B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CDA14DA1-FD0A-EB40-A965-903B4CEC8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6EE6040-80F7-CF4C-8FAB-4D94B2B0D2D9}"/>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6" name="Alt Bilgi Yer Tutucusu 5">
            <a:extLst>
              <a:ext uri="{FF2B5EF4-FFF2-40B4-BE49-F238E27FC236}">
                <a16:creationId xmlns:a16="http://schemas.microsoft.com/office/drawing/2014/main" id="{E88604BE-D79B-EE4B-A81D-AD29B331CB1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8FD1870-0A95-444C-97A2-450DFB92454F}"/>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95242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96303B-A2FB-3E4B-B882-D2CE776E798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30104B-B49D-C143-8D73-1858CA109F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272B6BB-6216-DA48-9056-A00638FF3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5A70450-7774-1545-BB48-0E5A887904B3}"/>
              </a:ext>
            </a:extLst>
          </p:cNvPr>
          <p:cNvSpPr>
            <a:spLocks noGrp="1"/>
          </p:cNvSpPr>
          <p:nvPr>
            <p:ph type="dt" sz="half" idx="10"/>
          </p:nvPr>
        </p:nvSpPr>
        <p:spPr/>
        <p:txBody>
          <a:bodyPr/>
          <a:lstStyle/>
          <a:p>
            <a:fld id="{D2822222-27C2-A043-8FE5-2D83A383DE3A}" type="datetimeFigureOut">
              <a:rPr lang="tr-TR" smtClean="0"/>
              <a:t>25.06.2020</a:t>
            </a:fld>
            <a:endParaRPr lang="tr-TR"/>
          </a:p>
        </p:txBody>
      </p:sp>
      <p:sp>
        <p:nvSpPr>
          <p:cNvPr id="6" name="Alt Bilgi Yer Tutucusu 5">
            <a:extLst>
              <a:ext uri="{FF2B5EF4-FFF2-40B4-BE49-F238E27FC236}">
                <a16:creationId xmlns:a16="http://schemas.microsoft.com/office/drawing/2014/main" id="{E6E26FFF-8E7D-8749-ADD8-BDA77260245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97D749-6D53-564A-AFAA-C1158F61F5EA}"/>
              </a:ext>
            </a:extLst>
          </p:cNvPr>
          <p:cNvSpPr>
            <a:spLocks noGrp="1"/>
          </p:cNvSpPr>
          <p:nvPr>
            <p:ph type="sldNum" sz="quarter" idx="12"/>
          </p:nvPr>
        </p:nvSpPr>
        <p:spPr/>
        <p:txBody>
          <a:bodyPr/>
          <a:lstStyle/>
          <a:p>
            <a:fld id="{5B24571E-C5B5-6B4A-9BB4-D435939CFE1F}" type="slidenum">
              <a:rPr lang="tr-TR" smtClean="0"/>
              <a:t>‹#›</a:t>
            </a:fld>
            <a:endParaRPr lang="tr-TR"/>
          </a:p>
        </p:txBody>
      </p:sp>
    </p:spTree>
    <p:extLst>
      <p:ext uri="{BB962C8B-B14F-4D97-AF65-F5344CB8AC3E}">
        <p14:creationId xmlns:p14="http://schemas.microsoft.com/office/powerpoint/2010/main" val="1032721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25F3265-0F19-654C-8A93-5F7778DC1D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9C331DD-E317-5E42-A7EA-3E29E2053A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E4D5A3A-91D6-6943-97C8-39D43E7D1A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822222-27C2-A043-8FE5-2D83A383DE3A}" type="datetimeFigureOut">
              <a:rPr lang="tr-TR" smtClean="0"/>
              <a:t>25.06.2020</a:t>
            </a:fld>
            <a:endParaRPr lang="tr-TR"/>
          </a:p>
        </p:txBody>
      </p:sp>
      <p:sp>
        <p:nvSpPr>
          <p:cNvPr id="5" name="Alt Bilgi Yer Tutucusu 4">
            <a:extLst>
              <a:ext uri="{FF2B5EF4-FFF2-40B4-BE49-F238E27FC236}">
                <a16:creationId xmlns:a16="http://schemas.microsoft.com/office/drawing/2014/main" id="{178819D3-8801-DF4A-8D66-F84FEE47AB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79DF73E-53DC-534B-A3CB-ABD23DF68D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4571E-C5B5-6B4A-9BB4-D435939CFE1F}" type="slidenum">
              <a:rPr lang="tr-TR" smtClean="0"/>
              <a:t>‹#›</a:t>
            </a:fld>
            <a:endParaRPr lang="tr-TR"/>
          </a:p>
        </p:txBody>
      </p:sp>
    </p:spTree>
    <p:extLst>
      <p:ext uri="{BB962C8B-B14F-4D97-AF65-F5344CB8AC3E}">
        <p14:creationId xmlns:p14="http://schemas.microsoft.com/office/powerpoint/2010/main" val="269115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772304" y="2539003"/>
            <a:ext cx="5282215" cy="2585323"/>
          </a:xfrm>
          <a:prstGeom prst="rect">
            <a:avLst/>
          </a:prstGeom>
          <a:noFill/>
        </p:spPr>
        <p:txBody>
          <a:bodyPr wrap="none" lIns="91440" tIns="45720" rIns="91440" bIns="45720">
            <a:spAutoFit/>
          </a:bodyPr>
          <a:lstStyle/>
          <a:p>
            <a:pPr algn="ctr"/>
            <a:r>
              <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Durum </a:t>
            </a:r>
            <a:r>
              <a:rPr lang="tr-TR" sz="5400" b="1" dirty="0">
                <a:ln w="0"/>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Ç</a:t>
            </a:r>
            <a:r>
              <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alışması</a:t>
            </a:r>
          </a:p>
          <a:p>
            <a:pPr algn="ctr"/>
            <a:r>
              <a:rPr lang="tr-TR" sz="5400" b="1" dirty="0">
                <a:ln w="0"/>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II</a:t>
            </a:r>
            <a:endPar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endParaRPr>
          </a:p>
          <a:p>
            <a:pPr algn="ctr"/>
            <a:endParaRPr lang="tr-TR" sz="5400" dirty="0">
              <a:ln w="0"/>
              <a:effectLst>
                <a:outerShdw blurRad="38100" dist="19050" dir="2700000" algn="tl" rotWithShape="0">
                  <a:schemeClr val="dk1">
                    <a:alpha val="40000"/>
                  </a:schemeClr>
                </a:outerShdw>
              </a:effectLst>
              <a:latin typeface="LetterOMatic!" panose="020B0603050302020204" pitchFamily="34" charset="0"/>
            </a:endParaRPr>
          </a:p>
        </p:txBody>
      </p:sp>
      <p:pic>
        <p:nvPicPr>
          <p:cNvPr id="5" name="Picture 3">
            <a:extLst>
              <a:ext uri="{FF2B5EF4-FFF2-40B4-BE49-F238E27FC236}">
                <a16:creationId xmlns:a16="http://schemas.microsoft.com/office/drawing/2014/main" id="{1F388E7E-FFA7-B649-AE1B-D606240C7C7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316736" cy="1240536"/>
          </a:xfrm>
          <a:prstGeom prst="rect">
            <a:avLst/>
          </a:prstGeom>
        </p:spPr>
      </p:pic>
      <p:pic>
        <p:nvPicPr>
          <p:cNvPr id="6" name="Picture 4">
            <a:extLst>
              <a:ext uri="{FF2B5EF4-FFF2-40B4-BE49-F238E27FC236}">
                <a16:creationId xmlns:a16="http://schemas.microsoft.com/office/drawing/2014/main" id="{576AA389-6D40-9647-8CE6-2B9E0641EED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 y="1240536"/>
            <a:ext cx="1313688" cy="1240536"/>
          </a:xfrm>
          <a:prstGeom prst="rect">
            <a:avLst/>
          </a:prstGeom>
        </p:spPr>
      </p:pic>
      <p:pic>
        <p:nvPicPr>
          <p:cNvPr id="10" name="Picture 10">
            <a:extLst>
              <a:ext uri="{FF2B5EF4-FFF2-40B4-BE49-F238E27FC236}">
                <a16:creationId xmlns:a16="http://schemas.microsoft.com/office/drawing/2014/main" id="{03B4F8C2-8E4C-7C48-BF2C-900C76F97EE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858718" y="5640876"/>
            <a:ext cx="1322832" cy="1231392"/>
          </a:xfrm>
          <a:prstGeom prst="rect">
            <a:avLst/>
          </a:prstGeom>
        </p:spPr>
      </p:pic>
    </p:spTree>
    <p:extLst>
      <p:ext uri="{BB962C8B-B14F-4D97-AF65-F5344CB8AC3E}">
        <p14:creationId xmlns:p14="http://schemas.microsoft.com/office/powerpoint/2010/main" val="37977438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1692771"/>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7030A0"/>
                </a:solidFill>
                <a:latin typeface="Franklin Gothic Demi" panose="020B0703020102020204" pitchFamily="34" charset="0"/>
              </a:rPr>
              <a:t>Bütüncül Tek Durum Deseni: </a:t>
            </a:r>
            <a:r>
              <a:rPr lang="tr-TR" sz="2600" dirty="0">
                <a:latin typeface="Franklin Gothic Demi" panose="020B0703020102020204" pitchFamily="34" charset="0"/>
              </a:rPr>
              <a:t>Tek durum desenlerinde, isminden de anlaşılabileceği gibi, tek bir analiz birimi (bir birey, bir kurum, bir program, bir okul, vb.) vardır. Bütüncül tek durum desenleri, şu üç durumun var olduğu alanlarda kullanılabilir.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10684" y="-5429"/>
            <a:ext cx="1681316" cy="1584018"/>
          </a:xfrm>
          <a:prstGeom prst="rect">
            <a:avLst/>
          </a:prstGeom>
        </p:spPr>
      </p:pic>
    </p:spTree>
    <p:extLst>
      <p:ext uri="{BB962C8B-B14F-4D97-AF65-F5344CB8AC3E}">
        <p14:creationId xmlns:p14="http://schemas.microsoft.com/office/powerpoint/2010/main" val="157797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3293209"/>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C00000"/>
                </a:solidFill>
                <a:latin typeface="Franklin Gothic Demi" panose="020B0703020102020204" pitchFamily="34" charset="0"/>
              </a:rPr>
              <a:t>İç İçe Geçmiş Tek Durum Deseni: </a:t>
            </a:r>
            <a:r>
              <a:rPr lang="tr-TR" sz="2600" dirty="0">
                <a:latin typeface="Franklin Gothic Demi" panose="020B0703020102020204" pitchFamily="34" charset="0"/>
              </a:rPr>
              <a:t>Tek bir durum içinde çoğu kez birden fazla alt tabaka veya birim olabilir. Bu durumda birden fazla analiz birimi söz konusu olacaktır. Buradaki ayrım, bir durum çalışmasının ilgili durumu, bütüncül ve tek bir ünite olarak ele almasına veya bir durum içinde olabilecek birden fazla alt birime yönelmesine ilişkindir. Birinci durumda bütüncül tek durum deseni kullanılırken, ikinci durumda iç içe geçmiş çoklu durum deseni kullanılır.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61768"/>
            <a:ext cx="1710813" cy="1596232"/>
          </a:xfrm>
          <a:prstGeom prst="rect">
            <a:avLst/>
          </a:prstGeom>
        </p:spPr>
      </p:pic>
      <p:sp>
        <p:nvSpPr>
          <p:cNvPr id="7" name="Rectangle 6"/>
          <p:cNvSpPr/>
          <p:nvPr/>
        </p:nvSpPr>
        <p:spPr>
          <a:xfrm>
            <a:off x="1351752" y="5691426"/>
            <a:ext cx="349825" cy="1157338"/>
          </a:xfrm>
          <a:prstGeom prst="rect">
            <a:avLst/>
          </a:prstGeom>
          <a:solidFill>
            <a:srgbClr val="5A87B0"/>
          </a:solidFill>
          <a:ln>
            <a:solidFill>
              <a:srgbClr val="5A87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23768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1292662"/>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FF0000"/>
                </a:solidFill>
                <a:latin typeface="Franklin Gothic Demi" panose="020B0703020102020204" pitchFamily="34" charset="0"/>
              </a:rPr>
              <a:t>Bütüncül Çoklu Durum Deseni: </a:t>
            </a:r>
            <a:r>
              <a:rPr lang="tr-TR" sz="2600" dirty="0">
                <a:latin typeface="Franklin Gothic Demi" panose="020B0703020102020204" pitchFamily="34" charset="0"/>
              </a:rPr>
              <a:t>Çoklu durum desenleri bütüncül olarak da gerçekleştirilebilir. Her bir durum kendi içinde bütüncül olarak ele alınır ve daha sonra birbirleriyle karşılaştırılır.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01369" y="5167312"/>
            <a:ext cx="1790631" cy="1690688"/>
          </a:xfrm>
          <a:prstGeom prst="rect">
            <a:avLst/>
          </a:prstGeom>
        </p:spPr>
      </p:pic>
    </p:spTree>
    <p:extLst>
      <p:ext uri="{BB962C8B-B14F-4D97-AF65-F5344CB8AC3E}">
        <p14:creationId xmlns:p14="http://schemas.microsoft.com/office/powerpoint/2010/main" val="171986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3693319"/>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50"/>
                </a:solidFill>
                <a:latin typeface="Franklin Gothic Demi" panose="020B0703020102020204" pitchFamily="34" charset="0"/>
              </a:rPr>
              <a:t>İç İçe Geçmiş Çoklu Durum Deseni: </a:t>
            </a:r>
            <a:r>
              <a:rPr lang="tr-TR" sz="2600" dirty="0">
                <a:latin typeface="Franklin Gothic Demi" panose="020B0703020102020204" pitchFamily="34" charset="0"/>
              </a:rPr>
              <a:t>Bu desende de bir öncekine benzer bir biçimde birden fazla durum söz konusudur. Ancak ele alınan veya araştırmaya dahil edilen her bir durum, kendi içinde çeşitli alt birimlere ayrılarak çalışılabilir. Bu yolla durumlar arasında bir karşılaştırma yapmak mümkündür (Şimşek, Yıldırım, 2008: 292). Çoklu durum desenlerinde araştırmacılar aynı zamanda birden fazla alanda çalışmazlar. Bir alanda bir durum için çalışıp daha sonra diğerine geçerler. Ek veri gerektiğinde önceki alana geçerler, fakat her iki alanda aynı zamanda çalışmazlar.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70215" y="0"/>
            <a:ext cx="1821785" cy="1681316"/>
          </a:xfrm>
          <a:prstGeom prst="rect">
            <a:avLst/>
          </a:prstGeom>
        </p:spPr>
      </p:pic>
    </p:spTree>
    <p:extLst>
      <p:ext uri="{BB962C8B-B14F-4D97-AF65-F5344CB8AC3E}">
        <p14:creationId xmlns:p14="http://schemas.microsoft.com/office/powerpoint/2010/main" val="315080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934064"/>
            <a:ext cx="10314039" cy="449353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latin typeface="Franklin Gothic Demi" panose="020B0703020102020204" pitchFamily="34" charset="0"/>
              </a:rPr>
              <a:t>Her araştırmacı araştırmasının amacına göre uygun bir desen ve model seçimine gitmektedir. Araştırmaların nicel, nitel veya karma desenlerle ya da bu araştırmada bahsettiğimiz durum çalışması modeli ile yapılıp yapılmayacağını araştırmacıdan önce aslında araştırmanın amacı karar vermektedir. Bu araştırmada eğitim alanında kullanılmak üzere durum çalışmasının işleyişi, avantajlı yönleri ve dezavantajlı yönleri ile ilgili araştırmacılara derinlemesine bilgi sunulmuştur. Durum çalışmaları özellikle program değerlendirme araştırmalarında kullanılması çok uygun olmakla birlikte derinlemesine veri gerektiren diğer tüm araştırma konularında da verim sağlayacaktır. </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283200"/>
            <a:ext cx="1671970" cy="1575436"/>
          </a:xfrm>
          <a:prstGeom prst="rect">
            <a:avLst/>
          </a:prstGeom>
        </p:spPr>
      </p:pic>
    </p:spTree>
    <p:extLst>
      <p:ext uri="{BB962C8B-B14F-4D97-AF65-F5344CB8AC3E}">
        <p14:creationId xmlns:p14="http://schemas.microsoft.com/office/powerpoint/2010/main" val="962195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3290" y="558870"/>
            <a:ext cx="9860944" cy="1323439"/>
          </a:xfrm>
          <a:prstGeom prst="rect">
            <a:avLst/>
          </a:prstGeom>
          <a:noFill/>
        </p:spPr>
        <p:txBody>
          <a:bodyPr wrap="square" rtlCol="0">
            <a:spAutoFit/>
          </a:bodyPr>
          <a:lstStyle/>
          <a:p>
            <a:pPr marL="571500" indent="-571500">
              <a:buFont typeface="Wingdings" panose="05000000000000000000" pitchFamily="2" charset="2"/>
              <a:buChar char="Ø"/>
            </a:pPr>
            <a:r>
              <a:rPr lang="tr-TR" sz="4000" dirty="0">
                <a:latin typeface="Franklin Gothic Demi" panose="020B0703020102020204" pitchFamily="34" charset="0"/>
              </a:rPr>
              <a:t>DURUM ÇALIŞMASINDA GEÇERLİLİK, GÜVENİLİRLİK, GENELLEME</a:t>
            </a:r>
          </a:p>
        </p:txBody>
      </p:sp>
      <p:sp>
        <p:nvSpPr>
          <p:cNvPr id="6" name="TextBox 5"/>
          <p:cNvSpPr txBox="1"/>
          <p:nvPr/>
        </p:nvSpPr>
        <p:spPr>
          <a:xfrm>
            <a:off x="1227160" y="2615080"/>
            <a:ext cx="10314039" cy="1292662"/>
          </a:xfrm>
          <a:prstGeom prst="rect">
            <a:avLst/>
          </a:prstGeom>
          <a:noFill/>
        </p:spPr>
        <p:txBody>
          <a:bodyPr wrap="square" rtlCol="0">
            <a:spAutoFit/>
          </a:bodyPr>
          <a:lstStyle/>
          <a:p>
            <a:r>
              <a:rPr lang="tr-TR" sz="2600" dirty="0">
                <a:latin typeface="Franklin Gothic Demi" panose="020B0703020102020204" pitchFamily="34" charset="0"/>
              </a:rPr>
              <a:t>Yin (2003: 33) bir araştırma deseninin niteliğinin arttırılabilmesi için, şu dört özelliğe bakılması gerektiğini belirtmektedir: yapı geçerliği, iç geçerlik, dış geçerlik ve güvenilirlik.</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01369" y="0"/>
            <a:ext cx="1790631" cy="1690688"/>
          </a:xfrm>
          <a:prstGeom prst="rect">
            <a:avLst/>
          </a:prstGeom>
        </p:spPr>
      </p:pic>
    </p:spTree>
    <p:extLst>
      <p:ext uri="{BB962C8B-B14F-4D97-AF65-F5344CB8AC3E}">
        <p14:creationId xmlns:p14="http://schemas.microsoft.com/office/powerpoint/2010/main" val="3855651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26878" y="895926"/>
            <a:ext cx="11297042" cy="5080715"/>
          </a:xfrm>
          <a:prstGeom prst="rect">
            <a:avLst/>
          </a:prstGeom>
        </p:spPr>
      </p:pic>
    </p:spTree>
    <p:extLst>
      <p:ext uri="{BB962C8B-B14F-4D97-AF65-F5344CB8AC3E}">
        <p14:creationId xmlns:p14="http://schemas.microsoft.com/office/powerpoint/2010/main" val="2329439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249299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50"/>
                </a:solidFill>
                <a:latin typeface="Franklin Gothic Demi" panose="020B0703020102020204" pitchFamily="34" charset="0"/>
              </a:rPr>
              <a:t>Yapı Geçerliği: </a:t>
            </a:r>
            <a:r>
              <a:rPr lang="tr-TR" sz="2600" dirty="0">
                <a:latin typeface="Franklin Gothic Demi" panose="020B0703020102020204" pitchFamily="34" charset="0"/>
              </a:rPr>
              <a:t>Durum çalışmalarında yapı geçerliliğini arttırmak için birden fazla veri türünün veri toplama sürecinde kullanılmalı, toplanan verilere ilişkin bir kanıt zincirinin oluşturulmalı ve hazırlanan durum çalışma raporunun veri toplama sürecinde kendisinden veri toplanmış bir kişiye okutulması ve görüşünün alınmalıdır.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176684"/>
            <a:ext cx="1821785" cy="1681316"/>
          </a:xfrm>
          <a:prstGeom prst="rect">
            <a:avLst/>
          </a:prstGeom>
        </p:spPr>
      </p:pic>
    </p:spTree>
    <p:extLst>
      <p:ext uri="{BB962C8B-B14F-4D97-AF65-F5344CB8AC3E}">
        <p14:creationId xmlns:p14="http://schemas.microsoft.com/office/powerpoint/2010/main" val="2636208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2092881"/>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F0"/>
                </a:solidFill>
                <a:latin typeface="Franklin Gothic Demi" panose="020B0703020102020204" pitchFamily="34" charset="0"/>
              </a:rPr>
              <a:t>İç Geçerlik: </a:t>
            </a:r>
            <a:r>
              <a:rPr lang="tr-TR" sz="2600" dirty="0">
                <a:latin typeface="Franklin Gothic Demi" panose="020B0703020102020204" pitchFamily="34" charset="0"/>
              </a:rPr>
              <a:t>Durum çalışmaları, nadiren bu derece sınırlı sayıdaki değişkenler arası ilişkiye bakar. Durum çalışması yapan bir araştırmacının iç geçerliği arttırabilmesi için, bulduğu sonuçlara nasıl vardığını açık seçik ortaya koyması ve çıkarımlarıyla ilgili kanıtları diğer kişilerin ulaşabileceği biçimde sunması gereklidir</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92697" y="5162583"/>
            <a:ext cx="1799303" cy="1695417"/>
          </a:xfrm>
          <a:prstGeom prst="rect">
            <a:avLst/>
          </a:prstGeom>
        </p:spPr>
      </p:pic>
    </p:spTree>
    <p:extLst>
      <p:ext uri="{BB962C8B-B14F-4D97-AF65-F5344CB8AC3E}">
        <p14:creationId xmlns:p14="http://schemas.microsoft.com/office/powerpoint/2010/main" val="4053181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34796" y="1342004"/>
            <a:ext cx="10314039" cy="449353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70C0"/>
                </a:solidFill>
                <a:latin typeface="Franklin Gothic Demi" panose="020B0703020102020204" pitchFamily="34" charset="0"/>
              </a:rPr>
              <a:t>Dış Geçerlik: </a:t>
            </a:r>
            <a:r>
              <a:rPr lang="tr-TR" sz="2600" dirty="0">
                <a:latin typeface="Franklin Gothic Demi" panose="020B0703020102020204" pitchFamily="34" charset="0"/>
              </a:rPr>
              <a:t>Üçüncü test çalışmanın sonuçlarının mevcut durum çalışmasının ötesine de genellenebilmesi ile ilgilidir. Durum çalışmalarında, istatistiksel bir genelleme söz konusu değildir, ancak “analitik genelleme” yapılabilir. Genelleme yapabilmek için teori ikinciye veya üçüncüye tekrarlanıp test edilmelidir. Aynı sonuçlar bulunmaya başlandığında teori kabul edilir. Deneysel çalışmalarda da altta yatan aynı yineleme mantığıdır (Yin, 2003: 37). Analitik genellemede araştırmacı, bir evrene değil, bir kurama genelleme yapmaktadır. Belirli bir durumun çalışılması sonucunda elde edilen sonuçlar, belli bir kavramsal modelin önerilmesine olanak verir </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649527" y="0"/>
            <a:ext cx="1542473" cy="1467143"/>
          </a:xfrm>
          <a:prstGeom prst="rect">
            <a:avLst/>
          </a:prstGeom>
        </p:spPr>
      </p:pic>
    </p:spTree>
    <p:extLst>
      <p:ext uri="{BB962C8B-B14F-4D97-AF65-F5344CB8AC3E}">
        <p14:creationId xmlns:p14="http://schemas.microsoft.com/office/powerpoint/2010/main" val="253413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34796" y="1342004"/>
            <a:ext cx="10314039" cy="409342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2060"/>
                </a:solidFill>
                <a:latin typeface="Franklin Gothic Demi" panose="020B0703020102020204" pitchFamily="34" charset="0"/>
              </a:rPr>
              <a:t>Güvenirlik: </a:t>
            </a:r>
            <a:r>
              <a:rPr lang="tr-TR" sz="2600" dirty="0">
                <a:latin typeface="Franklin Gothic Demi" panose="020B0703020102020204" pitchFamily="34" charset="0"/>
              </a:rPr>
              <a:t>Yapılmış olan durum çalışmaları ileride çalışma yapacak olan araştırmacılar için aynı yolları takip ederek aynı sonuçlara varmalarına izin verecek şekilde olmalıdır. Bazı belgelemeler olmadan bu çalışmanın tekrarlanmasına imkan yoktur. Geçmişte yapılan durum çalışmalarının prosedürleri iyi bir şekilde belgelenmediyse durum çalışmasının güvenirliği ile ilgili şüpheli eleştirilere sebep olabilir. Bunun için uygun bir veri tabanı oluşturup, ileride araştırmanın tekrarlanması için yapılmış olan tüm işlemlerin kaydedilip araştırmacıya rehber niteliğe sahip bir çalışma hazırlanmalıdır.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62495"/>
            <a:ext cx="1644073" cy="1595505"/>
          </a:xfrm>
          <a:prstGeom prst="rect">
            <a:avLst/>
          </a:prstGeom>
        </p:spPr>
      </p:pic>
    </p:spTree>
    <p:extLst>
      <p:ext uri="{BB962C8B-B14F-4D97-AF65-F5344CB8AC3E}">
        <p14:creationId xmlns:p14="http://schemas.microsoft.com/office/powerpoint/2010/main" val="2291723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3290" y="558870"/>
            <a:ext cx="9860944" cy="707886"/>
          </a:xfrm>
          <a:prstGeom prst="rect">
            <a:avLst/>
          </a:prstGeom>
          <a:noFill/>
        </p:spPr>
        <p:txBody>
          <a:bodyPr wrap="square" rtlCol="0">
            <a:spAutoFit/>
          </a:bodyPr>
          <a:lstStyle/>
          <a:p>
            <a:pPr marL="571500" indent="-571500">
              <a:buFont typeface="Wingdings" panose="05000000000000000000" pitchFamily="2" charset="2"/>
              <a:buChar char="Ø"/>
            </a:pPr>
            <a:r>
              <a:rPr lang="tr-TR" sz="4000" dirty="0">
                <a:latin typeface="Franklin Gothic Demi" panose="020B0703020102020204" pitchFamily="34" charset="0"/>
              </a:rPr>
              <a:t>DURUM ÇALIŞMASI DESENLERİ:</a:t>
            </a:r>
          </a:p>
        </p:txBody>
      </p:sp>
      <p:sp>
        <p:nvSpPr>
          <p:cNvPr id="6" name="TextBox 5"/>
          <p:cNvSpPr txBox="1"/>
          <p:nvPr/>
        </p:nvSpPr>
        <p:spPr>
          <a:xfrm>
            <a:off x="1111045" y="1848464"/>
            <a:ext cx="10314039" cy="2893100"/>
          </a:xfrm>
          <a:prstGeom prst="rect">
            <a:avLst/>
          </a:prstGeom>
          <a:noFill/>
        </p:spPr>
        <p:txBody>
          <a:bodyPr wrap="square" rtlCol="0">
            <a:spAutoFit/>
          </a:bodyPr>
          <a:lstStyle/>
          <a:p>
            <a:r>
              <a:rPr lang="tr-TR" sz="2600" dirty="0">
                <a:latin typeface="Franklin Gothic Demi" panose="020B0703020102020204" pitchFamily="34" charset="0"/>
              </a:rPr>
              <a:t>Genel karakteristik özelliklerine bakarak dört tür durum çalışması deseninden söz edilebilir: </a:t>
            </a:r>
          </a:p>
          <a:p>
            <a:endParaRPr lang="tr-TR" sz="2600" dirty="0">
              <a:latin typeface="Franklin Gothic Demi" panose="020B0703020102020204" pitchFamily="34" charset="0"/>
            </a:endParaRPr>
          </a:p>
          <a:p>
            <a:pPr marL="457200" indent="-457200">
              <a:buFont typeface="Wingdings" panose="05000000000000000000" pitchFamily="2" charset="2"/>
              <a:buChar char="Ø"/>
            </a:pPr>
            <a:r>
              <a:rPr lang="tr-TR" sz="2600" dirty="0">
                <a:latin typeface="Franklin Gothic Demi" panose="020B0703020102020204" pitchFamily="34" charset="0"/>
              </a:rPr>
              <a:t>bütüncül tek durum deseni, </a:t>
            </a:r>
          </a:p>
          <a:p>
            <a:pPr marL="457200" indent="-457200">
              <a:buFont typeface="Wingdings" panose="05000000000000000000" pitchFamily="2" charset="2"/>
              <a:buChar char="Ø"/>
            </a:pPr>
            <a:r>
              <a:rPr lang="tr-TR" sz="2600" dirty="0">
                <a:latin typeface="Franklin Gothic Demi" panose="020B0703020102020204" pitchFamily="34" charset="0"/>
              </a:rPr>
              <a:t>iç içe geçmiş tek durum deseni, </a:t>
            </a:r>
          </a:p>
          <a:p>
            <a:pPr marL="457200" indent="-457200">
              <a:buFont typeface="Wingdings" panose="05000000000000000000" pitchFamily="2" charset="2"/>
              <a:buChar char="Ø"/>
            </a:pPr>
            <a:r>
              <a:rPr lang="tr-TR" sz="2600" dirty="0">
                <a:latin typeface="Franklin Gothic Demi" panose="020B0703020102020204" pitchFamily="34" charset="0"/>
              </a:rPr>
              <a:t>bütüncül çoklu durum deseni</a:t>
            </a:r>
          </a:p>
          <a:p>
            <a:pPr marL="457200" indent="-457200">
              <a:buFont typeface="Wingdings" panose="05000000000000000000" pitchFamily="2" charset="2"/>
              <a:buChar char="Ø"/>
            </a:pPr>
            <a:r>
              <a:rPr lang="tr-TR" sz="2600" dirty="0">
                <a:latin typeface="Franklin Gothic Demi" panose="020B0703020102020204" pitchFamily="34" charset="0"/>
              </a:rPr>
              <a:t>iç içe geçmiş çoklu durum deseni</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63920" y="5216810"/>
            <a:ext cx="1737260" cy="1641190"/>
          </a:xfrm>
          <a:prstGeom prst="rect">
            <a:avLst/>
          </a:prstGeom>
        </p:spPr>
      </p:pic>
      <p:sp>
        <p:nvSpPr>
          <p:cNvPr id="8" name="Rectangle 7"/>
          <p:cNvSpPr/>
          <p:nvPr/>
        </p:nvSpPr>
        <p:spPr>
          <a:xfrm>
            <a:off x="11574965" y="5222253"/>
            <a:ext cx="617035" cy="480458"/>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Rectangle 8"/>
          <p:cNvSpPr/>
          <p:nvPr/>
        </p:nvSpPr>
        <p:spPr>
          <a:xfrm>
            <a:off x="10463920" y="6768006"/>
            <a:ext cx="700842" cy="89994"/>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47536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duotone>
              <a:schemeClr val="accent3">
                <a:shade val="45000"/>
                <a:satMod val="135000"/>
              </a:schemeClr>
              <a:prstClr val="white"/>
            </a:duotone>
            <a:extLst>
              <a:ext uri="{BEBA8EAE-BF5A-486C-A8C5-ECC9F3942E4B}">
                <a14:imgProps xmlns:a14="http://schemas.microsoft.com/office/drawing/2010/main">
                  <a14:imgLayer r:embed="rId3">
                    <a14:imgEffect>
                      <a14:sharpenSoften amount="-43000"/>
                    </a14:imgEffect>
                  </a14:imgLayer>
                </a14:imgProps>
              </a:ext>
              <a:ext uri="{28A0092B-C50C-407E-A947-70E740481C1C}">
                <a14:useLocalDpi xmlns:a14="http://schemas.microsoft.com/office/drawing/2010/main"/>
              </a:ext>
            </a:extLst>
          </a:blip>
          <a:stretch>
            <a:fillRect/>
          </a:stretch>
        </p:blipFill>
        <p:spPr>
          <a:xfrm>
            <a:off x="609599" y="-275304"/>
            <a:ext cx="10931600" cy="7728155"/>
          </a:xfrm>
          <a:prstGeom prst="rect">
            <a:avLst/>
          </a:prstGeom>
          <a:noFill/>
          <a:effectLst>
            <a:glow>
              <a:schemeClr val="accent1"/>
            </a:glow>
          </a:effectLst>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08149" y="83127"/>
            <a:ext cx="9334500" cy="6690014"/>
          </a:xfrm>
          <a:prstGeom prst="rect">
            <a:avLst/>
          </a:prstGeom>
        </p:spPr>
      </p:pic>
    </p:spTree>
    <p:extLst>
      <p:ext uri="{BB962C8B-B14F-4D97-AF65-F5344CB8AC3E}">
        <p14:creationId xmlns:p14="http://schemas.microsoft.com/office/powerpoint/2010/main" val="366684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670</Words>
  <Application>Microsoft Macintosh PowerPoint</Application>
  <PresentationFormat>Geniş ekran</PresentationFormat>
  <Paragraphs>20</Paragraphs>
  <Slides>14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14</vt:i4>
      </vt:variant>
    </vt:vector>
  </HeadingPairs>
  <TitlesOfParts>
    <vt:vector size="22" baseType="lpstr">
      <vt:lpstr>Arial</vt:lpstr>
      <vt:lpstr>Calibri</vt:lpstr>
      <vt:lpstr>Calibri Light</vt:lpstr>
      <vt:lpstr>Franklin Gothic Demi</vt:lpstr>
      <vt:lpstr>Franklin Gothic Medium</vt:lpstr>
      <vt:lpstr>LetterOMatic!</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Microsoft Office User</cp:lastModifiedBy>
  <cp:revision>2</cp:revision>
  <dcterms:created xsi:type="dcterms:W3CDTF">2020-06-25T11:40:55Z</dcterms:created>
  <dcterms:modified xsi:type="dcterms:W3CDTF">2020-06-25T11:42:55Z</dcterms:modified>
</cp:coreProperties>
</file>