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97" r:id="rId2"/>
    <p:sldId id="304" r:id="rId3"/>
    <p:sldId id="305"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36" autoAdjust="0"/>
    <p:restoredTop sz="94660"/>
  </p:normalViewPr>
  <p:slideViewPr>
    <p:cSldViewPr>
      <p:cViewPr varScale="1">
        <p:scale>
          <a:sx n="87" d="100"/>
          <a:sy n="87" d="100"/>
        </p:scale>
        <p:origin x="115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smtClean="0"/>
              <a:t>(IX. </a:t>
            </a:r>
            <a:r>
              <a:rPr lang="tr-TR" b="1" dirty="0"/>
              <a:t>Hafta)</a:t>
            </a:r>
          </a:p>
        </p:txBody>
      </p:sp>
      <p:sp>
        <p:nvSpPr>
          <p:cNvPr id="3" name="Content Placeholder 2"/>
          <p:cNvSpPr>
            <a:spLocks noGrp="1"/>
          </p:cNvSpPr>
          <p:nvPr>
            <p:ph idx="1"/>
          </p:nvPr>
        </p:nvSpPr>
        <p:spPr/>
        <p:txBody>
          <a:bodyPr>
            <a:normAutofit fontScale="62500" lnSpcReduction="20000"/>
          </a:bodyPr>
          <a:lstStyle/>
          <a:p>
            <a:r>
              <a:rPr lang="tr-TR" dirty="0"/>
              <a:t>Madde: 9</a:t>
            </a:r>
          </a:p>
          <a:p>
            <a:r>
              <a:rPr lang="tr-TR" dirty="0"/>
              <a:t>Yerel Yönetimlerin Akçal Kaynakları</a:t>
            </a:r>
          </a:p>
          <a:p>
            <a:r>
              <a:rPr lang="tr-TR" dirty="0"/>
              <a:t>1) Ulusal ekonomik politika çerçevesinde, yerel yönetimlere, kendi yetkileri çerçevesinde kullanabilecekleri yeterli akçal kaynaklar sağlanacaktır.</a:t>
            </a:r>
          </a:p>
          <a:p>
            <a:r>
              <a:rPr lang="tr-TR" dirty="0"/>
              <a:t>2) Yerel yönetimlerin akçal kaynakları anayasa ve yasayla belirlenen sorumluluklarla orantılı olacaktır.</a:t>
            </a:r>
          </a:p>
          <a:p>
            <a:r>
              <a:rPr lang="tr-TR" dirty="0"/>
              <a:t>3) Yerel yönetimlerin akçal kaynaklarının en azından bir bölümü, oranlarını yasanın koyduğu sınırlar içinde kendilerinin belirleyebilecekleri yerel vergi ve harçlardan sağlanacaktır.</a:t>
            </a:r>
          </a:p>
          <a:p>
            <a:r>
              <a:rPr lang="tr-TR" dirty="0"/>
              <a:t>4) Yerel yönetimlere sağlanan kaynakların dayandığı akçal dizgeler, görevin yürütülmesi için gereken harcamalardaki gerçek artışların olabildiğince izlenebilmesine olanak tanımaya yetecek ölçüde çeşitlilik göstermeli ve esneklik taşımalıdır.</a:t>
            </a:r>
          </a:p>
          <a:p>
            <a:r>
              <a:rPr lang="tr-TR" dirty="0"/>
              <a:t>5) Akçal bakımdan daha zayıf olan yerel yönetimlerin korunması, potansiyel akçal kaynakların ve karşılanması gereken akçal yükün eşitsiz dağılımının etkilerini ortadan kaldırmaya yönelik akçal denkleştirme yöntemlerinin ya da buna eş önlemlerin alınmasını gerektirir. Bu yöntemler ve önlemler yerel yönetimlerin kendi sorumluluk alanlarında kullanabilecekleri takdir hakkını azaltmayacaktır.</a:t>
            </a:r>
          </a:p>
          <a:p>
            <a:r>
              <a:rPr lang="tr-TR" dirty="0"/>
              <a:t>6) Yeniden dağıtılan kaynakların yerel yönetimlere paylaştırılmasının nasıl yapılacağı konusunda, kendilerine uygun bir biçimde danışılacaktır.</a:t>
            </a:r>
          </a:p>
          <a:p>
            <a:r>
              <a:rPr lang="tr-TR" dirty="0"/>
              <a:t>7) Olabildiği ölçüde, yerel yönetimlere yapılan karşılıksız yardımlar belli projelerin finansmanına tahsis edilme koşuluna bağlanmayacaktır. Karşılıksız yardımlar, yerel yönetimlerin kendi yetki alanları içinde kendi politikalarına ilişkin olarak takdir hakkı kullanmadaki özgürlüklerine halel getirmeyecektir.</a:t>
            </a:r>
          </a:p>
          <a:p>
            <a:r>
              <a:rPr lang="tr-TR" dirty="0"/>
              <a:t>8) Yerel yönetimler, sermaye yatırımlarının finansmanı için yasayla belirlenen sınırlar içerisinde, ulusal sermaye piyasasına girebileceklerdir.</a:t>
            </a:r>
          </a:p>
        </p:txBody>
      </p:sp>
    </p:spTree>
    <p:extLst>
      <p:ext uri="{BB962C8B-B14F-4D97-AF65-F5344CB8AC3E}">
        <p14:creationId xmlns:p14="http://schemas.microsoft.com/office/powerpoint/2010/main" val="1746297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(IX. Hafta)</a:t>
            </a:r>
            <a:endParaRPr lang="tr-TR" dirty="0"/>
          </a:p>
        </p:txBody>
      </p:sp>
      <p:sp>
        <p:nvSpPr>
          <p:cNvPr id="3" name="Content Placeholder 2"/>
          <p:cNvSpPr>
            <a:spLocks noGrp="1"/>
          </p:cNvSpPr>
          <p:nvPr>
            <p:ph idx="1"/>
          </p:nvPr>
        </p:nvSpPr>
        <p:spPr/>
        <p:txBody>
          <a:bodyPr>
            <a:normAutofit/>
          </a:bodyPr>
          <a:lstStyle/>
          <a:p>
            <a:r>
              <a:rPr lang="tr-TR" dirty="0"/>
              <a:t>Madde: 10</a:t>
            </a:r>
          </a:p>
          <a:p>
            <a:r>
              <a:rPr lang="tr-TR" dirty="0"/>
              <a:t>Yerel Yönetimlerin Birlik Kurma ve Birliklere</a:t>
            </a:r>
          </a:p>
          <a:p>
            <a:r>
              <a:rPr lang="tr-TR" dirty="0"/>
              <a:t>Katılma Hakkı</a:t>
            </a:r>
          </a:p>
          <a:p>
            <a:r>
              <a:rPr lang="tr-TR" dirty="0"/>
              <a:t>1) Yerel yönetimler, yetkilerini kullanırken, ortak ilgi alanlarındaki görevlerini yerine getirebilmek amacıyla, başka yerel yönetimlerle işbirliği yapabilecekler ve yasalar çerçevesinde birlikler kurabileceklerdir.</a:t>
            </a:r>
          </a:p>
          <a:p>
            <a:r>
              <a:rPr lang="tr-TR" dirty="0"/>
              <a:t>2) Her devlet, yerel yönetimlerin ortak çıkarlarının korunması ve geliştirilmesi için birliklere üye olma ve uluslararası yerel yönetim birliklerine katılma hakkını tanıyacaktır.</a:t>
            </a:r>
          </a:p>
          <a:p>
            <a:r>
              <a:rPr lang="tr-TR" dirty="0"/>
              <a:t>3) Yerel yönetimler, yasayla muhtemelen öngörülen koşullarda, başka devletlerin yerel yönetimleriyle işbirliği yapabilirler</a:t>
            </a:r>
            <a:r>
              <a:rPr lang="tr-TR" dirty="0" smtClean="0"/>
              <a:t>.</a:t>
            </a:r>
            <a:endParaRPr lang="tr-TR" dirty="0"/>
          </a:p>
        </p:txBody>
      </p:sp>
    </p:spTree>
    <p:extLst>
      <p:ext uri="{BB962C8B-B14F-4D97-AF65-F5344CB8AC3E}">
        <p14:creationId xmlns:p14="http://schemas.microsoft.com/office/powerpoint/2010/main" val="3863503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(IX. Hafta)</a:t>
            </a:r>
            <a:endParaRPr lang="tr-TR" dirty="0"/>
          </a:p>
        </p:txBody>
      </p:sp>
      <p:sp>
        <p:nvSpPr>
          <p:cNvPr id="3" name="Content Placeholder 2"/>
          <p:cNvSpPr>
            <a:spLocks noGrp="1"/>
          </p:cNvSpPr>
          <p:nvPr>
            <p:ph idx="1"/>
          </p:nvPr>
        </p:nvSpPr>
        <p:spPr/>
        <p:txBody>
          <a:bodyPr>
            <a:normAutofit/>
          </a:bodyPr>
          <a:lstStyle/>
          <a:p>
            <a:r>
              <a:rPr lang="tr-TR" dirty="0" smtClean="0"/>
              <a:t>Madde</a:t>
            </a:r>
            <a:r>
              <a:rPr lang="tr-TR" dirty="0"/>
              <a:t>: 11</a:t>
            </a:r>
          </a:p>
          <a:p>
            <a:r>
              <a:rPr lang="tr-TR" dirty="0"/>
              <a:t>Özerk Yerel Yönetimlerin Tüzel Yönden Korunması</a:t>
            </a:r>
          </a:p>
          <a:p>
            <a:r>
              <a:rPr lang="tr-TR" dirty="0"/>
              <a:t>Yerel yönetimler kendi yetkilerinin serbestçe kullanımı ile anayasa ya da ulusal mevzuat tarafından belirlenmiş olan özerk yönetim ilkelerine bağlı kalmanın sağlanması amacıyla yargı yoluna başvurma hakkına sahip olacaklardır.</a:t>
            </a:r>
          </a:p>
        </p:txBody>
      </p:sp>
    </p:spTree>
    <p:extLst>
      <p:ext uri="{BB962C8B-B14F-4D97-AF65-F5344CB8AC3E}">
        <p14:creationId xmlns:p14="http://schemas.microsoft.com/office/powerpoint/2010/main" val="2566149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351</Words>
  <Application>Microsoft Office PowerPoint</Application>
  <PresentationFormat>Ekran Gösterisi (4:3)</PresentationFormat>
  <Paragraphs>22</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Theme</vt:lpstr>
      <vt:lpstr>Avrupa Yerel Yönetimler Özerklik Şartı (IX. Hafta)</vt:lpstr>
      <vt:lpstr>Avrupa Yerel Yönetimler Özerklik Şartı (IX. Hafta)</vt:lpstr>
      <vt:lpstr>Avrupa Yerel Yönetimler Özerklik Şartı (IX.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85</cp:revision>
  <dcterms:created xsi:type="dcterms:W3CDTF">2017-11-06T08:31:13Z</dcterms:created>
  <dcterms:modified xsi:type="dcterms:W3CDTF">2017-11-28T08:17:44Z</dcterms:modified>
</cp:coreProperties>
</file>