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02" r:id="rId2"/>
    <p:sldId id="303" r:id="rId3"/>
    <p:sldId id="304" r:id="rId4"/>
    <p:sldId id="305" r:id="rId5"/>
    <p:sldId id="306" r:id="rId6"/>
    <p:sldId id="307" r:id="rId7"/>
    <p:sldId id="308" r:id="rId8"/>
    <p:sldId id="30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21148A-1A2D-CA49-9DAE-D7D35103751B}"/>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7ED10A2-B684-2041-908B-4F218731AD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797CBEA-8250-7C42-B448-1E73C214B135}"/>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5EE23F84-0CC9-DD4F-B393-DE759335255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A5C2F7-74A7-B045-88AB-D16E847F078E}"/>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407844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246011-FEF3-F545-A055-25BB26824EE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7FAF7BA-5054-B142-9DA7-2DA7EDC3A70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894192-7EE1-A540-A07A-975162045D97}"/>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ABB23D6C-8F00-AF41-88FD-174998A56B2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209561F-80F1-154A-A730-82E88665B74D}"/>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537901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69131D6-6977-7E41-B026-2E98FBC8C70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D3571D6-D694-B941-BF27-061560A2CAF8}"/>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5ABF0B0-3F09-B045-9619-50FB99BA21B9}"/>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0516BAFE-99CB-4646-8E4E-F447233EA04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4E46D3-6092-C642-99DD-E2F17CD9E7C7}"/>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323941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F39572-CF63-B242-9EC4-6178C391B58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0DB825B-1A0A-DF43-8B89-7A97D777BF4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2952C0-3B39-9246-BBC2-99D28E5DD8EC}"/>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08E8CCCC-07A0-D744-ABE4-1873560127D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2173179-FDD1-8B4C-A92C-A4B2F12D055C}"/>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2143091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08DB55-63DE-D34D-81EA-CB5A0A63BA6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ED96C71-FB50-0944-AC79-292BA308B7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48441D7-313F-DA45-87C0-C0908EE55F66}"/>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2D792396-82EB-3B42-8435-D8702F9C2A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BFE6094-ADA3-8B4C-BBE4-ABFAA8641588}"/>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3695760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683D05-43EF-DB4C-977D-903AFC5972D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CD76FAD-4331-9043-B792-D83C6C22D0C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E7D5E49-9B98-A343-9C47-A98CC784245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0758B14-49F0-194F-AC1C-AA548AAEAD99}"/>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6" name="Alt Bilgi Yer Tutucusu 5">
            <a:extLst>
              <a:ext uri="{FF2B5EF4-FFF2-40B4-BE49-F238E27FC236}">
                <a16:creationId xmlns:a16="http://schemas.microsoft.com/office/drawing/2014/main" id="{C0D03F84-D18B-1847-A822-6223D0848E6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12226CE-1564-954A-800F-E91468A123E4}"/>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179663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C79A38-1525-664F-A17E-5EE96D76F32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ECF35C3-B86B-964D-B582-90540CF6B8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0C808E1-DEFF-FF4E-B1A3-19A6920E571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E79E6CF-8399-AD49-BFFB-36EC7AE869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54A7C26-0EE8-F34F-A820-8E1E6AD6982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6F1E420-7145-EF40-A3D7-BF30258E03B1}"/>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8" name="Alt Bilgi Yer Tutucusu 7">
            <a:extLst>
              <a:ext uri="{FF2B5EF4-FFF2-40B4-BE49-F238E27FC236}">
                <a16:creationId xmlns:a16="http://schemas.microsoft.com/office/drawing/2014/main" id="{7C9AD25D-0FBA-2A4B-AAA5-B33E11DF70E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CAE064D-1556-FD44-97F9-A125AE3C836F}"/>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1123543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FE59E5-26BD-1942-A380-46A84CB925C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E5A8C9B-90D2-994D-AE38-5B9046A423DF}"/>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4" name="Alt Bilgi Yer Tutucusu 3">
            <a:extLst>
              <a:ext uri="{FF2B5EF4-FFF2-40B4-BE49-F238E27FC236}">
                <a16:creationId xmlns:a16="http://schemas.microsoft.com/office/drawing/2014/main" id="{93070CA5-10F4-9740-8376-9645F638D61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C32E6FE-8122-7F40-8075-17E2A608E122}"/>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647537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4DAB677-1D95-CE48-9CE9-D54A3A683EB2}"/>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3" name="Alt Bilgi Yer Tutucusu 2">
            <a:extLst>
              <a:ext uri="{FF2B5EF4-FFF2-40B4-BE49-F238E27FC236}">
                <a16:creationId xmlns:a16="http://schemas.microsoft.com/office/drawing/2014/main" id="{3F460735-D6BC-874E-8A9A-74B94030341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1562783A-4F15-834B-8729-7AC549F554DD}"/>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1030872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084F5B-CC42-3547-8EA7-1A81C9C9D4C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D1172B1-B491-F946-A688-644154B8DA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7082C0D-84C7-A04F-BB98-6AA8DAE02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BD58E03-0BB4-2A43-9F0B-561C75BBB90C}"/>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6" name="Alt Bilgi Yer Tutucusu 5">
            <a:extLst>
              <a:ext uri="{FF2B5EF4-FFF2-40B4-BE49-F238E27FC236}">
                <a16:creationId xmlns:a16="http://schemas.microsoft.com/office/drawing/2014/main" id="{7DEE74B3-2685-2B42-9739-0E4FFD5F76F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91BAAE-6A75-004A-8463-4E4045DE3013}"/>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11702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DFC7B9-99D6-0B4E-845B-D16C1C655EB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C97AB8C-C6A7-D840-8BF5-D303960441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6381B1C1-FBA4-A34C-BB1C-131CBA783E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1ABE6E1-6563-4340-BB36-C0F99EF8E349}"/>
              </a:ext>
            </a:extLst>
          </p:cNvPr>
          <p:cNvSpPr>
            <a:spLocks noGrp="1"/>
          </p:cNvSpPr>
          <p:nvPr>
            <p:ph type="dt" sz="half" idx="10"/>
          </p:nvPr>
        </p:nvSpPr>
        <p:spPr/>
        <p:txBody>
          <a:bodyPr/>
          <a:lstStyle/>
          <a:p>
            <a:fld id="{331873E6-F959-4E4B-A5A7-A75B8B9F0CF8}" type="datetimeFigureOut">
              <a:rPr lang="tr-TR" smtClean="0"/>
              <a:t>31.01.2020</a:t>
            </a:fld>
            <a:endParaRPr lang="tr-TR"/>
          </a:p>
        </p:txBody>
      </p:sp>
      <p:sp>
        <p:nvSpPr>
          <p:cNvPr id="6" name="Alt Bilgi Yer Tutucusu 5">
            <a:extLst>
              <a:ext uri="{FF2B5EF4-FFF2-40B4-BE49-F238E27FC236}">
                <a16:creationId xmlns:a16="http://schemas.microsoft.com/office/drawing/2014/main" id="{AF9BFFFC-3455-8B4E-89FD-1174CEA25A9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3249FA-E739-0340-9A1B-DB0836E4D5D1}"/>
              </a:ext>
            </a:extLst>
          </p:cNvPr>
          <p:cNvSpPr>
            <a:spLocks noGrp="1"/>
          </p:cNvSpPr>
          <p:nvPr>
            <p:ph type="sldNum" sz="quarter" idx="12"/>
          </p:nvPr>
        </p:nvSpPr>
        <p:spPr/>
        <p:txBody>
          <a:bodyPr/>
          <a:lstStyle/>
          <a:p>
            <a:fld id="{8FB5E51A-82E8-7C4B-82CA-262B288FEC6C}" type="slidenum">
              <a:rPr lang="tr-TR" smtClean="0"/>
              <a:t>‹#›</a:t>
            </a:fld>
            <a:endParaRPr lang="tr-TR"/>
          </a:p>
        </p:txBody>
      </p:sp>
    </p:spTree>
    <p:extLst>
      <p:ext uri="{BB962C8B-B14F-4D97-AF65-F5344CB8AC3E}">
        <p14:creationId xmlns:p14="http://schemas.microsoft.com/office/powerpoint/2010/main" val="2774198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86CC22E-0DA5-2040-94AE-93204A566C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E9744F-5B6A-D643-B066-2EBE773F64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B95B12B-402B-A148-84B2-ECB683C2B1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1873E6-F959-4E4B-A5A7-A75B8B9F0CF8}" type="datetimeFigureOut">
              <a:rPr lang="tr-TR" smtClean="0"/>
              <a:t>31.01.2020</a:t>
            </a:fld>
            <a:endParaRPr lang="tr-TR"/>
          </a:p>
        </p:txBody>
      </p:sp>
      <p:sp>
        <p:nvSpPr>
          <p:cNvPr id="5" name="Alt Bilgi Yer Tutucusu 4">
            <a:extLst>
              <a:ext uri="{FF2B5EF4-FFF2-40B4-BE49-F238E27FC236}">
                <a16:creationId xmlns:a16="http://schemas.microsoft.com/office/drawing/2014/main" id="{F3DA1CF6-8BD6-3C49-B046-112E394D214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8522933-9FC0-604E-B17D-B57FA3052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B5E51A-82E8-7C4B-82CA-262B288FEC6C}" type="slidenum">
              <a:rPr lang="tr-TR" smtClean="0"/>
              <a:t>‹#›</a:t>
            </a:fld>
            <a:endParaRPr lang="tr-TR"/>
          </a:p>
        </p:txBody>
      </p:sp>
    </p:spTree>
    <p:extLst>
      <p:ext uri="{BB962C8B-B14F-4D97-AF65-F5344CB8AC3E}">
        <p14:creationId xmlns:p14="http://schemas.microsoft.com/office/powerpoint/2010/main" val="2003466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Unvan 1">
            <a:extLst>
              <a:ext uri="{FF2B5EF4-FFF2-40B4-BE49-F238E27FC236}">
                <a16:creationId xmlns:a16="http://schemas.microsoft.com/office/drawing/2014/main" id="{9B3620D6-7B5F-8345-9B8C-26D59C948F0B}"/>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38915" name="İçerik Yer Tutucusu 2">
            <a:extLst>
              <a:ext uri="{FF2B5EF4-FFF2-40B4-BE49-F238E27FC236}">
                <a16:creationId xmlns:a16="http://schemas.microsoft.com/office/drawing/2014/main" id="{0E96EC5D-F77D-594A-B7FF-FC4B8EC25037}"/>
              </a:ext>
            </a:extLst>
          </p:cNvPr>
          <p:cNvSpPr>
            <a:spLocks noGrp="1"/>
          </p:cNvSpPr>
          <p:nvPr>
            <p:ph sz="quarter" idx="1"/>
          </p:nvPr>
        </p:nvSpPr>
        <p:spPr>
          <a:xfrm>
            <a:off x="2136775" y="1600200"/>
            <a:ext cx="8153400" cy="4495800"/>
          </a:xfrm>
        </p:spPr>
        <p:txBody>
          <a:bodyPr/>
          <a:lstStyle/>
          <a:p>
            <a:pPr algn="just"/>
            <a:r>
              <a:rPr lang="tr-TR" altLang="tr-TR"/>
              <a:t>Devletin pozitif ödevi çerçevesinde, şiddet uğrayanı koruma ve destekleme ve şiddet uygulayanı durdurma ödeviyle ilgilidir. </a:t>
            </a:r>
          </a:p>
          <a:p>
            <a:pPr algn="just"/>
            <a:r>
              <a:rPr lang="tr-TR" altLang="tr-TR"/>
              <a:t>Bu Kanun çerçevesinde, kadına yönelik şiddet ve aile içi şiddet toplumsal cinsiyet eşitsizliği bağlamında değerlendirilmelidir. Bunun için de Kanun uygulayacılarının toplumsal cinsiyet eşitsizliği, kadının insan hakları konusunda eğitim almış olmaları ve/veya farkındalıkları gerekir.</a:t>
            </a:r>
          </a:p>
        </p:txBody>
      </p:sp>
    </p:spTree>
    <p:extLst>
      <p:ext uri="{BB962C8B-B14F-4D97-AF65-F5344CB8AC3E}">
        <p14:creationId xmlns:p14="http://schemas.microsoft.com/office/powerpoint/2010/main" val="3183712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Unvan 1">
            <a:extLst>
              <a:ext uri="{FF2B5EF4-FFF2-40B4-BE49-F238E27FC236}">
                <a16:creationId xmlns:a16="http://schemas.microsoft.com/office/drawing/2014/main" id="{78526EAF-DF90-7049-9ECA-26828616022C}"/>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39939" name="İçerik Yer Tutucusu 2">
            <a:extLst>
              <a:ext uri="{FF2B5EF4-FFF2-40B4-BE49-F238E27FC236}">
                <a16:creationId xmlns:a16="http://schemas.microsoft.com/office/drawing/2014/main" id="{E2D4CB96-E3D5-694C-84F6-AE7BD97593FD}"/>
              </a:ext>
            </a:extLst>
          </p:cNvPr>
          <p:cNvSpPr>
            <a:spLocks noGrp="1"/>
          </p:cNvSpPr>
          <p:nvPr>
            <p:ph sz="quarter" idx="1"/>
          </p:nvPr>
        </p:nvSpPr>
        <p:spPr>
          <a:xfrm>
            <a:off x="2136775" y="1600200"/>
            <a:ext cx="8153400" cy="4495800"/>
          </a:xfrm>
        </p:spPr>
        <p:txBody>
          <a:bodyPr/>
          <a:lstStyle/>
          <a:p>
            <a:endParaRPr lang="tr-TR" altLang="tr-TR"/>
          </a:p>
          <a:p>
            <a:r>
              <a:rPr lang="tr-TR" altLang="tr-TR"/>
              <a:t>Sorulacak soru hukuk uygulayıcıları (polis, jandarma, hakim, savcı, sosyal hizmet uzmanı, psikolog) farkındalığa ilişkin eğitim almışlar mı?</a:t>
            </a:r>
          </a:p>
          <a:p>
            <a:r>
              <a:rPr lang="tr-TR" altLang="tr-TR"/>
              <a:t>Tedbir kararı için başvuranların izlenimleri neler?</a:t>
            </a:r>
          </a:p>
        </p:txBody>
      </p:sp>
    </p:spTree>
    <p:extLst>
      <p:ext uri="{BB962C8B-B14F-4D97-AF65-F5344CB8AC3E}">
        <p14:creationId xmlns:p14="http://schemas.microsoft.com/office/powerpoint/2010/main" val="1827132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Unvan 1">
            <a:extLst>
              <a:ext uri="{FF2B5EF4-FFF2-40B4-BE49-F238E27FC236}">
                <a16:creationId xmlns:a16="http://schemas.microsoft.com/office/drawing/2014/main" id="{9AAE0F6D-F78A-904B-8034-2C0CED283E4E}"/>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0963" name="İçerik Yer Tutucusu 2">
            <a:extLst>
              <a:ext uri="{FF2B5EF4-FFF2-40B4-BE49-F238E27FC236}">
                <a16:creationId xmlns:a16="http://schemas.microsoft.com/office/drawing/2014/main" id="{2FB2406A-89F8-0B49-B780-AAB4034B5AAE}"/>
              </a:ext>
            </a:extLst>
          </p:cNvPr>
          <p:cNvSpPr>
            <a:spLocks noGrp="1"/>
          </p:cNvSpPr>
          <p:nvPr>
            <p:ph sz="quarter" idx="1"/>
          </p:nvPr>
        </p:nvSpPr>
        <p:spPr>
          <a:xfrm>
            <a:off x="2136775" y="1600200"/>
            <a:ext cx="8153400" cy="4495800"/>
          </a:xfrm>
        </p:spPr>
        <p:txBody>
          <a:bodyPr/>
          <a:lstStyle/>
          <a:p>
            <a:pPr algn="just"/>
            <a:r>
              <a:rPr lang="tr-TR" altLang="tr-TR" sz="2000"/>
              <a:t>Kanunun Uygulanacağı Kişiler:</a:t>
            </a:r>
          </a:p>
          <a:p>
            <a:pPr algn="just"/>
            <a:r>
              <a:rPr lang="tr-TR" altLang="tr-TR" sz="2000" b="1"/>
              <a:t>Şiddet</a:t>
            </a:r>
            <a:r>
              <a:rPr lang="tr-TR" altLang="tr-TR" sz="2000"/>
              <a:t>e uğrayan veya şiddete uğrama tehlikesi bulunan kadınlar,</a:t>
            </a:r>
          </a:p>
          <a:p>
            <a:pPr algn="just"/>
            <a:r>
              <a:rPr lang="tr-TR" altLang="tr-TR" sz="2000"/>
              <a:t>çocuklar, </a:t>
            </a:r>
          </a:p>
          <a:p>
            <a:pPr algn="just"/>
            <a:r>
              <a:rPr lang="tr-TR" altLang="tr-TR" sz="2000"/>
              <a:t>aile bireyleri </a:t>
            </a:r>
          </a:p>
          <a:p>
            <a:pPr algn="just"/>
            <a:r>
              <a:rPr lang="tr-TR" altLang="tr-TR" sz="2000"/>
              <a:t> tek taraflı ısra</a:t>
            </a:r>
            <a:r>
              <a:rPr lang="tr-TR" altLang="tr-TR" sz="2000" b="1"/>
              <a:t>rl</a:t>
            </a:r>
            <a:r>
              <a:rPr lang="tr-TR" altLang="tr-TR" sz="2000"/>
              <a:t>ı takip mağduru olan kişiler</a:t>
            </a:r>
          </a:p>
          <a:p>
            <a:pPr algn="just"/>
            <a:r>
              <a:rPr lang="tr-TR" altLang="tr-TR" sz="2000"/>
              <a:t>Bu kişiler dışındakileri Kanun kapsamıyor mu? Birlikte yaşayanlar, eşcinseller gibi? </a:t>
            </a:r>
          </a:p>
          <a:p>
            <a:pPr algn="just"/>
            <a:r>
              <a:rPr lang="tr-TR" altLang="tr-TR" sz="2000"/>
              <a:t>Şiddet mağduru: Mütekabiliyet ilkesi çerçevesinde uyruğuna bakılmaksızın, Kanunda şiddet olarak tanımlanan tutum ve davranışlara doğrudan veya dolaylı olarak maruz kalan ya da kalma tehlikesi bulunan kişiyi ve şiddetten etkilenen veya etkilenme tehlikesi bulunan kişiyi,</a:t>
            </a:r>
          </a:p>
          <a:p>
            <a:pPr algn="just"/>
            <a:r>
              <a:rPr lang="tr-TR" altLang="tr-TR" sz="2000"/>
              <a:t>Yabancılara da Kanun uygulanır</a:t>
            </a:r>
          </a:p>
        </p:txBody>
      </p:sp>
    </p:spTree>
    <p:extLst>
      <p:ext uri="{BB962C8B-B14F-4D97-AF65-F5344CB8AC3E}">
        <p14:creationId xmlns:p14="http://schemas.microsoft.com/office/powerpoint/2010/main" val="1718195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Unvan 1">
            <a:extLst>
              <a:ext uri="{FF2B5EF4-FFF2-40B4-BE49-F238E27FC236}">
                <a16:creationId xmlns:a16="http://schemas.microsoft.com/office/drawing/2014/main" id="{F5CD2E53-6305-9B4C-AFC7-57592C2A1511}"/>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1987" name="İçerik Yer Tutucusu 2">
            <a:extLst>
              <a:ext uri="{FF2B5EF4-FFF2-40B4-BE49-F238E27FC236}">
                <a16:creationId xmlns:a16="http://schemas.microsoft.com/office/drawing/2014/main" id="{88F0233F-6426-154B-994B-E32152BD1F4B}"/>
              </a:ext>
            </a:extLst>
          </p:cNvPr>
          <p:cNvSpPr>
            <a:spLocks noGrp="1"/>
          </p:cNvSpPr>
          <p:nvPr>
            <p:ph sz="quarter" idx="1"/>
          </p:nvPr>
        </p:nvSpPr>
        <p:spPr>
          <a:xfrm>
            <a:off x="2136775" y="1600200"/>
            <a:ext cx="8153400" cy="4495800"/>
          </a:xfrm>
        </p:spPr>
        <p:txBody>
          <a:bodyPr/>
          <a:lstStyle/>
          <a:p>
            <a:r>
              <a:rPr lang="tr-TR" altLang="tr-TR" sz="1800"/>
              <a:t>Kişinin, şiddete uğraması veya şiddete uğrama tehlikesi altında bulunması halinde herkes durumu yazılı, sözlü veya başka bir suretle ilgili makam ve mercilere ihbar edebilir. Şiddet veya şiddete uğrama tehlikesinden haberdar olan kamu kurum ve kuruluşları ile kamu kurumu niteliğindeki mesle</a:t>
            </a:r>
            <a:r>
              <a:rPr lang="tr-TR" altLang="tr-TR" sz="1800" b="1"/>
              <a:t>k kurulu</a:t>
            </a:r>
            <a:r>
              <a:rPr lang="tr-TR" altLang="tr-TR" sz="1800"/>
              <a:t>şları ise durumu derhal, şikâyet mercilerine bildirmek zorundadır.</a:t>
            </a:r>
          </a:p>
          <a:p>
            <a:r>
              <a:rPr lang="tr-TR" altLang="tr-TR" sz="1800"/>
              <a:t>(2) Şiddet mağduru, şiddet veya şiddete uğrama tehlikesine maruz kalması halinde durumu şikâyet mercilerine yazılı, sözlü veya başka bir şekilde bildirebilir.</a:t>
            </a:r>
          </a:p>
          <a:p>
            <a:r>
              <a:rPr lang="tr-TR" altLang="tr-TR" sz="1800"/>
              <a:t>(3) Şikâyet mercileri Kanun kapsamındaki gö</a:t>
            </a:r>
            <a:r>
              <a:rPr lang="tr-TR" altLang="tr-TR" sz="1800" b="1"/>
              <a:t>revleri</a:t>
            </a:r>
            <a:r>
              <a:rPr lang="tr-TR" altLang="tr-TR" sz="1800"/>
              <a:t>ni gecikmeksizin yerine getirmekle yükümlüdür.</a:t>
            </a:r>
          </a:p>
          <a:p>
            <a:r>
              <a:rPr lang="tr-TR" altLang="tr-TR" sz="1800"/>
              <a:t>(4) Müdürlük veya ŞÖNİM'e yapılan şikâyet ve ihbarlar, bunlar tarafından olayın özelliğine göre, kolluğa, mülki amire, Cumhuriyet başsavcılığına veya hâkime gecikmeksizin bildirilir.</a:t>
            </a:r>
          </a:p>
          <a:p>
            <a:r>
              <a:rPr lang="tr-TR" altLang="tr-TR" sz="1800"/>
              <a:t>(5) Sözlü yapılan şikâyet ve ihbarlar derhal tutanağa geçirilir.</a:t>
            </a:r>
          </a:p>
          <a:p>
            <a:endParaRPr lang="tr-TR" altLang="tr-TR"/>
          </a:p>
        </p:txBody>
      </p:sp>
    </p:spTree>
    <p:extLst>
      <p:ext uri="{BB962C8B-B14F-4D97-AF65-F5344CB8AC3E}">
        <p14:creationId xmlns:p14="http://schemas.microsoft.com/office/powerpoint/2010/main" val="3667356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Unvan 1">
            <a:extLst>
              <a:ext uri="{FF2B5EF4-FFF2-40B4-BE49-F238E27FC236}">
                <a16:creationId xmlns:a16="http://schemas.microsoft.com/office/drawing/2014/main" id="{F5AA5F25-C109-E249-9C39-952E14BFE6A3}"/>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3011" name="İçerik Yer Tutucusu 2">
            <a:extLst>
              <a:ext uri="{FF2B5EF4-FFF2-40B4-BE49-F238E27FC236}">
                <a16:creationId xmlns:a16="http://schemas.microsoft.com/office/drawing/2014/main" id="{DC0D0E06-4ADB-7842-B6BC-12198E91BAC6}"/>
              </a:ext>
            </a:extLst>
          </p:cNvPr>
          <p:cNvSpPr>
            <a:spLocks noGrp="1"/>
          </p:cNvSpPr>
          <p:nvPr>
            <p:ph sz="quarter" idx="1"/>
          </p:nvPr>
        </p:nvSpPr>
        <p:spPr>
          <a:xfrm>
            <a:off x="2136775" y="1600200"/>
            <a:ext cx="8153400" cy="4495800"/>
          </a:xfrm>
        </p:spPr>
        <p:txBody>
          <a:bodyPr/>
          <a:lstStyle/>
          <a:p>
            <a:r>
              <a:rPr lang="tr-TR" altLang="tr-TR"/>
              <a:t>Nerelere Şikayet edilir?</a:t>
            </a:r>
          </a:p>
          <a:p>
            <a:r>
              <a:rPr lang="tr-TR" altLang="tr-TR"/>
              <a:t>-Kolluk (karakol, jandarma, sahil güvenlik)</a:t>
            </a:r>
          </a:p>
          <a:p>
            <a:r>
              <a:rPr lang="tr-TR" altLang="tr-TR"/>
              <a:t>-Cumhuriyet savcısı</a:t>
            </a:r>
          </a:p>
          <a:p>
            <a:r>
              <a:rPr lang="tr-TR" altLang="tr-TR"/>
              <a:t>-Hâkim</a:t>
            </a:r>
          </a:p>
          <a:p>
            <a:r>
              <a:rPr lang="tr-TR" altLang="tr-TR"/>
              <a:t>-Mülki Amir</a:t>
            </a:r>
          </a:p>
          <a:p>
            <a:r>
              <a:rPr lang="tr-TR" altLang="tr-TR"/>
              <a:t>-Müdürlük</a:t>
            </a:r>
          </a:p>
          <a:p>
            <a:r>
              <a:rPr lang="tr-TR" altLang="tr-TR"/>
              <a:t>-ŞÖNİM</a:t>
            </a:r>
          </a:p>
          <a:p>
            <a:endParaRPr lang="tr-TR" altLang="tr-TR"/>
          </a:p>
        </p:txBody>
      </p:sp>
    </p:spTree>
    <p:extLst>
      <p:ext uri="{BB962C8B-B14F-4D97-AF65-F5344CB8AC3E}">
        <p14:creationId xmlns:p14="http://schemas.microsoft.com/office/powerpoint/2010/main" val="897269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Unvan 1">
            <a:extLst>
              <a:ext uri="{FF2B5EF4-FFF2-40B4-BE49-F238E27FC236}">
                <a16:creationId xmlns:a16="http://schemas.microsoft.com/office/drawing/2014/main" id="{2A693CEF-67F9-754C-91CB-B75A063B206F}"/>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4035" name="İçerik Yer Tutucusu 2">
            <a:extLst>
              <a:ext uri="{FF2B5EF4-FFF2-40B4-BE49-F238E27FC236}">
                <a16:creationId xmlns:a16="http://schemas.microsoft.com/office/drawing/2014/main" id="{D01317AC-7770-014B-B78D-CAFB9B8BB197}"/>
              </a:ext>
            </a:extLst>
          </p:cNvPr>
          <p:cNvSpPr>
            <a:spLocks noGrp="1"/>
          </p:cNvSpPr>
          <p:nvPr>
            <p:ph sz="quarter" idx="1"/>
          </p:nvPr>
        </p:nvSpPr>
        <p:spPr>
          <a:xfrm>
            <a:off x="2136775" y="1600200"/>
            <a:ext cx="8153400" cy="4495800"/>
          </a:xfrm>
        </p:spPr>
        <p:txBody>
          <a:bodyPr/>
          <a:lstStyle/>
          <a:p>
            <a:r>
              <a:rPr lang="tr-TR" altLang="tr-TR"/>
              <a:t>Tedbir Kararını Verecekler</a:t>
            </a:r>
          </a:p>
          <a:p>
            <a:r>
              <a:rPr lang="tr-TR" altLang="tr-TR"/>
              <a:t>Kolluk</a:t>
            </a:r>
          </a:p>
          <a:p>
            <a:r>
              <a:rPr lang="tr-TR" altLang="tr-TR"/>
              <a:t>Mülki Amir</a:t>
            </a:r>
          </a:p>
          <a:p>
            <a:r>
              <a:rPr lang="tr-TR" altLang="tr-TR"/>
              <a:t>Hâkim</a:t>
            </a:r>
          </a:p>
        </p:txBody>
      </p:sp>
    </p:spTree>
    <p:extLst>
      <p:ext uri="{BB962C8B-B14F-4D97-AF65-F5344CB8AC3E}">
        <p14:creationId xmlns:p14="http://schemas.microsoft.com/office/powerpoint/2010/main" val="1418618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Unvan 1">
            <a:extLst>
              <a:ext uri="{FF2B5EF4-FFF2-40B4-BE49-F238E27FC236}">
                <a16:creationId xmlns:a16="http://schemas.microsoft.com/office/drawing/2014/main" id="{C3827B03-AE28-FD45-8D3D-1CFA70C94322}"/>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5059" name="İçerik Yer Tutucusu 2">
            <a:extLst>
              <a:ext uri="{FF2B5EF4-FFF2-40B4-BE49-F238E27FC236}">
                <a16:creationId xmlns:a16="http://schemas.microsoft.com/office/drawing/2014/main" id="{53DF7DBD-7F2D-F54F-8637-0A8A87D32E6A}"/>
              </a:ext>
            </a:extLst>
          </p:cNvPr>
          <p:cNvSpPr>
            <a:spLocks noGrp="1"/>
          </p:cNvSpPr>
          <p:nvPr>
            <p:ph sz="quarter" idx="1"/>
          </p:nvPr>
        </p:nvSpPr>
        <p:spPr>
          <a:xfrm>
            <a:off x="2136775" y="1600200"/>
            <a:ext cx="8153400" cy="4495800"/>
          </a:xfrm>
        </p:spPr>
        <p:txBody>
          <a:bodyPr/>
          <a:lstStyle/>
          <a:p>
            <a:r>
              <a:rPr lang="tr-TR" altLang="tr-TR"/>
              <a:t>Tedbir kararlarına delil ve belge aranmaksızın karar verilir.</a:t>
            </a:r>
          </a:p>
          <a:p>
            <a:r>
              <a:rPr lang="tr-TR" altLang="tr-TR"/>
              <a:t>Uygulamadaki sonuçları neler?</a:t>
            </a:r>
          </a:p>
          <a:p>
            <a:r>
              <a:rPr lang="tr-TR" altLang="tr-TR"/>
              <a:t>Mahkemeye en önce kim gidecek şeklinde yarışa dönüşebiliyor.</a:t>
            </a:r>
          </a:p>
          <a:p>
            <a:r>
              <a:rPr lang="tr-TR" altLang="tr-TR"/>
              <a:t>Olayın ayrıntılı bilgisi olmadığı için uygun tedbir kararı verilmiyor veya bütün tedbir kararlarına birden karar veriliyor. Olumsuz sonuçlar doğurup, kişiler arasındaki gerilimi arttırabiliyor.</a:t>
            </a:r>
          </a:p>
        </p:txBody>
      </p:sp>
    </p:spTree>
    <p:extLst>
      <p:ext uri="{BB962C8B-B14F-4D97-AF65-F5344CB8AC3E}">
        <p14:creationId xmlns:p14="http://schemas.microsoft.com/office/powerpoint/2010/main" val="3255019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Unvan 1">
            <a:extLst>
              <a:ext uri="{FF2B5EF4-FFF2-40B4-BE49-F238E27FC236}">
                <a16:creationId xmlns:a16="http://schemas.microsoft.com/office/drawing/2014/main" id="{46C5BFEA-575B-294D-BA83-5CAABE16F2E8}"/>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46083" name="İçerik Yer Tutucusu 2">
            <a:extLst>
              <a:ext uri="{FF2B5EF4-FFF2-40B4-BE49-F238E27FC236}">
                <a16:creationId xmlns:a16="http://schemas.microsoft.com/office/drawing/2014/main" id="{C8F2B6F4-E71A-3F47-9CED-1B21D24727AA}"/>
              </a:ext>
            </a:extLst>
          </p:cNvPr>
          <p:cNvSpPr>
            <a:spLocks noGrp="1"/>
          </p:cNvSpPr>
          <p:nvPr>
            <p:ph sz="quarter" idx="1"/>
          </p:nvPr>
        </p:nvSpPr>
        <p:spPr>
          <a:xfrm>
            <a:off x="2136775" y="1600200"/>
            <a:ext cx="8153400" cy="4495800"/>
          </a:xfrm>
        </p:spPr>
        <p:txBody>
          <a:bodyPr/>
          <a:lstStyle/>
          <a:p>
            <a:r>
              <a:rPr lang="tr-TR" altLang="tr-TR"/>
              <a:t>Tedbir kararları iki türlü:</a:t>
            </a:r>
          </a:p>
          <a:p>
            <a:r>
              <a:rPr lang="tr-TR" altLang="tr-TR"/>
              <a:t>1.Şiddet mağduruna yönelik koruyucu nitelikteki kararlar (mağdurun aydınlatılmış rızası aranır)</a:t>
            </a:r>
          </a:p>
          <a:p>
            <a:r>
              <a:rPr lang="tr-TR" altLang="tr-TR"/>
              <a:t>2. Şiddet uygulayana yönelik şiddeti durdurmaya ilişkin önleyici tedbir kararları</a:t>
            </a:r>
          </a:p>
        </p:txBody>
      </p:sp>
    </p:spTree>
    <p:extLst>
      <p:ext uri="{BB962C8B-B14F-4D97-AF65-F5344CB8AC3E}">
        <p14:creationId xmlns:p14="http://schemas.microsoft.com/office/powerpoint/2010/main" val="13230432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435</Words>
  <Application>Microsoft Macintosh PowerPoint</Application>
  <PresentationFormat>Geniş ekran</PresentationFormat>
  <Paragraphs>44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6284 Sayılı Kanun</vt:lpstr>
      <vt:lpstr>6284 Sayılı Kanun</vt:lpstr>
      <vt:lpstr>6284 Sayılı Kanun</vt:lpstr>
      <vt:lpstr>6284 Sayılı Kanun</vt:lpstr>
      <vt:lpstr>6284 Sayılı Kanun</vt:lpstr>
      <vt:lpstr>6284 sayılı Kanun</vt:lpstr>
      <vt:lpstr>6284 Sayılı Kanun</vt:lpstr>
      <vt:lpstr>6284 Sayılı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6284 Sayılı Kanun</dc:title>
  <dc:creator>Gülriz Uygur</dc:creator>
  <cp:lastModifiedBy>Gülriz Uygur</cp:lastModifiedBy>
  <cp:revision>1</cp:revision>
  <dcterms:created xsi:type="dcterms:W3CDTF">2020-01-31T15:32:09Z</dcterms:created>
  <dcterms:modified xsi:type="dcterms:W3CDTF">2020-01-31T15:34:55Z</dcterms:modified>
</cp:coreProperties>
</file>