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2" r:id="rId2"/>
    <p:sldId id="263" r:id="rId3"/>
    <p:sldId id="264" r:id="rId4"/>
    <p:sldId id="265" r:id="rId5"/>
    <p:sldId id="266" r:id="rId6"/>
    <p:sldId id="267" r:id="rId7"/>
    <p:sldId id="268" r:id="rId8"/>
    <p:sldId id="269" r:id="rId9"/>
    <p:sldId id="270" r:id="rId10"/>
    <p:sldId id="271" r:id="rId11"/>
    <p:sldId id="272" r:id="rId12"/>
    <p:sldId id="273" r:id="rId13"/>
    <p:sldId id="275" r:id="rId14"/>
    <p:sldId id="276" r:id="rId15"/>
    <p:sldId id="27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A0100C76-50AD-497B-B5EC-E554FF827556}">
          <p14:sldIdLst>
            <p14:sldId id="262"/>
            <p14:sldId id="263"/>
            <p14:sldId id="264"/>
            <p14:sldId id="265"/>
            <p14:sldId id="266"/>
            <p14:sldId id="267"/>
            <p14:sldId id="268"/>
            <p14:sldId id="269"/>
            <p14:sldId id="270"/>
            <p14:sldId id="271"/>
            <p14:sldId id="272"/>
            <p14:sldId id="273"/>
            <p14:sldId id="275"/>
            <p14:sldId id="276"/>
            <p14:sldId id="27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23" autoAdjust="0"/>
    <p:restoredTop sz="54858" autoAdjust="0"/>
  </p:normalViewPr>
  <p:slideViewPr>
    <p:cSldViewPr snapToGrid="0">
      <p:cViewPr varScale="1">
        <p:scale>
          <a:sx n="40" d="100"/>
          <a:sy n="40" d="100"/>
        </p:scale>
        <p:origin x="176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2709B0-91D0-4D11-B3DF-4E610F886C3D}" type="datetimeFigureOut">
              <a:rPr lang="tr-TR" smtClean="0"/>
              <a:t>17.03.2021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5BD26-31FF-4EFE-8844-FBD8AC7D5401}" type="slidenum">
              <a:rPr lang="tr-TR" smtClean="0"/>
              <a:t>‹#›</a:t>
            </a:fld>
            <a:endParaRPr lang="tr-TR"/>
          </a:p>
        </p:txBody>
      </p:sp>
    </p:spTree>
    <p:extLst>
      <p:ext uri="{BB962C8B-B14F-4D97-AF65-F5344CB8AC3E}">
        <p14:creationId xmlns:p14="http://schemas.microsoft.com/office/powerpoint/2010/main" val="3659607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1</a:t>
            </a:fld>
            <a:endParaRPr lang="tr-TR"/>
          </a:p>
        </p:txBody>
      </p:sp>
    </p:spTree>
    <p:extLst>
      <p:ext uri="{BB962C8B-B14F-4D97-AF65-F5344CB8AC3E}">
        <p14:creationId xmlns:p14="http://schemas.microsoft.com/office/powerpoint/2010/main" val="4095288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2</a:t>
            </a:fld>
            <a:endParaRPr lang="tr-TR"/>
          </a:p>
        </p:txBody>
      </p:sp>
    </p:spTree>
    <p:extLst>
      <p:ext uri="{BB962C8B-B14F-4D97-AF65-F5344CB8AC3E}">
        <p14:creationId xmlns:p14="http://schemas.microsoft.com/office/powerpoint/2010/main" val="4109804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5</a:t>
            </a:fld>
            <a:endParaRPr lang="tr-TR"/>
          </a:p>
        </p:txBody>
      </p:sp>
    </p:spTree>
    <p:extLst>
      <p:ext uri="{BB962C8B-B14F-4D97-AF65-F5344CB8AC3E}">
        <p14:creationId xmlns:p14="http://schemas.microsoft.com/office/powerpoint/2010/main" val="883411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6</a:t>
            </a:fld>
            <a:endParaRPr lang="tr-TR"/>
          </a:p>
        </p:txBody>
      </p:sp>
    </p:spTree>
    <p:extLst>
      <p:ext uri="{BB962C8B-B14F-4D97-AF65-F5344CB8AC3E}">
        <p14:creationId xmlns:p14="http://schemas.microsoft.com/office/powerpoint/2010/main" val="39073230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7</a:t>
            </a:fld>
            <a:endParaRPr lang="tr-TR"/>
          </a:p>
        </p:txBody>
      </p:sp>
    </p:spTree>
    <p:extLst>
      <p:ext uri="{BB962C8B-B14F-4D97-AF65-F5344CB8AC3E}">
        <p14:creationId xmlns:p14="http://schemas.microsoft.com/office/powerpoint/2010/main" val="2286035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14</a:t>
            </a:fld>
            <a:endParaRPr lang="tr-TR"/>
          </a:p>
        </p:txBody>
      </p:sp>
    </p:spTree>
    <p:extLst>
      <p:ext uri="{BB962C8B-B14F-4D97-AF65-F5344CB8AC3E}">
        <p14:creationId xmlns:p14="http://schemas.microsoft.com/office/powerpoint/2010/main" val="14064367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15</a:t>
            </a:fld>
            <a:endParaRPr lang="tr-TR"/>
          </a:p>
        </p:txBody>
      </p:sp>
    </p:spTree>
    <p:extLst>
      <p:ext uri="{BB962C8B-B14F-4D97-AF65-F5344CB8AC3E}">
        <p14:creationId xmlns:p14="http://schemas.microsoft.com/office/powerpoint/2010/main" val="2651815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2A2CAA-DB2D-40D6-9443-9373E44DC6C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4006DB6-41EB-453E-9C5C-B692031053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E2BFAEC-3388-4361-AB88-5D06F9441641}"/>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A48CFC53-EA6D-4A4C-BA1A-8EA96A14F56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A55D70C-A23E-4292-A192-068CF0155546}"/>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4168219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2BAD96-BBED-4A39-84E1-7E03487E0EA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AA7D8A6-EE80-4148-A9D2-5C2700953FC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91F4FAB-0343-44E5-A21C-E02208A9D4DC}"/>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930F1BB-0E91-499A-86A6-E8AAC7C91DA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4648B00-5D57-4E01-AB80-B62DB4DE527F}"/>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4173293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75D0A83-BDAB-4145-843D-D71314CD936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C1182D6-AAA3-4DDD-9B84-E92DD8FE571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4E561F-8A84-41CC-A35F-3ED741B702D9}"/>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35073076-4C89-406E-9FFB-851B384A13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23E8F24-2402-4D77-BD3E-950CB8C15B93}"/>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79110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0A79AA-BFE2-4213-80C3-824C8167C42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898C365-C6AF-4711-8C15-D65B590108E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2B411B2-AD9B-4F1F-B970-8B29EE3D8E46}"/>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C10068FE-FCC1-49C5-B368-63CA7BF19F2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ADFCF74-0299-496D-B54F-D01EC3CD873A}"/>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47809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ED3BED-4EA7-43D8-B0A1-328B970215D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C0A3205-B1FC-463F-908F-140706152A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17CE9B4-2FE5-425B-9118-30B1C41BFD2D}"/>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2F3CB70-1FBD-402A-8D2B-2C11B970841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A371780-AF9C-47A5-86FD-BA77CFB30D23}"/>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813953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BE3819-A939-429F-8556-4C5FB0A70E9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52531AE-0559-4A37-8A3E-8C3DB2A7A06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5FB0DA8-C82C-4E8B-8923-680732858DC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A06E330-AB11-4D37-B0E9-90696A130DED}"/>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91AC3982-36C8-4343-87F5-BE29AFC987B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184E4F2-B4D3-40A0-9D7D-9DD8BA95868D}"/>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237666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B1E87F-B7B0-4A1A-9A60-56979A36C42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3DDEAE2-ECA7-4806-8A48-CA848BFE0D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9A47B6F-325F-4F25-86FB-341AA0BDCFE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DD4157A-C08C-4F93-8DC6-0A6DFD1095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E8950DA-A577-4DFD-BEA0-BEF41F6A4E1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FAD63B3-5BFD-4DDA-9049-0F6DF7F3A982}"/>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8" name="Alt Bilgi Yer Tutucusu 7">
            <a:extLst>
              <a:ext uri="{FF2B5EF4-FFF2-40B4-BE49-F238E27FC236}">
                <a16:creationId xmlns:a16="http://schemas.microsoft.com/office/drawing/2014/main" id="{A94B81AA-E12B-488C-949B-0811B3FCEA5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1B7B0FE-AF95-49DD-8A33-7514C7D55867}"/>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961882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D5C225-A583-4C18-9D8B-357B8F82D15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58D30E4-4496-4292-8C0D-A05ECCE2A2D4}"/>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4" name="Alt Bilgi Yer Tutucusu 3">
            <a:extLst>
              <a:ext uri="{FF2B5EF4-FFF2-40B4-BE49-F238E27FC236}">
                <a16:creationId xmlns:a16="http://schemas.microsoft.com/office/drawing/2014/main" id="{4AB084F3-5A00-4D80-B899-8D8AEBBEC33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2630FB5-2AF3-4295-AAA4-251EAB802757}"/>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883000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33E5D9B-E93D-4815-A8CF-F02DED25636E}"/>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3" name="Alt Bilgi Yer Tutucusu 2">
            <a:extLst>
              <a:ext uri="{FF2B5EF4-FFF2-40B4-BE49-F238E27FC236}">
                <a16:creationId xmlns:a16="http://schemas.microsoft.com/office/drawing/2014/main" id="{EDA7509E-5BE0-4B85-A4FF-CE67834DA6A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C301378-9210-45A8-8998-874D2630FCE5}"/>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516388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23C837-D1AE-4F18-B514-736CC0C4893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24D33A0-F99B-4D14-8F38-33FDCE1E3F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FE93742-DF3A-48FE-8807-184B13213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FE517BC-5F1D-4376-ADC8-580D909270F3}"/>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1C669896-DAD2-4D26-94F9-970F85B1DB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F9041BB-3F88-46A0-9216-5E22060837C5}"/>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744584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12A40B-6A2F-4541-AC0C-C3CF67FC0DC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BC5ECFF-CD81-445C-9720-DECFF0D126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DC6B63A-023B-4566-A20D-6BEBC2D1F9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953608E-2F4C-4372-ADB9-52789F8BEDF8}"/>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B5879648-5CD1-4EBB-8F2A-BA38C9A2CF6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487EB75-BC4D-4511-80B6-2E3A8430E06F}"/>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084299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6EFE050-66B3-4814-989E-00FF04783F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1BE0CDF-08D4-4A9D-8E40-9B130AFEBF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2F19D00-D274-4B71-BBE4-7172A50B67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E090D4D-C288-46BD-9B43-8F38A99E8C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D9FC177-BA39-4BBD-B39B-838AE95F49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14F0B-EE60-458F-9CA9-CF9007E42D25}" type="slidenum">
              <a:rPr lang="tr-TR" smtClean="0"/>
              <a:t>‹#›</a:t>
            </a:fld>
            <a:endParaRPr lang="tr-TR"/>
          </a:p>
        </p:txBody>
      </p:sp>
    </p:spTree>
    <p:extLst>
      <p:ext uri="{BB962C8B-B14F-4D97-AF65-F5344CB8AC3E}">
        <p14:creationId xmlns:p14="http://schemas.microsoft.com/office/powerpoint/2010/main" val="2143995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84B77F-7B7D-40E3-90B4-B46F57191859}"/>
              </a:ext>
            </a:extLst>
          </p:cNvPr>
          <p:cNvSpPr>
            <a:spLocks noGrp="1"/>
          </p:cNvSpPr>
          <p:nvPr>
            <p:ph type="ctrTitle"/>
          </p:nvPr>
        </p:nvSpPr>
        <p:spPr>
          <a:xfrm>
            <a:off x="977774" y="823865"/>
            <a:ext cx="10664982" cy="2688880"/>
          </a:xfrm>
        </p:spPr>
        <p:txBody>
          <a:bodyPr>
            <a:normAutofit fontScale="90000"/>
          </a:bodyPr>
          <a:lstStyle/>
          <a:p>
            <a:r>
              <a:rPr lang="tr-TR" sz="4800" b="1" dirty="0">
                <a:solidFill>
                  <a:srgbClr val="FF0000"/>
                </a:solidFill>
              </a:rPr>
              <a:t>YENİ MEDYA YENİ TEKNOLOJİLER</a:t>
            </a:r>
            <a:br>
              <a:rPr lang="tr-TR" sz="4800" dirty="0"/>
            </a:br>
            <a:br>
              <a:rPr lang="tr-TR" dirty="0"/>
            </a:br>
            <a:r>
              <a:rPr lang="tr-TR" dirty="0"/>
              <a:t>4. Hafta: Değişim Aracı Olarak Yeni Medya</a:t>
            </a:r>
          </a:p>
        </p:txBody>
      </p:sp>
    </p:spTree>
    <p:extLst>
      <p:ext uri="{BB962C8B-B14F-4D97-AF65-F5344CB8AC3E}">
        <p14:creationId xmlns:p14="http://schemas.microsoft.com/office/powerpoint/2010/main" val="2773429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1DB76E-0380-4864-BEFA-5929C6941B89}"/>
              </a:ext>
            </a:extLst>
          </p:cNvPr>
          <p:cNvSpPr>
            <a:spLocks noGrp="1"/>
          </p:cNvSpPr>
          <p:nvPr>
            <p:ph type="title"/>
          </p:nvPr>
        </p:nvSpPr>
        <p:spPr/>
        <p:txBody>
          <a:bodyPr/>
          <a:lstStyle/>
          <a:p>
            <a:r>
              <a:rPr lang="tr-TR" dirty="0"/>
              <a:t>Sitenin Sahiplik Yapısı</a:t>
            </a:r>
          </a:p>
        </p:txBody>
      </p:sp>
      <p:sp>
        <p:nvSpPr>
          <p:cNvPr id="3" name="İçerik Yer Tutucusu 2">
            <a:extLst>
              <a:ext uri="{FF2B5EF4-FFF2-40B4-BE49-F238E27FC236}">
                <a16:creationId xmlns:a16="http://schemas.microsoft.com/office/drawing/2014/main" id="{7F487E3F-C45B-46FE-91A8-0A4345481E9D}"/>
              </a:ext>
            </a:extLst>
          </p:cNvPr>
          <p:cNvSpPr>
            <a:spLocks noGrp="1"/>
          </p:cNvSpPr>
          <p:nvPr>
            <p:ph idx="1"/>
          </p:nvPr>
        </p:nvSpPr>
        <p:spPr>
          <a:xfrm>
            <a:off x="178420" y="1690688"/>
            <a:ext cx="11552663" cy="5022346"/>
          </a:xfrm>
        </p:spPr>
        <p:txBody>
          <a:bodyPr>
            <a:normAutofit/>
          </a:bodyPr>
          <a:lstStyle/>
          <a:p>
            <a:r>
              <a:rPr lang="tr-TR" sz="3600" dirty="0"/>
              <a:t>Kişisel yayınlar</a:t>
            </a:r>
          </a:p>
          <a:p>
            <a:r>
              <a:rPr lang="tr-TR" sz="3600" dirty="0"/>
              <a:t>E-ticaret yayınları</a:t>
            </a:r>
          </a:p>
          <a:p>
            <a:r>
              <a:rPr lang="tr-TR" sz="3600" dirty="0"/>
              <a:t>E-devlet yayınları </a:t>
            </a:r>
          </a:p>
          <a:p>
            <a:r>
              <a:rPr lang="tr-TR" sz="3600" dirty="0"/>
              <a:t>Sivil toplum kurumlarınca yapılan yayınlar</a:t>
            </a:r>
          </a:p>
        </p:txBody>
      </p:sp>
    </p:spTree>
    <p:extLst>
      <p:ext uri="{BB962C8B-B14F-4D97-AF65-F5344CB8AC3E}">
        <p14:creationId xmlns:p14="http://schemas.microsoft.com/office/powerpoint/2010/main" val="2668707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776DDD-C592-4A86-A407-61CC33BABA5D}"/>
              </a:ext>
            </a:extLst>
          </p:cNvPr>
          <p:cNvSpPr>
            <a:spLocks noGrp="1"/>
          </p:cNvSpPr>
          <p:nvPr>
            <p:ph type="title"/>
          </p:nvPr>
        </p:nvSpPr>
        <p:spPr>
          <a:xfrm>
            <a:off x="580792" y="0"/>
            <a:ext cx="10515600" cy="1325563"/>
          </a:xfrm>
        </p:spPr>
        <p:txBody>
          <a:bodyPr/>
          <a:lstStyle/>
          <a:p>
            <a:r>
              <a:rPr lang="tr-TR" dirty="0"/>
              <a:t>E-Devlet Yayınları</a:t>
            </a:r>
          </a:p>
        </p:txBody>
      </p:sp>
      <p:sp>
        <p:nvSpPr>
          <p:cNvPr id="3" name="İçerik Yer Tutucusu 2">
            <a:extLst>
              <a:ext uri="{FF2B5EF4-FFF2-40B4-BE49-F238E27FC236}">
                <a16:creationId xmlns:a16="http://schemas.microsoft.com/office/drawing/2014/main" id="{8377F3BE-9335-4A69-B989-FF1A52A70676}"/>
              </a:ext>
            </a:extLst>
          </p:cNvPr>
          <p:cNvSpPr>
            <a:spLocks noGrp="1"/>
          </p:cNvSpPr>
          <p:nvPr>
            <p:ph idx="1"/>
          </p:nvPr>
        </p:nvSpPr>
        <p:spPr>
          <a:xfrm>
            <a:off x="200723" y="1325563"/>
            <a:ext cx="11153078" cy="5532437"/>
          </a:xfrm>
        </p:spPr>
        <p:txBody>
          <a:bodyPr>
            <a:normAutofit fontScale="92500" lnSpcReduction="10000"/>
          </a:bodyPr>
          <a:lstStyle/>
          <a:p>
            <a:pPr marL="0" indent="0">
              <a:buNone/>
            </a:pPr>
            <a:r>
              <a:rPr lang="tr-TR" dirty="0"/>
              <a:t>İŞLEVLERİ</a:t>
            </a:r>
          </a:p>
          <a:p>
            <a:r>
              <a:rPr lang="tr-TR" dirty="0"/>
              <a:t>Devletin şeffaflaşması</a:t>
            </a:r>
          </a:p>
          <a:p>
            <a:r>
              <a:rPr lang="tr-TR" dirty="0"/>
              <a:t>Hızlı ve etkin işleyiş</a:t>
            </a:r>
          </a:p>
          <a:p>
            <a:r>
              <a:rPr lang="tr-TR" dirty="0" err="1"/>
              <a:t>Kurumlararası</a:t>
            </a:r>
            <a:r>
              <a:rPr lang="tr-TR" dirty="0"/>
              <a:t> bilgi alışverişi ve iş/veri yinelemesinin önlenmesi</a:t>
            </a:r>
          </a:p>
          <a:p>
            <a:r>
              <a:rPr lang="tr-TR" dirty="0"/>
              <a:t>Bilgiye dayalı karar verme süreçlerinin geliştirilmesi ve hızlanması</a:t>
            </a:r>
          </a:p>
          <a:p>
            <a:pPr marL="0" indent="0">
              <a:buNone/>
            </a:pPr>
            <a:r>
              <a:rPr lang="tr-TR" dirty="0"/>
              <a:t>ADIMLAR</a:t>
            </a:r>
          </a:p>
          <a:p>
            <a:pPr marL="0" indent="0">
              <a:buNone/>
            </a:pPr>
            <a:r>
              <a:rPr lang="tr-TR" dirty="0"/>
              <a:t>	-hukuki altyapı</a:t>
            </a:r>
          </a:p>
          <a:p>
            <a:pPr marL="0" indent="0">
              <a:buNone/>
            </a:pPr>
            <a:r>
              <a:rPr lang="tr-TR" dirty="0"/>
              <a:t>	-teknolojik altyapı</a:t>
            </a:r>
          </a:p>
          <a:p>
            <a:pPr marL="0" indent="0">
              <a:buNone/>
            </a:pPr>
            <a:r>
              <a:rPr lang="tr-TR" dirty="0"/>
              <a:t>	-finansman</a:t>
            </a:r>
          </a:p>
          <a:p>
            <a:pPr marL="0" indent="0">
              <a:buNone/>
            </a:pPr>
            <a:r>
              <a:rPr lang="tr-TR" dirty="0"/>
              <a:t>	-toplumun hazırlanması</a:t>
            </a:r>
          </a:p>
          <a:p>
            <a:pPr marL="0" indent="0">
              <a:buNone/>
            </a:pPr>
            <a:r>
              <a:rPr lang="tr-TR" dirty="0"/>
              <a:t>	-hizmet altyapısı</a:t>
            </a:r>
          </a:p>
          <a:p>
            <a:pPr marL="0" indent="0">
              <a:buNone/>
            </a:pPr>
            <a:r>
              <a:rPr lang="tr-TR" dirty="0"/>
              <a:t>	-veri güvenliği ve gizlilik</a:t>
            </a:r>
          </a:p>
          <a:p>
            <a:endParaRPr lang="tr-TR" dirty="0"/>
          </a:p>
        </p:txBody>
      </p:sp>
    </p:spTree>
    <p:extLst>
      <p:ext uri="{BB962C8B-B14F-4D97-AF65-F5344CB8AC3E}">
        <p14:creationId xmlns:p14="http://schemas.microsoft.com/office/powerpoint/2010/main" val="2668724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931A4F-35D8-4AEF-81AD-974BFCAFC04B}"/>
              </a:ext>
            </a:extLst>
          </p:cNvPr>
          <p:cNvSpPr>
            <a:spLocks noGrp="1"/>
          </p:cNvSpPr>
          <p:nvPr>
            <p:ph type="title"/>
          </p:nvPr>
        </p:nvSpPr>
        <p:spPr>
          <a:xfrm>
            <a:off x="423746" y="365125"/>
            <a:ext cx="10930054" cy="1039929"/>
          </a:xfrm>
        </p:spPr>
        <p:txBody>
          <a:bodyPr/>
          <a:lstStyle/>
          <a:p>
            <a:r>
              <a:rPr lang="tr-TR" dirty="0"/>
              <a:t>İnternet Yayınları</a:t>
            </a:r>
          </a:p>
        </p:txBody>
      </p:sp>
      <p:sp>
        <p:nvSpPr>
          <p:cNvPr id="3" name="İçerik Yer Tutucusu 2">
            <a:extLst>
              <a:ext uri="{FF2B5EF4-FFF2-40B4-BE49-F238E27FC236}">
                <a16:creationId xmlns:a16="http://schemas.microsoft.com/office/drawing/2014/main" id="{F6A07D43-EE01-41A5-B5F4-07046322EDDC}"/>
              </a:ext>
            </a:extLst>
          </p:cNvPr>
          <p:cNvSpPr>
            <a:spLocks noGrp="1"/>
          </p:cNvSpPr>
          <p:nvPr>
            <p:ph idx="1"/>
          </p:nvPr>
        </p:nvSpPr>
        <p:spPr>
          <a:xfrm>
            <a:off x="144967" y="1405054"/>
            <a:ext cx="11909502" cy="5241073"/>
          </a:xfrm>
        </p:spPr>
        <p:txBody>
          <a:bodyPr/>
          <a:lstStyle/>
          <a:p>
            <a:r>
              <a:rPr lang="tr-TR" dirty="0"/>
              <a:t>İçeriği Kullanıcı Tarafından Üretilen Siteler,</a:t>
            </a:r>
          </a:p>
          <a:p>
            <a:pPr lvl="1"/>
            <a:r>
              <a:rPr lang="tr-TR" dirty="0"/>
              <a:t>Arama Motorları</a:t>
            </a:r>
          </a:p>
          <a:p>
            <a:pPr lvl="1"/>
            <a:r>
              <a:rPr lang="tr-TR" dirty="0"/>
              <a:t>İnternet Forumu</a:t>
            </a:r>
          </a:p>
          <a:p>
            <a:pPr lvl="1"/>
            <a:r>
              <a:rPr lang="tr-TR" dirty="0" err="1"/>
              <a:t>Viki</a:t>
            </a:r>
            <a:r>
              <a:rPr lang="tr-TR" dirty="0"/>
              <a:t> Siteleri</a:t>
            </a:r>
          </a:p>
          <a:p>
            <a:pPr lvl="1"/>
            <a:r>
              <a:rPr lang="tr-TR" dirty="0"/>
              <a:t>Sosyal Ağ Siteleri</a:t>
            </a:r>
            <a:endParaRPr lang="tr-TR" sz="2800" dirty="0"/>
          </a:p>
          <a:p>
            <a:pPr marL="88900" lvl="1" indent="0"/>
            <a:r>
              <a:rPr lang="tr-TR" sz="2800" dirty="0"/>
              <a:t>Diğer internet Yayınları</a:t>
            </a:r>
          </a:p>
          <a:p>
            <a:pPr marL="546100" lvl="2" indent="0"/>
            <a:r>
              <a:rPr lang="tr-TR" sz="2400" dirty="0"/>
              <a:t>Kişisel Site</a:t>
            </a:r>
          </a:p>
          <a:p>
            <a:pPr marL="546100" lvl="2" indent="0"/>
            <a:r>
              <a:rPr lang="tr-TR" sz="2400" dirty="0"/>
              <a:t>Ağ Günlükleri</a:t>
            </a:r>
          </a:p>
          <a:p>
            <a:pPr marL="546100" lvl="2" indent="0"/>
            <a:r>
              <a:rPr lang="tr-TR" sz="2400" dirty="0"/>
              <a:t>Haber Siteleri</a:t>
            </a:r>
          </a:p>
          <a:p>
            <a:pPr marL="546100" lvl="2" indent="0"/>
            <a:r>
              <a:rPr lang="tr-TR" sz="2400" dirty="0"/>
              <a:t>Mikro Site</a:t>
            </a:r>
          </a:p>
          <a:p>
            <a:pPr lvl="1"/>
            <a:endParaRPr lang="tr-TR" sz="2800" dirty="0"/>
          </a:p>
        </p:txBody>
      </p:sp>
    </p:spTree>
    <p:extLst>
      <p:ext uri="{BB962C8B-B14F-4D97-AF65-F5344CB8AC3E}">
        <p14:creationId xmlns:p14="http://schemas.microsoft.com/office/powerpoint/2010/main" val="3049201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77D573-E11D-49AC-BE4D-416A1D10D3FB}"/>
              </a:ext>
            </a:extLst>
          </p:cNvPr>
          <p:cNvSpPr>
            <a:spLocks noGrp="1"/>
          </p:cNvSpPr>
          <p:nvPr>
            <p:ph type="title"/>
          </p:nvPr>
        </p:nvSpPr>
        <p:spPr>
          <a:xfrm>
            <a:off x="0" y="108648"/>
            <a:ext cx="11130776" cy="939568"/>
          </a:xfrm>
        </p:spPr>
        <p:txBody>
          <a:bodyPr/>
          <a:lstStyle/>
          <a:p>
            <a:r>
              <a:rPr lang="tr-TR" dirty="0"/>
              <a:t>Farklar</a:t>
            </a:r>
          </a:p>
        </p:txBody>
      </p:sp>
      <p:sp>
        <p:nvSpPr>
          <p:cNvPr id="3" name="İçerik Yer Tutucusu 2">
            <a:extLst>
              <a:ext uri="{FF2B5EF4-FFF2-40B4-BE49-F238E27FC236}">
                <a16:creationId xmlns:a16="http://schemas.microsoft.com/office/drawing/2014/main" id="{3402FDE2-732F-4833-969F-EBC0EE7D1E9F}"/>
              </a:ext>
            </a:extLst>
          </p:cNvPr>
          <p:cNvSpPr>
            <a:spLocks noGrp="1"/>
          </p:cNvSpPr>
          <p:nvPr>
            <p:ph idx="1"/>
          </p:nvPr>
        </p:nvSpPr>
        <p:spPr>
          <a:xfrm>
            <a:off x="156117" y="1048216"/>
            <a:ext cx="11719932" cy="5701136"/>
          </a:xfrm>
        </p:spPr>
        <p:txBody>
          <a:bodyPr>
            <a:normAutofit fontScale="92500" lnSpcReduction="10000"/>
          </a:bodyPr>
          <a:lstStyle/>
          <a:p>
            <a:r>
              <a:rPr lang="tr-TR" dirty="0"/>
              <a:t>Yeni medya kullanıcısının tavrı geleneksel </a:t>
            </a:r>
            <a:r>
              <a:rPr lang="tr-TR" dirty="0" err="1"/>
              <a:t>izlerkitlesinden</a:t>
            </a:r>
            <a:r>
              <a:rPr lang="tr-TR" dirty="0"/>
              <a:t> çok farklıdır. Bazıları internet üzerinden iletişim kurarken, eğlenirken, oyun oynarken bazıları da araştırma yapar.</a:t>
            </a:r>
          </a:p>
          <a:p>
            <a:r>
              <a:rPr lang="tr-TR" dirty="0"/>
              <a:t>Yeni medya için coğrafi engel diye bir sorun yoktur, çünkü internet küresel bir araçtır. Yerel haberler ya da tarım ürünleri bile yerel medyayla ve pazarla sınırlı değildir.</a:t>
            </a:r>
          </a:p>
          <a:p>
            <a:r>
              <a:rPr lang="tr-TR" dirty="0"/>
              <a:t>İnternet farklı ilgi grupları oluşmasını, bunların güçlenmesini sağlamıştır. Bu da yeni medya kullanıcısını daha katılımcı yapmış ifade özgürlüğünün sınırlarını genişletmiştir.</a:t>
            </a:r>
          </a:p>
          <a:p>
            <a:r>
              <a:rPr lang="tr-TR" dirty="0"/>
              <a:t>Geleneksel kitle iletişim araçlarının, içeriklerinde pek yer vermediği, anlık verilere dayanan hava tahminleri, yol, deniz durumlarını anlatan raporlar, tren, uçak, metro tarifeleri gibi pek çok şey yeni medya ortamında ayrıntılı olarak verilebilmektedir. Büyüyen ve karmaşıklaşan ve metropol olarak nitelendirilen kentlerde yaşayan insanların hayatında bu tür veriler önemli yer tutmaya başlamıştır.</a:t>
            </a:r>
          </a:p>
          <a:p>
            <a:r>
              <a:rPr lang="tr-TR" dirty="0"/>
              <a:t>Gazeteler, alan dışından gelen asıl meslekleri gazetecilik olmayan yeni rakiplerle rekabet etmek zorundadır. Bunlar profesyonel örgütler olduğu gibi bireysel, amatör girişimciler de olabilmektedir.</a:t>
            </a:r>
          </a:p>
        </p:txBody>
      </p:sp>
    </p:spTree>
    <p:extLst>
      <p:ext uri="{BB962C8B-B14F-4D97-AF65-F5344CB8AC3E}">
        <p14:creationId xmlns:p14="http://schemas.microsoft.com/office/powerpoint/2010/main" val="110702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A87D86-2758-4456-9753-0F0127A14FBE}"/>
              </a:ext>
            </a:extLst>
          </p:cNvPr>
          <p:cNvSpPr>
            <a:spLocks noGrp="1"/>
          </p:cNvSpPr>
          <p:nvPr>
            <p:ph type="title"/>
          </p:nvPr>
        </p:nvSpPr>
        <p:spPr>
          <a:xfrm>
            <a:off x="100361" y="120611"/>
            <a:ext cx="11119624" cy="560426"/>
          </a:xfrm>
        </p:spPr>
        <p:txBody>
          <a:bodyPr>
            <a:normAutofit fontScale="90000"/>
          </a:bodyPr>
          <a:lstStyle/>
          <a:p>
            <a:r>
              <a:rPr lang="tr-TR" dirty="0"/>
              <a:t>Yeni Medyayı Gelenekselden Ayıran Özellikler</a:t>
            </a:r>
          </a:p>
        </p:txBody>
      </p:sp>
      <p:sp>
        <p:nvSpPr>
          <p:cNvPr id="3" name="İçerik Yer Tutucusu 2">
            <a:extLst>
              <a:ext uri="{FF2B5EF4-FFF2-40B4-BE49-F238E27FC236}">
                <a16:creationId xmlns:a16="http://schemas.microsoft.com/office/drawing/2014/main" id="{66208810-B40A-42FA-9899-99D5B638EE9A}"/>
              </a:ext>
            </a:extLst>
          </p:cNvPr>
          <p:cNvSpPr>
            <a:spLocks noGrp="1"/>
          </p:cNvSpPr>
          <p:nvPr>
            <p:ph idx="1"/>
          </p:nvPr>
        </p:nvSpPr>
        <p:spPr>
          <a:xfrm>
            <a:off x="1" y="903248"/>
            <a:ext cx="12333248" cy="5954751"/>
          </a:xfrm>
        </p:spPr>
        <p:txBody>
          <a:bodyPr>
            <a:normAutofit lnSpcReduction="10000"/>
          </a:bodyPr>
          <a:lstStyle/>
          <a:p>
            <a:r>
              <a:rPr lang="tr-TR" dirty="0"/>
              <a:t>Erişim araçları (bilgisayar, tablet, mobil telefon)</a:t>
            </a:r>
          </a:p>
          <a:p>
            <a:r>
              <a:rPr lang="tr-TR" dirty="0"/>
              <a:t>Erişim yazılımları yani Ağ Tarayıcıları (Internet </a:t>
            </a:r>
            <a:r>
              <a:rPr lang="tr-TR" dirty="0" err="1"/>
              <a:t>Exp</a:t>
            </a:r>
            <a:r>
              <a:rPr lang="tr-TR" dirty="0"/>
              <a:t>, </a:t>
            </a:r>
            <a:r>
              <a:rPr lang="tr-TR" dirty="0" err="1"/>
              <a:t>Firefox</a:t>
            </a:r>
            <a:r>
              <a:rPr lang="tr-TR" dirty="0"/>
              <a:t>, </a:t>
            </a:r>
            <a:r>
              <a:rPr lang="tr-TR" dirty="0" err="1"/>
              <a:t>Chrome</a:t>
            </a:r>
            <a:r>
              <a:rPr lang="tr-TR" dirty="0"/>
              <a:t> </a:t>
            </a:r>
            <a:r>
              <a:rPr lang="tr-TR" dirty="0" err="1"/>
              <a:t>vd</a:t>
            </a:r>
            <a:r>
              <a:rPr lang="tr-TR" dirty="0"/>
              <a:t>)</a:t>
            </a:r>
          </a:p>
          <a:p>
            <a:r>
              <a:rPr lang="tr-TR" dirty="0"/>
              <a:t>Yeni Medya İçeriğinin Farklılaşması (</a:t>
            </a:r>
            <a:r>
              <a:rPr lang="es-ES" dirty="0"/>
              <a:t>video, ses ve metni bir arada barındırabilme</a:t>
            </a:r>
            <a:r>
              <a:rPr lang="tr-TR" dirty="0"/>
              <a:t>, senkron veya değil)</a:t>
            </a:r>
          </a:p>
          <a:p>
            <a:r>
              <a:rPr lang="tr-TR" dirty="0" err="1"/>
              <a:t>Hipermetinselliğin</a:t>
            </a:r>
            <a:r>
              <a:rPr lang="tr-TR" dirty="0"/>
              <a:t> Getirdiği Farklılıklar</a:t>
            </a:r>
          </a:p>
          <a:p>
            <a:r>
              <a:rPr lang="tr-TR" dirty="0" err="1"/>
              <a:t>Etkileşimliliğin</a:t>
            </a:r>
            <a:r>
              <a:rPr lang="tr-TR" dirty="0"/>
              <a:t> Getirdiği Farklılıklar</a:t>
            </a:r>
          </a:p>
          <a:p>
            <a:r>
              <a:rPr lang="tr-TR" dirty="0"/>
              <a:t>Seçeneklerin Karmaşıklığı (iletişim geleneksel medyada olduğu gibi doğrusal değil, kullanıcı seçebilir)</a:t>
            </a:r>
          </a:p>
          <a:p>
            <a:r>
              <a:rPr lang="tr-TR" dirty="0" err="1"/>
              <a:t>İzlerkitlenin</a:t>
            </a:r>
            <a:r>
              <a:rPr lang="tr-TR" dirty="0"/>
              <a:t> Konumu – Kullanıcı</a:t>
            </a:r>
          </a:p>
          <a:p>
            <a:r>
              <a:rPr lang="tr-TR" dirty="0" err="1"/>
              <a:t>İzlerkitlenin</a:t>
            </a:r>
            <a:r>
              <a:rPr lang="tr-TR" dirty="0"/>
              <a:t> Yanıtlanması</a:t>
            </a:r>
          </a:p>
          <a:p>
            <a:r>
              <a:rPr lang="tr-TR" dirty="0"/>
              <a:t>Enformasyon Eklemenin Kolaylığı</a:t>
            </a:r>
          </a:p>
          <a:p>
            <a:r>
              <a:rPr lang="tr-TR" dirty="0"/>
              <a:t>Bireylerarası İletişimin Kolaylığı</a:t>
            </a:r>
          </a:p>
          <a:p>
            <a:r>
              <a:rPr lang="tr-TR" dirty="0"/>
              <a:t>İzleme Sistemi Kullanımı</a:t>
            </a:r>
          </a:p>
          <a:p>
            <a:endParaRPr lang="tr-TR" dirty="0"/>
          </a:p>
          <a:p>
            <a:endParaRPr lang="tr-TR" dirty="0"/>
          </a:p>
          <a:p>
            <a:endParaRPr lang="tr-TR" dirty="0"/>
          </a:p>
        </p:txBody>
      </p:sp>
    </p:spTree>
    <p:extLst>
      <p:ext uri="{BB962C8B-B14F-4D97-AF65-F5344CB8AC3E}">
        <p14:creationId xmlns:p14="http://schemas.microsoft.com/office/powerpoint/2010/main" val="2176239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C06EE78-E70E-4221-8FAF-FD17C8ED2D52}"/>
              </a:ext>
            </a:extLst>
          </p:cNvPr>
          <p:cNvSpPr>
            <a:spLocks noGrp="1"/>
          </p:cNvSpPr>
          <p:nvPr>
            <p:ph idx="1"/>
          </p:nvPr>
        </p:nvSpPr>
        <p:spPr/>
        <p:txBody>
          <a:bodyPr/>
          <a:lstStyle/>
          <a:p>
            <a:r>
              <a:rPr lang="tr-TR" dirty="0"/>
              <a:t>Kaynak: Dijital İletişim ve Yeni Medya, Anadolu </a:t>
            </a:r>
            <a:r>
              <a:rPr lang="tr-TR" dirty="0" err="1"/>
              <a:t>Ünv</a:t>
            </a:r>
            <a:r>
              <a:rPr lang="tr-TR" dirty="0"/>
              <a:t>. Yay. </a:t>
            </a:r>
          </a:p>
        </p:txBody>
      </p:sp>
    </p:spTree>
    <p:extLst>
      <p:ext uri="{BB962C8B-B14F-4D97-AF65-F5344CB8AC3E}">
        <p14:creationId xmlns:p14="http://schemas.microsoft.com/office/powerpoint/2010/main" val="2309099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E70DD4-C57E-4684-ABF8-32A39D8ECAF6}"/>
              </a:ext>
            </a:extLst>
          </p:cNvPr>
          <p:cNvSpPr>
            <a:spLocks noGrp="1"/>
          </p:cNvSpPr>
          <p:nvPr>
            <p:ph type="title"/>
          </p:nvPr>
        </p:nvSpPr>
        <p:spPr>
          <a:xfrm>
            <a:off x="669074" y="167269"/>
            <a:ext cx="10550912" cy="761148"/>
          </a:xfrm>
        </p:spPr>
        <p:txBody>
          <a:bodyPr/>
          <a:lstStyle/>
          <a:p>
            <a:r>
              <a:rPr lang="tr-TR" dirty="0"/>
              <a:t>Yeni Medyanın </a:t>
            </a:r>
            <a:r>
              <a:rPr lang="tr-TR" dirty="0" err="1"/>
              <a:t>İzlerkitlesi</a:t>
            </a:r>
            <a:r>
              <a:rPr lang="tr-TR" dirty="0"/>
              <a:t>?</a:t>
            </a:r>
          </a:p>
        </p:txBody>
      </p:sp>
      <p:sp>
        <p:nvSpPr>
          <p:cNvPr id="3" name="İçerik Yer Tutucusu 2">
            <a:extLst>
              <a:ext uri="{FF2B5EF4-FFF2-40B4-BE49-F238E27FC236}">
                <a16:creationId xmlns:a16="http://schemas.microsoft.com/office/drawing/2014/main" id="{1E305345-4F6D-46EF-A4E5-FC00A0E1E80F}"/>
              </a:ext>
            </a:extLst>
          </p:cNvPr>
          <p:cNvSpPr>
            <a:spLocks noGrp="1"/>
          </p:cNvSpPr>
          <p:nvPr>
            <p:ph idx="1"/>
          </p:nvPr>
        </p:nvSpPr>
        <p:spPr>
          <a:xfrm>
            <a:off x="100361" y="928418"/>
            <a:ext cx="11797990" cy="5762314"/>
          </a:xfrm>
        </p:spPr>
        <p:txBody>
          <a:bodyPr>
            <a:normAutofit/>
          </a:bodyPr>
          <a:lstStyle/>
          <a:p>
            <a:pPr marL="0" indent="0" algn="l">
              <a:buNone/>
            </a:pPr>
            <a:r>
              <a:rPr lang="tr-TR" sz="3200" b="0" i="0" u="none" strike="noStrike" baseline="0" dirty="0">
                <a:latin typeface="TimesNewRomanPSMT"/>
              </a:rPr>
              <a:t>Her kitle iletişim aracının </a:t>
            </a:r>
            <a:r>
              <a:rPr lang="tr-TR" sz="3200" b="0" i="0" u="none" strike="noStrike" baseline="0" dirty="0" err="1">
                <a:latin typeface="TimesNewRomanPSMT"/>
              </a:rPr>
              <a:t>izlerkitlesine</a:t>
            </a:r>
            <a:r>
              <a:rPr lang="tr-TR" sz="3200" b="0" i="0" u="none" strike="noStrike" baseline="0" dirty="0">
                <a:latin typeface="TimesNewRomanPSMT"/>
              </a:rPr>
              <a:t> o aracın özellikleri doğrultusunda bir adlandırma yapılır. Aracın sınırlılıkları </a:t>
            </a:r>
            <a:r>
              <a:rPr lang="tr-TR" sz="3200" b="0" i="0" u="none" strike="noStrike" baseline="0" dirty="0" err="1">
                <a:latin typeface="TimesNewRomanPSMT"/>
              </a:rPr>
              <a:t>izlerkitleyi</a:t>
            </a:r>
            <a:r>
              <a:rPr lang="tr-TR" sz="3200" b="0" i="0" u="none" strike="noStrike" baseline="0" dirty="0">
                <a:latin typeface="TimesNewRomanPSMT"/>
              </a:rPr>
              <a:t> de sınırlar ve bu sınırlar doğrultusunda bir rol verir </a:t>
            </a:r>
          </a:p>
          <a:p>
            <a:r>
              <a:rPr lang="tr-TR" sz="3200" dirty="0">
                <a:latin typeface="TimesNewRomanPSMT"/>
              </a:rPr>
              <a:t>Gazete, dergi, kitap – OKUR</a:t>
            </a:r>
          </a:p>
          <a:p>
            <a:r>
              <a:rPr lang="tr-TR" sz="3200" dirty="0">
                <a:latin typeface="TimesNewRomanPSMT"/>
              </a:rPr>
              <a:t>Radyo – DİNLEYİCİ</a:t>
            </a:r>
          </a:p>
          <a:p>
            <a:pPr algn="l"/>
            <a:r>
              <a:rPr lang="tr-TR" sz="3200" dirty="0">
                <a:latin typeface="TimesNewRomanPSMT"/>
              </a:rPr>
              <a:t>Televizyon – İZLEYİCİ</a:t>
            </a:r>
          </a:p>
          <a:p>
            <a:pPr algn="l"/>
            <a:r>
              <a:rPr lang="tr-TR" sz="3200" dirty="0">
                <a:latin typeface="TimesNewRomanPSMT"/>
              </a:rPr>
              <a:t>Yeni Medya – </a:t>
            </a:r>
            <a:r>
              <a:rPr lang="tr-TR" sz="3200" b="1" dirty="0">
                <a:solidFill>
                  <a:srgbClr val="FF0000"/>
                </a:solidFill>
                <a:latin typeface="TimesNewRomanPSMT"/>
              </a:rPr>
              <a:t>KULLANICI </a:t>
            </a:r>
          </a:p>
          <a:p>
            <a:pPr lvl="6"/>
            <a:r>
              <a:rPr lang="tr-TR" sz="2200" dirty="0"/>
              <a:t>İçerik seçimi</a:t>
            </a:r>
          </a:p>
          <a:p>
            <a:pPr lvl="6"/>
            <a:r>
              <a:rPr lang="tr-TR" sz="2200" dirty="0"/>
              <a:t>Zaman</a:t>
            </a:r>
          </a:p>
          <a:p>
            <a:pPr lvl="6"/>
            <a:r>
              <a:rPr lang="tr-TR" sz="2200" dirty="0"/>
              <a:t>Üretim</a:t>
            </a:r>
          </a:p>
          <a:p>
            <a:pPr lvl="6"/>
            <a:r>
              <a:rPr lang="tr-TR" sz="2200" dirty="0"/>
              <a:t>Katkı</a:t>
            </a:r>
          </a:p>
          <a:p>
            <a:pPr lvl="6"/>
            <a:r>
              <a:rPr lang="tr-TR" sz="2200" dirty="0"/>
              <a:t>iletim</a:t>
            </a:r>
          </a:p>
        </p:txBody>
      </p:sp>
    </p:spTree>
    <p:extLst>
      <p:ext uri="{BB962C8B-B14F-4D97-AF65-F5344CB8AC3E}">
        <p14:creationId xmlns:p14="http://schemas.microsoft.com/office/powerpoint/2010/main" val="1803494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004F7B-31A1-4BD7-B18A-5545CC95E9B7}"/>
              </a:ext>
            </a:extLst>
          </p:cNvPr>
          <p:cNvSpPr>
            <a:spLocks noGrp="1"/>
          </p:cNvSpPr>
          <p:nvPr>
            <p:ph type="title"/>
          </p:nvPr>
        </p:nvSpPr>
        <p:spPr/>
        <p:txBody>
          <a:bodyPr/>
          <a:lstStyle/>
          <a:p>
            <a:r>
              <a:rPr lang="tr-TR" dirty="0"/>
              <a:t>Bilgi toplumunun belirleyici özellikleri </a:t>
            </a:r>
          </a:p>
        </p:txBody>
      </p:sp>
      <p:sp>
        <p:nvSpPr>
          <p:cNvPr id="3" name="İçerik Yer Tutucusu 2">
            <a:extLst>
              <a:ext uri="{FF2B5EF4-FFF2-40B4-BE49-F238E27FC236}">
                <a16:creationId xmlns:a16="http://schemas.microsoft.com/office/drawing/2014/main" id="{458594D8-EFA2-4FBB-B1A6-FE68A71FCC76}"/>
              </a:ext>
            </a:extLst>
          </p:cNvPr>
          <p:cNvSpPr>
            <a:spLocks noGrp="1"/>
          </p:cNvSpPr>
          <p:nvPr>
            <p:ph idx="1"/>
          </p:nvPr>
        </p:nvSpPr>
        <p:spPr>
          <a:xfrm>
            <a:off x="624468" y="1690688"/>
            <a:ext cx="10729332" cy="4486275"/>
          </a:xfrm>
        </p:spPr>
        <p:txBody>
          <a:bodyPr>
            <a:normAutofit/>
          </a:bodyPr>
          <a:lstStyle/>
          <a:p>
            <a:r>
              <a:rPr lang="tr-TR" sz="3200" dirty="0"/>
              <a:t>Ekonomik Yapıdaki Dönüşüm</a:t>
            </a:r>
          </a:p>
          <a:p>
            <a:r>
              <a:rPr lang="tr-TR" sz="3200" dirty="0"/>
              <a:t>Yükselen Yeni Sınıflar</a:t>
            </a:r>
          </a:p>
          <a:p>
            <a:r>
              <a:rPr lang="tr-TR" sz="3200" dirty="0"/>
              <a:t>Bilginin Artan Rolü</a:t>
            </a:r>
          </a:p>
          <a:p>
            <a:pPr lvl="2"/>
            <a:r>
              <a:rPr lang="tr-TR" sz="2400" dirty="0"/>
              <a:t>Tarım toplumu- toprak işgücü</a:t>
            </a:r>
          </a:p>
          <a:p>
            <a:pPr lvl="2"/>
            <a:r>
              <a:rPr lang="tr-TR" sz="2400" dirty="0"/>
              <a:t>Sanayi toplumu- sermaye</a:t>
            </a:r>
          </a:p>
          <a:p>
            <a:pPr lvl="2"/>
            <a:r>
              <a:rPr lang="tr-TR" sz="2400" dirty="0"/>
              <a:t>Bilgi toplumu- bilgi</a:t>
            </a:r>
          </a:p>
          <a:p>
            <a:r>
              <a:rPr lang="tr-TR" sz="3200" dirty="0"/>
              <a:t>Bilişim Teknolojisi</a:t>
            </a:r>
          </a:p>
        </p:txBody>
      </p:sp>
    </p:spTree>
    <p:extLst>
      <p:ext uri="{BB962C8B-B14F-4D97-AF65-F5344CB8AC3E}">
        <p14:creationId xmlns:p14="http://schemas.microsoft.com/office/powerpoint/2010/main" val="4187596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69B5F0-C12F-4B92-9994-8ACD1279620F}"/>
              </a:ext>
            </a:extLst>
          </p:cNvPr>
          <p:cNvSpPr>
            <a:spLocks noGrp="1"/>
          </p:cNvSpPr>
          <p:nvPr>
            <p:ph type="title"/>
          </p:nvPr>
        </p:nvSpPr>
        <p:spPr>
          <a:xfrm>
            <a:off x="167268" y="365125"/>
            <a:ext cx="11664176" cy="1062231"/>
          </a:xfrm>
        </p:spPr>
        <p:txBody>
          <a:bodyPr/>
          <a:lstStyle/>
          <a:p>
            <a:r>
              <a:rPr lang="tr-TR" dirty="0"/>
              <a:t>İnternet kültürü: İnternetin getirdiği değişimler </a:t>
            </a:r>
          </a:p>
        </p:txBody>
      </p:sp>
      <p:sp>
        <p:nvSpPr>
          <p:cNvPr id="3" name="İçerik Yer Tutucusu 2">
            <a:extLst>
              <a:ext uri="{FF2B5EF4-FFF2-40B4-BE49-F238E27FC236}">
                <a16:creationId xmlns:a16="http://schemas.microsoft.com/office/drawing/2014/main" id="{54298408-9F7F-4129-88A9-BF5DBE6AA1C8}"/>
              </a:ext>
            </a:extLst>
          </p:cNvPr>
          <p:cNvSpPr>
            <a:spLocks noGrp="1"/>
          </p:cNvSpPr>
          <p:nvPr>
            <p:ph idx="1"/>
          </p:nvPr>
        </p:nvSpPr>
        <p:spPr>
          <a:xfrm>
            <a:off x="278780" y="1690688"/>
            <a:ext cx="11075020" cy="4802187"/>
          </a:xfrm>
        </p:spPr>
        <p:txBody>
          <a:bodyPr/>
          <a:lstStyle/>
          <a:p>
            <a:r>
              <a:rPr lang="tr-TR" dirty="0"/>
              <a:t>İnternet küresel bilgi ağı olarak bilgi toplumuna geçişin en önemli etmenidir. Aynı zamanda ekonomik hareketliliğin küresel niteliğe kavuşması için yeni sayısal alt yapılı ağ teknolojisini sağlamıştır. Bunun yanında aşağıdaki değişimler de sıralanabilir: </a:t>
            </a:r>
          </a:p>
          <a:p>
            <a:r>
              <a:rPr lang="tr-TR" dirty="0"/>
              <a:t>Sosyal kimlikten bağımsız iletişim</a:t>
            </a:r>
          </a:p>
          <a:p>
            <a:r>
              <a:rPr lang="tr-TR" dirty="0"/>
              <a:t>Paylaşım</a:t>
            </a:r>
          </a:p>
          <a:p>
            <a:r>
              <a:rPr lang="tr-TR" dirty="0"/>
              <a:t>Demokratikleşme</a:t>
            </a:r>
          </a:p>
          <a:p>
            <a:r>
              <a:rPr lang="tr-TR" dirty="0"/>
              <a:t>Bilgiye hızlı ve kolay ulaşım</a:t>
            </a:r>
          </a:p>
          <a:p>
            <a:r>
              <a:rPr lang="tr-TR" dirty="0"/>
              <a:t>Kendine has bir iletişim</a:t>
            </a:r>
          </a:p>
          <a:p>
            <a:endParaRPr lang="tr-TR" dirty="0"/>
          </a:p>
        </p:txBody>
      </p:sp>
    </p:spTree>
    <p:extLst>
      <p:ext uri="{BB962C8B-B14F-4D97-AF65-F5344CB8AC3E}">
        <p14:creationId xmlns:p14="http://schemas.microsoft.com/office/powerpoint/2010/main" val="777635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9B7F48-2B98-412B-8E6B-7F758D5079DD}"/>
              </a:ext>
            </a:extLst>
          </p:cNvPr>
          <p:cNvSpPr>
            <a:spLocks noGrp="1"/>
          </p:cNvSpPr>
          <p:nvPr>
            <p:ph type="title"/>
          </p:nvPr>
        </p:nvSpPr>
        <p:spPr>
          <a:xfrm>
            <a:off x="156117" y="97496"/>
            <a:ext cx="10985810" cy="783451"/>
          </a:xfrm>
        </p:spPr>
        <p:txBody>
          <a:bodyPr/>
          <a:lstStyle/>
          <a:p>
            <a:r>
              <a:rPr lang="tr-TR" dirty="0"/>
              <a:t>Yeni Medya ve Değişim (Yayıncılık)  </a:t>
            </a:r>
          </a:p>
        </p:txBody>
      </p:sp>
      <p:sp>
        <p:nvSpPr>
          <p:cNvPr id="3" name="İçerik Yer Tutucusu 2">
            <a:extLst>
              <a:ext uri="{FF2B5EF4-FFF2-40B4-BE49-F238E27FC236}">
                <a16:creationId xmlns:a16="http://schemas.microsoft.com/office/drawing/2014/main" id="{0C635407-BDC9-4560-97A2-EA7A3DBE7F95}"/>
              </a:ext>
            </a:extLst>
          </p:cNvPr>
          <p:cNvSpPr>
            <a:spLocks noGrp="1"/>
          </p:cNvSpPr>
          <p:nvPr>
            <p:ph idx="1"/>
          </p:nvPr>
        </p:nvSpPr>
        <p:spPr>
          <a:xfrm>
            <a:off x="0" y="880947"/>
            <a:ext cx="11353800" cy="5611928"/>
          </a:xfrm>
        </p:spPr>
        <p:txBody>
          <a:bodyPr>
            <a:normAutofit/>
          </a:bodyPr>
          <a:lstStyle/>
          <a:p>
            <a:pPr marL="0" indent="0">
              <a:buNone/>
            </a:pPr>
            <a:r>
              <a:rPr lang="en-US" sz="3600" dirty="0"/>
              <a:t>Yeni </a:t>
            </a:r>
            <a:r>
              <a:rPr lang="en-US" sz="3600" dirty="0" err="1"/>
              <a:t>medya</a:t>
            </a:r>
            <a:r>
              <a:rPr lang="tr-TR" sz="3600" dirty="0"/>
              <a:t> </a:t>
            </a:r>
            <a:r>
              <a:rPr lang="en-US" sz="3600" dirty="0" err="1"/>
              <a:t>yayınları</a:t>
            </a:r>
            <a:r>
              <a:rPr lang="en-US" sz="3600" dirty="0"/>
              <a:t> </a:t>
            </a:r>
            <a:r>
              <a:rPr lang="en-US" sz="3600" dirty="0" err="1"/>
              <a:t>için</a:t>
            </a:r>
            <a:r>
              <a:rPr lang="en-US" sz="3600" dirty="0"/>
              <a:t> </a:t>
            </a:r>
            <a:r>
              <a:rPr lang="en-US" sz="3600" dirty="0" err="1"/>
              <a:t>kullanılan</a:t>
            </a:r>
            <a:r>
              <a:rPr lang="en-US" sz="3600" dirty="0"/>
              <a:t> </a:t>
            </a:r>
            <a:r>
              <a:rPr lang="en-US" sz="3600" dirty="0" err="1"/>
              <a:t>genel</a:t>
            </a:r>
            <a:r>
              <a:rPr lang="en-US" sz="3600" dirty="0"/>
              <a:t> </a:t>
            </a:r>
            <a:r>
              <a:rPr lang="en-US" sz="3600" dirty="0" err="1"/>
              <a:t>kavram</a:t>
            </a:r>
            <a:r>
              <a:rPr lang="en-US" sz="3600" dirty="0"/>
              <a:t> </a:t>
            </a:r>
            <a:r>
              <a:rPr lang="en-US" sz="3600" dirty="0" err="1"/>
              <a:t>sitedir</a:t>
            </a:r>
            <a:r>
              <a:rPr lang="en-US" sz="3600" dirty="0"/>
              <a:t>. Site html </a:t>
            </a:r>
            <a:r>
              <a:rPr lang="en-US" sz="3600" dirty="0" err="1"/>
              <a:t>tabanlı</a:t>
            </a:r>
            <a:r>
              <a:rPr lang="en-US" sz="3600" dirty="0"/>
              <a:t> </a:t>
            </a:r>
            <a:r>
              <a:rPr lang="en-US" sz="3600" dirty="0" err="1"/>
              <a:t>olarak</a:t>
            </a:r>
            <a:r>
              <a:rPr lang="en-US" sz="3600" dirty="0"/>
              <a:t> </a:t>
            </a:r>
            <a:r>
              <a:rPr lang="en-US" sz="3600" dirty="0" err="1"/>
              <a:t>hazırlanmış</a:t>
            </a:r>
            <a:r>
              <a:rPr lang="en-US" sz="3600" dirty="0"/>
              <a:t> </a:t>
            </a:r>
            <a:r>
              <a:rPr lang="en-US" sz="3600" dirty="0" err="1"/>
              <a:t>birden</a:t>
            </a:r>
            <a:r>
              <a:rPr lang="en-US" sz="3600" dirty="0"/>
              <a:t> </a:t>
            </a:r>
            <a:r>
              <a:rPr lang="en-US" sz="3600" dirty="0" err="1"/>
              <a:t>çok</a:t>
            </a:r>
            <a:r>
              <a:rPr lang="en-US" sz="3600" dirty="0"/>
              <a:t> ama</a:t>
            </a:r>
            <a:r>
              <a:rPr lang="tr-TR" sz="3600" dirty="0"/>
              <a:t> </a:t>
            </a:r>
            <a:r>
              <a:rPr lang="en-US" sz="3600" dirty="0" err="1"/>
              <a:t>birbirleri</a:t>
            </a:r>
            <a:r>
              <a:rPr lang="en-US" sz="3600" dirty="0"/>
              <a:t> </a:t>
            </a:r>
            <a:r>
              <a:rPr lang="en-US" sz="3600" dirty="0" err="1"/>
              <a:t>ile</a:t>
            </a:r>
            <a:r>
              <a:rPr lang="en-US" sz="3600" dirty="0"/>
              <a:t> </a:t>
            </a:r>
            <a:r>
              <a:rPr lang="en-US" sz="3600" dirty="0" err="1"/>
              <a:t>hiperbağlar</a:t>
            </a:r>
            <a:r>
              <a:rPr lang="en-US" sz="3600" dirty="0"/>
              <a:t> </a:t>
            </a:r>
            <a:r>
              <a:rPr lang="en-US" sz="3600" dirty="0" err="1"/>
              <a:t>aracılığıyla</a:t>
            </a:r>
            <a:r>
              <a:rPr lang="en-US" sz="3600" dirty="0"/>
              <a:t> </a:t>
            </a:r>
            <a:r>
              <a:rPr lang="en-US" sz="3600" dirty="0" err="1"/>
              <a:t>ilişkilendirilmiş</a:t>
            </a:r>
            <a:r>
              <a:rPr lang="en-US" sz="3600" dirty="0"/>
              <a:t> </a:t>
            </a:r>
            <a:r>
              <a:rPr lang="en-US" sz="3600" dirty="0" err="1"/>
              <a:t>ağ</a:t>
            </a:r>
            <a:r>
              <a:rPr lang="en-US" sz="3600" dirty="0"/>
              <a:t> </a:t>
            </a:r>
            <a:r>
              <a:rPr lang="en-US" sz="3600" dirty="0" err="1"/>
              <a:t>sayfaları</a:t>
            </a:r>
            <a:r>
              <a:rPr lang="en-US" sz="3600" dirty="0"/>
              <a:t> </a:t>
            </a:r>
            <a:r>
              <a:rPr lang="en-US" sz="3600" dirty="0" err="1"/>
              <a:t>bütününe</a:t>
            </a:r>
            <a:r>
              <a:rPr lang="en-US" sz="3600" dirty="0"/>
              <a:t> </a:t>
            </a:r>
            <a:r>
              <a:rPr lang="en-US" sz="3600" dirty="0" err="1"/>
              <a:t>verilen</a:t>
            </a:r>
            <a:r>
              <a:rPr lang="en-US" sz="3600" dirty="0"/>
              <a:t> </a:t>
            </a:r>
            <a:r>
              <a:rPr lang="en-US" sz="3600" dirty="0" err="1"/>
              <a:t>addır</a:t>
            </a:r>
            <a:r>
              <a:rPr lang="en-US" sz="3600" dirty="0"/>
              <a:t>. Yeni </a:t>
            </a:r>
            <a:r>
              <a:rPr lang="en-US" sz="3600" dirty="0" err="1"/>
              <a:t>medya</a:t>
            </a:r>
            <a:r>
              <a:rPr lang="tr-TR" sz="3600" dirty="0"/>
              <a:t> </a:t>
            </a:r>
            <a:r>
              <a:rPr lang="en-US" sz="3600" dirty="0" err="1"/>
              <a:t>ortamında</a:t>
            </a:r>
            <a:r>
              <a:rPr lang="en-US" sz="3600" dirty="0"/>
              <a:t> </a:t>
            </a:r>
            <a:r>
              <a:rPr lang="en-US" sz="3600" dirty="0" err="1"/>
              <a:t>yayınların</a:t>
            </a:r>
            <a:r>
              <a:rPr lang="en-US" sz="3600" dirty="0"/>
              <a:t> </a:t>
            </a:r>
            <a:r>
              <a:rPr lang="en-US" sz="3600" dirty="0" err="1"/>
              <a:t>sınıflandırılmasında</a:t>
            </a:r>
            <a:r>
              <a:rPr lang="en-US" sz="3600" dirty="0"/>
              <a:t> </a:t>
            </a:r>
            <a:r>
              <a:rPr lang="en-US" sz="3600" dirty="0" err="1"/>
              <a:t>üç</a:t>
            </a:r>
            <a:r>
              <a:rPr lang="en-US" sz="3600" dirty="0"/>
              <a:t> </a:t>
            </a:r>
            <a:r>
              <a:rPr lang="en-US" sz="3600" dirty="0" err="1"/>
              <a:t>faktör</a:t>
            </a:r>
            <a:r>
              <a:rPr lang="en-US" sz="3600" dirty="0"/>
              <a:t> </a:t>
            </a:r>
            <a:r>
              <a:rPr lang="en-US" sz="3600" dirty="0" err="1"/>
              <a:t>etkilidir</a:t>
            </a:r>
            <a:r>
              <a:rPr lang="en-US" sz="3600" dirty="0"/>
              <a:t>:</a:t>
            </a:r>
          </a:p>
          <a:p>
            <a:pPr lvl="1"/>
            <a:r>
              <a:rPr lang="en-US" sz="3600" dirty="0"/>
              <a:t>a. </a:t>
            </a:r>
            <a:r>
              <a:rPr lang="en-US" sz="3600" dirty="0" err="1"/>
              <a:t>Sitenin</a:t>
            </a:r>
            <a:r>
              <a:rPr lang="en-US" sz="3600" dirty="0"/>
              <a:t> </a:t>
            </a:r>
            <a:r>
              <a:rPr lang="en-US" sz="3600" dirty="0" err="1"/>
              <a:t>Yapısal</a:t>
            </a:r>
            <a:r>
              <a:rPr lang="en-US" sz="3600" dirty="0"/>
              <a:t> </a:t>
            </a:r>
            <a:r>
              <a:rPr lang="en-US" sz="3600" dirty="0" err="1"/>
              <a:t>Özellikleri</a:t>
            </a:r>
            <a:endParaRPr lang="tr-TR" sz="3600" dirty="0"/>
          </a:p>
          <a:p>
            <a:pPr lvl="3"/>
            <a:r>
              <a:rPr lang="tr-TR" sz="3000" dirty="0"/>
              <a:t>Durağan Web Sayfası</a:t>
            </a:r>
          </a:p>
          <a:p>
            <a:pPr lvl="3"/>
            <a:r>
              <a:rPr lang="tr-TR" sz="3000" dirty="0"/>
              <a:t>Dinamik Web Sayfası</a:t>
            </a:r>
            <a:endParaRPr lang="en-US" sz="3000" dirty="0"/>
          </a:p>
          <a:p>
            <a:pPr lvl="1"/>
            <a:r>
              <a:rPr lang="en-US" sz="3600" dirty="0"/>
              <a:t>b. </a:t>
            </a:r>
            <a:r>
              <a:rPr lang="en-US" sz="3600" dirty="0" err="1"/>
              <a:t>Sitenin</a:t>
            </a:r>
            <a:r>
              <a:rPr lang="en-US" sz="3600" dirty="0"/>
              <a:t> </a:t>
            </a:r>
            <a:r>
              <a:rPr lang="en-US" sz="3600" dirty="0" err="1"/>
              <a:t>İşlevi</a:t>
            </a:r>
            <a:endParaRPr lang="en-US" sz="3600" dirty="0"/>
          </a:p>
          <a:p>
            <a:pPr lvl="1"/>
            <a:r>
              <a:rPr lang="en-US" sz="3600" dirty="0"/>
              <a:t>c. </a:t>
            </a:r>
            <a:r>
              <a:rPr lang="en-US" sz="3600" dirty="0" err="1"/>
              <a:t>Sitenin</a:t>
            </a:r>
            <a:r>
              <a:rPr lang="en-US" sz="3600" dirty="0"/>
              <a:t> </a:t>
            </a:r>
            <a:r>
              <a:rPr lang="en-US" sz="3600" dirty="0" err="1"/>
              <a:t>Sahiplik</a:t>
            </a:r>
            <a:r>
              <a:rPr lang="en-US" sz="3600" dirty="0"/>
              <a:t> </a:t>
            </a:r>
            <a:r>
              <a:rPr lang="en-US" sz="3600" dirty="0" err="1"/>
              <a:t>Yapısı</a:t>
            </a:r>
            <a:endParaRPr lang="tr-TR" sz="3600" dirty="0"/>
          </a:p>
        </p:txBody>
      </p:sp>
    </p:spTree>
    <p:extLst>
      <p:ext uri="{BB962C8B-B14F-4D97-AF65-F5344CB8AC3E}">
        <p14:creationId xmlns:p14="http://schemas.microsoft.com/office/powerpoint/2010/main" val="1679346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289C4F-54FD-4593-94D2-EEC028511224}"/>
              </a:ext>
            </a:extLst>
          </p:cNvPr>
          <p:cNvSpPr>
            <a:spLocks noGrp="1"/>
          </p:cNvSpPr>
          <p:nvPr>
            <p:ph type="title"/>
          </p:nvPr>
        </p:nvSpPr>
        <p:spPr>
          <a:xfrm>
            <a:off x="1182029" y="133815"/>
            <a:ext cx="9926444" cy="1382751"/>
          </a:xfrm>
        </p:spPr>
        <p:txBody>
          <a:bodyPr>
            <a:normAutofit/>
          </a:bodyPr>
          <a:lstStyle/>
          <a:p>
            <a:r>
              <a:rPr lang="tr-TR" dirty="0"/>
              <a:t>Durağan Web Sayfası</a:t>
            </a:r>
          </a:p>
        </p:txBody>
      </p:sp>
      <p:sp>
        <p:nvSpPr>
          <p:cNvPr id="3" name="İçerik Yer Tutucusu 2">
            <a:extLst>
              <a:ext uri="{FF2B5EF4-FFF2-40B4-BE49-F238E27FC236}">
                <a16:creationId xmlns:a16="http://schemas.microsoft.com/office/drawing/2014/main" id="{6C8ACD97-ECB7-432B-80EA-E087A1054D20}"/>
              </a:ext>
            </a:extLst>
          </p:cNvPr>
          <p:cNvSpPr>
            <a:spLocks noGrp="1"/>
          </p:cNvSpPr>
          <p:nvPr>
            <p:ph idx="1"/>
          </p:nvPr>
        </p:nvSpPr>
        <p:spPr>
          <a:xfrm>
            <a:off x="89210" y="1516566"/>
            <a:ext cx="11942956" cy="5207619"/>
          </a:xfrm>
        </p:spPr>
        <p:txBody>
          <a:bodyPr>
            <a:normAutofit/>
          </a:bodyPr>
          <a:lstStyle/>
          <a:p>
            <a:pPr marL="0" indent="0">
              <a:buNone/>
            </a:pPr>
            <a:r>
              <a:rPr lang="tr-TR" sz="3200" dirty="0"/>
              <a:t>AVANTAJLARI</a:t>
            </a:r>
          </a:p>
          <a:p>
            <a:r>
              <a:rPr lang="tr-TR" sz="3200" dirty="0"/>
              <a:t>Tasarım becerisine gereksinim duyulmaz. Herhangi bir kelime işlemci programla “.html” uzantısı ile kaydedilmek koşuluyla hazırlanabilir.</a:t>
            </a:r>
          </a:p>
          <a:p>
            <a:r>
              <a:rPr lang="tr-TR" sz="3200" dirty="0"/>
              <a:t>Değişken olmadığından, kapsamlı bir içerik taşımadığından hızlı yüklenebilir.</a:t>
            </a:r>
          </a:p>
          <a:p>
            <a:r>
              <a:rPr lang="tr-TR" sz="3200" dirty="0"/>
              <a:t>Özel bir </a:t>
            </a:r>
            <a:r>
              <a:rPr lang="tr-TR" sz="3200" dirty="0" err="1"/>
              <a:t>hosting</a:t>
            </a:r>
            <a:r>
              <a:rPr lang="tr-TR" sz="3200" dirty="0"/>
              <a:t> (Alan sağlayıcı) uygulaması gerektirmez.</a:t>
            </a:r>
          </a:p>
          <a:p>
            <a:r>
              <a:rPr lang="tr-TR" sz="3200" dirty="0"/>
              <a:t>Ağ tarayıcı programlarda özel bir uygulama olmadan çalışabileceği için kullanışlıdır.</a:t>
            </a:r>
          </a:p>
        </p:txBody>
      </p:sp>
    </p:spTree>
    <p:extLst>
      <p:ext uri="{BB962C8B-B14F-4D97-AF65-F5344CB8AC3E}">
        <p14:creationId xmlns:p14="http://schemas.microsoft.com/office/powerpoint/2010/main" val="763734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B971BC-32E2-4D32-A837-478211D05496}"/>
              </a:ext>
            </a:extLst>
          </p:cNvPr>
          <p:cNvSpPr>
            <a:spLocks noGrp="1"/>
          </p:cNvSpPr>
          <p:nvPr>
            <p:ph type="title"/>
          </p:nvPr>
        </p:nvSpPr>
        <p:spPr/>
        <p:txBody>
          <a:bodyPr/>
          <a:lstStyle/>
          <a:p>
            <a:r>
              <a:rPr lang="tr-TR" dirty="0"/>
              <a:t>Durağan (Statik)  Web Sitesi</a:t>
            </a:r>
          </a:p>
        </p:txBody>
      </p:sp>
      <p:sp>
        <p:nvSpPr>
          <p:cNvPr id="3" name="İçerik Yer Tutucusu 2">
            <a:extLst>
              <a:ext uri="{FF2B5EF4-FFF2-40B4-BE49-F238E27FC236}">
                <a16:creationId xmlns:a16="http://schemas.microsoft.com/office/drawing/2014/main" id="{1BC63767-9F23-4F35-966B-FA7DBEC90D63}"/>
              </a:ext>
            </a:extLst>
          </p:cNvPr>
          <p:cNvSpPr>
            <a:spLocks noGrp="1"/>
          </p:cNvSpPr>
          <p:nvPr>
            <p:ph idx="1"/>
          </p:nvPr>
        </p:nvSpPr>
        <p:spPr>
          <a:xfrm>
            <a:off x="211873" y="1825624"/>
            <a:ext cx="11141927" cy="4853955"/>
          </a:xfrm>
        </p:spPr>
        <p:txBody>
          <a:bodyPr>
            <a:normAutofit/>
          </a:bodyPr>
          <a:lstStyle/>
          <a:p>
            <a:pPr marL="0" indent="0">
              <a:buNone/>
            </a:pPr>
            <a:r>
              <a:rPr lang="tr-TR" dirty="0"/>
              <a:t>DEZAVANTAJLARI</a:t>
            </a:r>
          </a:p>
          <a:p>
            <a:r>
              <a:rPr lang="tr-TR" dirty="0"/>
              <a:t>Kullanıcı tarafında herhangi bir etkileşimli uygulama yoktur.</a:t>
            </a:r>
          </a:p>
          <a:p>
            <a:r>
              <a:rPr lang="tr-TR" dirty="0"/>
              <a:t>Durağan sayfaların artması hem kullanıcı hem de site yöneticisi için sitenin kontrolünü zorlaştırır.</a:t>
            </a:r>
          </a:p>
          <a:p>
            <a:r>
              <a:rPr lang="tr-TR" dirty="0"/>
              <a:t>İçeriğin genişlemesi sayfa tasarımının aşağıya doğru uzamasına neden olur.</a:t>
            </a:r>
          </a:p>
          <a:p>
            <a:r>
              <a:rPr lang="tr-TR" dirty="0"/>
              <a:t>Sayfada gezinmek için ekranın sağında yaralan kaydırma çubuğu kullanılır.</a:t>
            </a:r>
          </a:p>
          <a:p>
            <a:r>
              <a:rPr lang="tr-TR" dirty="0"/>
              <a:t>Sitenin </a:t>
            </a:r>
            <a:r>
              <a:rPr lang="tr-TR" dirty="0" err="1"/>
              <a:t>etkileşimliliği</a:t>
            </a:r>
            <a:r>
              <a:rPr lang="tr-TR" dirty="0"/>
              <a:t> düşer.</a:t>
            </a:r>
          </a:p>
          <a:p>
            <a:r>
              <a:rPr lang="tr-TR" dirty="0"/>
              <a:t>Kısıtlı içerik için uygun bir yapı sunması kullanıcının siteye tekrar dönmesini güçleştirir.</a:t>
            </a:r>
          </a:p>
          <a:p>
            <a:endParaRPr lang="tr-TR" dirty="0"/>
          </a:p>
        </p:txBody>
      </p:sp>
    </p:spTree>
    <p:extLst>
      <p:ext uri="{BB962C8B-B14F-4D97-AF65-F5344CB8AC3E}">
        <p14:creationId xmlns:p14="http://schemas.microsoft.com/office/powerpoint/2010/main" val="2920362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2E1B40-E2AC-4B49-A19E-81CD7A863CCB}"/>
              </a:ext>
            </a:extLst>
          </p:cNvPr>
          <p:cNvSpPr>
            <a:spLocks noGrp="1"/>
          </p:cNvSpPr>
          <p:nvPr>
            <p:ph type="title"/>
          </p:nvPr>
        </p:nvSpPr>
        <p:spPr/>
        <p:txBody>
          <a:bodyPr/>
          <a:lstStyle/>
          <a:p>
            <a:r>
              <a:rPr lang="tr-TR" dirty="0"/>
              <a:t>Dinamik Web Sitesi</a:t>
            </a:r>
          </a:p>
        </p:txBody>
      </p:sp>
      <p:sp>
        <p:nvSpPr>
          <p:cNvPr id="3" name="İçerik Yer Tutucusu 2">
            <a:extLst>
              <a:ext uri="{FF2B5EF4-FFF2-40B4-BE49-F238E27FC236}">
                <a16:creationId xmlns:a16="http://schemas.microsoft.com/office/drawing/2014/main" id="{FE802C25-D96E-4B65-AE31-5812E7829D86}"/>
              </a:ext>
            </a:extLst>
          </p:cNvPr>
          <p:cNvSpPr>
            <a:spLocks noGrp="1"/>
          </p:cNvSpPr>
          <p:nvPr>
            <p:ph idx="1"/>
          </p:nvPr>
        </p:nvSpPr>
        <p:spPr>
          <a:xfrm>
            <a:off x="167268" y="1516566"/>
            <a:ext cx="11186532" cy="4976309"/>
          </a:xfrm>
        </p:spPr>
        <p:txBody>
          <a:bodyPr>
            <a:normAutofit/>
          </a:bodyPr>
          <a:lstStyle/>
          <a:p>
            <a:r>
              <a:rPr lang="tr-TR" dirty="0"/>
              <a:t>Dinamik web sayfası sıklıkla güncellenen, her bir ziyarette farklılaşan, kullanıcısına her seferinde sürpriz yapabilen web sayfalarıdır.</a:t>
            </a:r>
          </a:p>
          <a:p>
            <a:r>
              <a:rPr lang="tr-TR" dirty="0"/>
              <a:t>Zaman, kullanıcı, </a:t>
            </a:r>
            <a:r>
              <a:rPr lang="tr-TR" dirty="0" err="1"/>
              <a:t>etkileşimlilik</a:t>
            </a:r>
            <a:r>
              <a:rPr lang="tr-TR" dirty="0"/>
              <a:t> düzeyi, sitenin teması ve başka pek çok etmen tasarımın hareketli olmasını zorunlu kılar.</a:t>
            </a:r>
          </a:p>
          <a:p>
            <a:r>
              <a:rPr lang="tr-TR" dirty="0"/>
              <a:t>Dinamikliği kodlar (gizlidir ve arka planda çalışır) ve içerik sağlar. Kodlar kullanıcıya seçenekler verecek biçimde zengin bir içeriği sayfaya yerleştirme olanağı sağlar. </a:t>
            </a:r>
          </a:p>
          <a:p>
            <a:r>
              <a:rPr lang="tr-TR" dirty="0" err="1"/>
              <a:t>Anındalık</a:t>
            </a:r>
            <a:r>
              <a:rPr lang="tr-TR" dirty="0"/>
              <a:t> önemlidir.</a:t>
            </a:r>
          </a:p>
          <a:p>
            <a:r>
              <a:rPr lang="tr-TR" dirty="0"/>
              <a:t>Dinamik sayfaların kullanıcı ile etkileşime girmesinde veri tabanı üzerindeki tercihleri, açtığı sayfanın değişkenleri, kullanıcının o siteye ilişkin geçmiş kayıtları ve bilgisayarındaki çerez dosyaları etkili olur</a:t>
            </a:r>
          </a:p>
        </p:txBody>
      </p:sp>
    </p:spTree>
    <p:extLst>
      <p:ext uri="{BB962C8B-B14F-4D97-AF65-F5344CB8AC3E}">
        <p14:creationId xmlns:p14="http://schemas.microsoft.com/office/powerpoint/2010/main" val="2231964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A2EEA4-7A7F-41ED-9550-BC773AA44F1D}"/>
              </a:ext>
            </a:extLst>
          </p:cNvPr>
          <p:cNvSpPr>
            <a:spLocks noGrp="1"/>
          </p:cNvSpPr>
          <p:nvPr>
            <p:ph type="title"/>
          </p:nvPr>
        </p:nvSpPr>
        <p:spPr/>
        <p:txBody>
          <a:bodyPr/>
          <a:lstStyle/>
          <a:p>
            <a:r>
              <a:rPr lang="tr-TR" dirty="0"/>
              <a:t>Sitenin İşlevi</a:t>
            </a:r>
          </a:p>
        </p:txBody>
      </p:sp>
      <p:sp>
        <p:nvSpPr>
          <p:cNvPr id="3" name="İçerik Yer Tutucusu 2">
            <a:extLst>
              <a:ext uri="{FF2B5EF4-FFF2-40B4-BE49-F238E27FC236}">
                <a16:creationId xmlns:a16="http://schemas.microsoft.com/office/drawing/2014/main" id="{5EA7F42F-DD5F-4997-817E-21BCFE724853}"/>
              </a:ext>
            </a:extLst>
          </p:cNvPr>
          <p:cNvSpPr>
            <a:spLocks noGrp="1"/>
          </p:cNvSpPr>
          <p:nvPr>
            <p:ph idx="1"/>
          </p:nvPr>
        </p:nvSpPr>
        <p:spPr>
          <a:xfrm>
            <a:off x="301083" y="1449660"/>
            <a:ext cx="11396546" cy="5151862"/>
          </a:xfrm>
        </p:spPr>
        <p:txBody>
          <a:bodyPr>
            <a:normAutofit/>
          </a:bodyPr>
          <a:lstStyle/>
          <a:p>
            <a:r>
              <a:rPr lang="tr-TR" dirty="0"/>
              <a:t>Site sizin öykünüzü anlatabilir.</a:t>
            </a:r>
          </a:p>
          <a:p>
            <a:r>
              <a:rPr lang="tr-TR" dirty="0"/>
              <a:t>Site sizin sorularınızı yanıtlayabilir. (FAQ- durağan, ARAMA MOTORU-dinamik)</a:t>
            </a:r>
          </a:p>
          <a:p>
            <a:r>
              <a:rPr lang="tr-TR" dirty="0"/>
              <a:t>Site ilişki ağınızı geliştirebilir (Sosyal Ağ Siteleri)</a:t>
            </a:r>
          </a:p>
          <a:p>
            <a:r>
              <a:rPr lang="tr-TR" dirty="0"/>
              <a:t>Site sizi görünür ve ulaşılır yapabilir.</a:t>
            </a:r>
          </a:p>
          <a:p>
            <a:r>
              <a:rPr lang="tr-TR" dirty="0"/>
              <a:t>Site insanlar arası iletişimi kolaylaştırır.</a:t>
            </a:r>
          </a:p>
          <a:p>
            <a:r>
              <a:rPr lang="tr-TR" dirty="0"/>
              <a:t>Güvenilirliğinizi artırır.</a:t>
            </a:r>
          </a:p>
          <a:p>
            <a:r>
              <a:rPr lang="tr-TR" dirty="0"/>
              <a:t>Site beklentilerin sınıflandırılmasını sağlar.</a:t>
            </a:r>
          </a:p>
          <a:p>
            <a:r>
              <a:rPr lang="tr-TR" dirty="0"/>
              <a:t>Site iyi bir başlangıç yapmanızı sağlar.</a:t>
            </a:r>
          </a:p>
          <a:p>
            <a:r>
              <a:rPr lang="tr-TR" dirty="0"/>
              <a:t>Site hedef kitlenizi genişletir</a:t>
            </a:r>
          </a:p>
        </p:txBody>
      </p:sp>
    </p:spTree>
    <p:extLst>
      <p:ext uri="{BB962C8B-B14F-4D97-AF65-F5344CB8AC3E}">
        <p14:creationId xmlns:p14="http://schemas.microsoft.com/office/powerpoint/2010/main" val="612004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850</Words>
  <Application>Microsoft Office PowerPoint</Application>
  <PresentationFormat>Geniş ekran</PresentationFormat>
  <Paragraphs>120</Paragraphs>
  <Slides>15</Slides>
  <Notes>7</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Calibri Light</vt:lpstr>
      <vt:lpstr>TimesNewRomanPSMT</vt:lpstr>
      <vt:lpstr>Office Teması</vt:lpstr>
      <vt:lpstr>YENİ MEDYA YENİ TEKNOLOJİLER  4. Hafta: Değişim Aracı Olarak Yeni Medya</vt:lpstr>
      <vt:lpstr>Yeni Medyanın İzlerkitlesi?</vt:lpstr>
      <vt:lpstr>Bilgi toplumunun belirleyici özellikleri </vt:lpstr>
      <vt:lpstr>İnternet kültürü: İnternetin getirdiği değişimler </vt:lpstr>
      <vt:lpstr>Yeni Medya ve Değişim (Yayıncılık)  </vt:lpstr>
      <vt:lpstr>Durağan Web Sayfası</vt:lpstr>
      <vt:lpstr>Durağan (Statik)  Web Sitesi</vt:lpstr>
      <vt:lpstr>Dinamik Web Sitesi</vt:lpstr>
      <vt:lpstr>Sitenin İşlevi</vt:lpstr>
      <vt:lpstr>Sitenin Sahiplik Yapısı</vt:lpstr>
      <vt:lpstr>E-Devlet Yayınları</vt:lpstr>
      <vt:lpstr>İnternet Yayınları</vt:lpstr>
      <vt:lpstr>Farklar</vt:lpstr>
      <vt:lpstr>Yeni Medyayı Gelenekselden Ayıran Özellikler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MEDYA YENİ TEKNOLOJİLER  3. Hafta: İnternet</dc:title>
  <dc:creator>Yazar </dc:creator>
  <cp:lastModifiedBy>Yazar </cp:lastModifiedBy>
  <cp:revision>33</cp:revision>
  <dcterms:created xsi:type="dcterms:W3CDTF">2020-10-23T09:20:48Z</dcterms:created>
  <dcterms:modified xsi:type="dcterms:W3CDTF">2021-03-17T18:43:49Z</dcterms:modified>
</cp:coreProperties>
</file>