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61" r:id="rId4"/>
    <p:sldId id="282" r:id="rId5"/>
    <p:sldId id="259" r:id="rId6"/>
    <p:sldId id="267" r:id="rId7"/>
    <p:sldId id="278" r:id="rId8"/>
    <p:sldId id="279" r:id="rId9"/>
    <p:sldId id="280" r:id="rId10"/>
    <p:sldId id="281" r:id="rId11"/>
    <p:sldId id="269" r:id="rId12"/>
    <p:sldId id="276" r:id="rId13"/>
    <p:sldId id="270" r:id="rId14"/>
    <p:sldId id="271" r:id="rId15"/>
    <p:sldId id="272" r:id="rId16"/>
    <p:sldId id="273" r:id="rId17"/>
    <p:sldId id="274" r:id="rId18"/>
    <p:sldId id="275" r:id="rId19"/>
    <p:sldId id="283"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AC059-1525-48D5-B820-6DCE55974094}" type="datetimeFigureOut">
              <a:rPr lang="tr-TR" smtClean="0"/>
              <a:t>29.02.2024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CB946-867D-4830-8B35-FA312E4CE10C}" type="slidenum">
              <a:rPr lang="tr-TR" smtClean="0"/>
              <a:t>‹#›</a:t>
            </a:fld>
            <a:endParaRPr lang="tr-TR"/>
          </a:p>
        </p:txBody>
      </p:sp>
    </p:spTree>
    <p:extLst>
      <p:ext uri="{BB962C8B-B14F-4D97-AF65-F5344CB8AC3E}">
        <p14:creationId xmlns:p14="http://schemas.microsoft.com/office/powerpoint/2010/main" val="112267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CDB9-A7E7-C0B4-2B01-D19C6AF38E8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FF64046-AAC2-9249-3922-B1091F36B31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06E2906-7584-5FFF-7316-509E1FD45A15}"/>
              </a:ext>
            </a:extLst>
          </p:cNvPr>
          <p:cNvSpPr>
            <a:spLocks noGrp="1"/>
          </p:cNvSpPr>
          <p:nvPr>
            <p:ph type="body" idx="1"/>
          </p:nvPr>
        </p:nvSpPr>
        <p:spPr/>
        <p:txBody>
          <a:bodyPr/>
          <a:lstStyle/>
          <a:p>
            <a:r>
              <a:rPr lang="tr-TR" dirty="0"/>
              <a:t>Başka bir ifade ile sağlık iletişimi boyutları kişilerarası, </a:t>
            </a:r>
            <a:r>
              <a:rPr lang="tr-TR" dirty="0" err="1"/>
              <a:t>gruplararası</a:t>
            </a:r>
            <a:r>
              <a:rPr lang="tr-TR" dirty="0"/>
              <a:t> ve kitle iletişimi şeklinde 3 boyutta incelenebilir (Çınarlı ve Yücel, 2014). İletişimde bazen kaynaktan, mesajdan</a:t>
            </a:r>
          </a:p>
          <a:p>
            <a:r>
              <a:rPr lang="tr-TR" dirty="0"/>
              <a:t>ya da alıcıdan ötürü çeşitli sorunlar yaşanabilmektedir. Teknik nedenler, eksik ifadeler ya da algıda</a:t>
            </a:r>
          </a:p>
          <a:p>
            <a:r>
              <a:rPr lang="tr-TR" dirty="0" err="1"/>
              <a:t>seçiçilik</a:t>
            </a:r>
            <a:r>
              <a:rPr lang="tr-TR" dirty="0"/>
              <a:t> gibi durumlar iletişim sorunlarını ortaya çıkarabilmektedir.</a:t>
            </a:r>
          </a:p>
          <a:p>
            <a:endParaRPr lang="tr-TR" dirty="0"/>
          </a:p>
        </p:txBody>
      </p:sp>
      <p:sp>
        <p:nvSpPr>
          <p:cNvPr id="4" name="Slayt Numarası Yer Tutucusu 3">
            <a:extLst>
              <a:ext uri="{FF2B5EF4-FFF2-40B4-BE49-F238E27FC236}">
                <a16:creationId xmlns:a16="http://schemas.microsoft.com/office/drawing/2014/main" id="{85C7AC68-9BDD-D961-0ACC-CA2A4767AB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B946-867D-4830-8B35-FA312E4CE1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13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8DBF79-6586-D43C-0482-87490D8F896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B9B1DB3-9DF9-5963-4B4A-AD40B1FE05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2D93C5C-0F53-41F8-361B-B4334A3513CF}"/>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75D80788-D202-000A-C1EB-CC1F60329C7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574D5FA-DD4D-B7F9-62DB-A8EB3BE036CD}"/>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356902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6BC69D-5A5B-75EB-577C-1B1BAE047A2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C81E1D2-0B8A-49CC-2890-4CC6AD694C3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40F2EC0-9A39-4E38-7CCB-06B5323FC226}"/>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60AF843E-4A7E-35DF-2FF9-AEBC214A49B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E0ABAE-90CE-E952-FAD3-C93DC416ABF3}"/>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422234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4B588E8-0C9B-A5C4-5BC0-980579C51A4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04BFD85-415F-C034-C5B9-1A51E37E67C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E4513F-F033-8271-6219-D4A222CB7D10}"/>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8BD3B726-26B8-981F-C1B8-019191BAFBB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3D31CE0-6897-C36E-29B9-AAD4DACA2965}"/>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409557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DE0B6F-5C72-DC7D-6B67-359C59420E9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F372AD0-8DAE-C1A8-CF0E-FB13A8820E1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4E65D00-01E9-15A8-13E7-63916A3CCE39}"/>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4714C729-F48A-7B7F-963A-0FCDBDB10F4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5EE430D-EB99-93B1-99E7-AB724F3CBA21}"/>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220097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4C6CC4-01F8-3594-6069-80CE398957E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592BEE0-ED31-41AF-E10B-7BE389853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353F230-7780-155F-0332-BF52E7E56DB0}"/>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C5055A47-F2C9-D3CD-D39A-557DCB289D4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0DB5F8-D800-EABC-A08D-AF8E02504A51}"/>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133926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C38AF7-0724-D05D-4D54-82AD9659BA4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F43EB1-E92B-42CE-0772-82B759C6B84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1B31722-7EBF-F1D4-B307-02031839C91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87A9977-C8E8-EAA3-1FD8-9D5C76E3777A}"/>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6" name="Alt Bilgi Yer Tutucusu 5">
            <a:extLst>
              <a:ext uri="{FF2B5EF4-FFF2-40B4-BE49-F238E27FC236}">
                <a16:creationId xmlns:a16="http://schemas.microsoft.com/office/drawing/2014/main" id="{BE98631A-EB5A-2C35-8D1F-709AD79A65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CCD3021-007F-5DDA-D4AA-DAC019D43B9C}"/>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1882122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365789-A8CD-1641-F71E-51E3BF78A8D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92FCE5-4F3B-8157-47EA-88650F4613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8F85382-ED6D-F0DD-4B3D-91094DFE11C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12F95C1-2A72-76ED-66EC-0FF4F5C0BC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B37B48B-1663-A955-77A5-B30B9A53D98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2C05A2F-5FFB-DDE7-600F-17AB36A66FD1}"/>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8" name="Alt Bilgi Yer Tutucusu 7">
            <a:extLst>
              <a:ext uri="{FF2B5EF4-FFF2-40B4-BE49-F238E27FC236}">
                <a16:creationId xmlns:a16="http://schemas.microsoft.com/office/drawing/2014/main" id="{0FE61D09-7E8C-9161-5166-2CFA5B67420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D03345B-6F90-9CAF-6FDB-4CA8D8F0DB3C}"/>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93022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3B3C8F-7EE3-B8E4-514D-0E038FC3187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EAF3539-615E-0BF2-D785-E446CF1521B4}"/>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4" name="Alt Bilgi Yer Tutucusu 3">
            <a:extLst>
              <a:ext uri="{FF2B5EF4-FFF2-40B4-BE49-F238E27FC236}">
                <a16:creationId xmlns:a16="http://schemas.microsoft.com/office/drawing/2014/main" id="{4FEEF5F7-5DB1-6232-4953-C292F366866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9EBF668-A4DF-3BDC-8C0E-443AB30FCB06}"/>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256035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6820E0E-075B-CFEA-2FAB-718148D9E78C}"/>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3" name="Alt Bilgi Yer Tutucusu 2">
            <a:extLst>
              <a:ext uri="{FF2B5EF4-FFF2-40B4-BE49-F238E27FC236}">
                <a16:creationId xmlns:a16="http://schemas.microsoft.com/office/drawing/2014/main" id="{00C53835-18C4-6BC2-81F1-4745F26870D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E746F31-1947-D998-388B-1EB7AC97CE82}"/>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146328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A2E57E-CF2C-A439-7FC6-2D0CC9DA870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3C5BAD-EC30-97EE-EE56-954CCA855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6B0B714-7727-60DC-FD7F-78E1703D7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57CE731-9BF5-F2F5-7B11-A1FB63AE7EA1}"/>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6" name="Alt Bilgi Yer Tutucusu 5">
            <a:extLst>
              <a:ext uri="{FF2B5EF4-FFF2-40B4-BE49-F238E27FC236}">
                <a16:creationId xmlns:a16="http://schemas.microsoft.com/office/drawing/2014/main" id="{4DB84B05-460A-87D8-999F-9F919BB9DDF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02A5174-B5BC-9E53-348B-F8859AA557D4}"/>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108124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267598-124A-B328-5B10-A914103CAEF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99018EE-6505-B6B5-20B7-B80EE3257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E30365-A136-1853-928C-B6A3750A0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052BC47-FB12-3D67-D2FE-33DD5C84C805}"/>
              </a:ext>
            </a:extLst>
          </p:cNvPr>
          <p:cNvSpPr>
            <a:spLocks noGrp="1"/>
          </p:cNvSpPr>
          <p:nvPr>
            <p:ph type="dt" sz="half" idx="10"/>
          </p:nvPr>
        </p:nvSpPr>
        <p:spPr/>
        <p:txBody>
          <a:bodyPr/>
          <a:lstStyle/>
          <a:p>
            <a:fld id="{0B32F4B6-255A-450B-ADF9-E48E7BC274E7}" type="datetimeFigureOut">
              <a:rPr lang="tr-TR" smtClean="0"/>
              <a:t>29.02.2024</a:t>
            </a:fld>
            <a:endParaRPr lang="tr-TR"/>
          </a:p>
        </p:txBody>
      </p:sp>
      <p:sp>
        <p:nvSpPr>
          <p:cNvPr id="6" name="Alt Bilgi Yer Tutucusu 5">
            <a:extLst>
              <a:ext uri="{FF2B5EF4-FFF2-40B4-BE49-F238E27FC236}">
                <a16:creationId xmlns:a16="http://schemas.microsoft.com/office/drawing/2014/main" id="{348D1E12-AFC5-A37D-937C-7ED701D3878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47357A8-78AC-60CF-2DC1-73050D226A24}"/>
              </a:ext>
            </a:extLst>
          </p:cNvPr>
          <p:cNvSpPr>
            <a:spLocks noGrp="1"/>
          </p:cNvSpPr>
          <p:nvPr>
            <p:ph type="sldNum" sz="quarter" idx="12"/>
          </p:nvPr>
        </p:nvSpPr>
        <p:spPr/>
        <p:txBody>
          <a:bodyPr/>
          <a:lstStyle/>
          <a:p>
            <a:fld id="{433363C8-736E-4A04-96A8-37DC143C1071}" type="slidenum">
              <a:rPr lang="tr-TR" smtClean="0"/>
              <a:t>‹#›</a:t>
            </a:fld>
            <a:endParaRPr lang="tr-TR"/>
          </a:p>
        </p:txBody>
      </p:sp>
    </p:spTree>
    <p:extLst>
      <p:ext uri="{BB962C8B-B14F-4D97-AF65-F5344CB8AC3E}">
        <p14:creationId xmlns:p14="http://schemas.microsoft.com/office/powerpoint/2010/main" val="331340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02D4461-CC5B-947D-1724-B488EE20F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CBECAFF-CDA6-15E2-CBF4-DAA9F30B3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6BEA475-7661-8D6A-39C6-645FB4687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2F4B6-255A-450B-ADF9-E48E7BC274E7}" type="datetimeFigureOut">
              <a:rPr lang="tr-TR" smtClean="0"/>
              <a:t>29.02.2024</a:t>
            </a:fld>
            <a:endParaRPr lang="tr-TR"/>
          </a:p>
        </p:txBody>
      </p:sp>
      <p:sp>
        <p:nvSpPr>
          <p:cNvPr id="5" name="Alt Bilgi Yer Tutucusu 4">
            <a:extLst>
              <a:ext uri="{FF2B5EF4-FFF2-40B4-BE49-F238E27FC236}">
                <a16:creationId xmlns:a16="http://schemas.microsoft.com/office/drawing/2014/main" id="{BBE30E41-54DA-C793-601D-8C907E4E9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632CC86-8304-8AB1-44C7-301CAC080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363C8-736E-4A04-96A8-37DC143C1071}" type="slidenum">
              <a:rPr lang="tr-TR" smtClean="0"/>
              <a:t>‹#›</a:t>
            </a:fld>
            <a:endParaRPr lang="tr-TR"/>
          </a:p>
        </p:txBody>
      </p:sp>
    </p:spTree>
    <p:extLst>
      <p:ext uri="{BB962C8B-B14F-4D97-AF65-F5344CB8AC3E}">
        <p14:creationId xmlns:p14="http://schemas.microsoft.com/office/powerpoint/2010/main" val="193340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FAC0346-AD69-705A-D44F-8142A59CED13}"/>
              </a:ext>
            </a:extLst>
          </p:cNvPr>
          <p:cNvSpPr txBox="1"/>
          <p:nvPr/>
        </p:nvSpPr>
        <p:spPr>
          <a:xfrm>
            <a:off x="3222135" y="5847735"/>
            <a:ext cx="5380113" cy="646331"/>
          </a:xfrm>
          <a:prstGeom prst="rect">
            <a:avLst/>
          </a:prstGeom>
          <a:noFill/>
        </p:spPr>
        <p:txBody>
          <a:bodyPr wrap="square" rtlCol="0">
            <a:spAutoFit/>
          </a:bodyPr>
          <a:lstStyle/>
          <a:p>
            <a:r>
              <a:rPr lang="tr-TR" dirty="0"/>
              <a:t>Öğr. Gör. Emine ODABAŞI TEZER</a:t>
            </a:r>
          </a:p>
          <a:p>
            <a:r>
              <a:rPr lang="tr-TR" dirty="0"/>
              <a:t>Endodonti Anabilim Dalı </a:t>
            </a:r>
          </a:p>
        </p:txBody>
      </p:sp>
      <p:sp>
        <p:nvSpPr>
          <p:cNvPr id="8" name="Dikdörtgen 7">
            <a:extLst>
              <a:ext uri="{FF2B5EF4-FFF2-40B4-BE49-F238E27FC236}">
                <a16:creationId xmlns:a16="http://schemas.microsoft.com/office/drawing/2014/main" id="{FA7FC05B-ECD1-A9E2-B469-E65CF4833B36}"/>
              </a:ext>
            </a:extLst>
          </p:cNvPr>
          <p:cNvSpPr/>
          <p:nvPr/>
        </p:nvSpPr>
        <p:spPr>
          <a:xfrm>
            <a:off x="3207228" y="4924405"/>
            <a:ext cx="5777544" cy="923330"/>
          </a:xfrm>
          <a:prstGeom prst="rect">
            <a:avLst/>
          </a:prstGeom>
          <a:noFill/>
        </p:spPr>
        <p:txBody>
          <a:bodyPr wrap="none" lIns="91440" tIns="45720" rIns="91440" bIns="45720">
            <a:spAutoFit/>
          </a:bodyPr>
          <a:lstStyle/>
          <a:p>
            <a:pPr algn="ctr"/>
            <a:r>
              <a:rPr lang="tr-TR" sz="5400" b="0" cap="none" spc="0" dirty="0">
                <a:ln w="0"/>
                <a:solidFill>
                  <a:schemeClr val="accent1"/>
                </a:solidFill>
                <a:effectLst>
                  <a:outerShdw blurRad="38100" dist="25400" dir="5400000" algn="ctr" rotWithShape="0">
                    <a:srgbClr val="6E747A">
                      <a:alpha val="43000"/>
                    </a:srgbClr>
                  </a:outerShdw>
                </a:effectLst>
              </a:rPr>
              <a:t>İLETİŞİM ENGELLERİ</a:t>
            </a:r>
          </a:p>
        </p:txBody>
      </p:sp>
      <p:pic>
        <p:nvPicPr>
          <p:cNvPr id="9" name="Resim 8">
            <a:extLst>
              <a:ext uri="{FF2B5EF4-FFF2-40B4-BE49-F238E27FC236}">
                <a16:creationId xmlns:a16="http://schemas.microsoft.com/office/drawing/2014/main" id="{696543AB-F779-832B-17AE-D12EB066851B}"/>
              </a:ext>
            </a:extLst>
          </p:cNvPr>
          <p:cNvPicPr>
            <a:picLocks noChangeAspect="1"/>
          </p:cNvPicPr>
          <p:nvPr/>
        </p:nvPicPr>
        <p:blipFill>
          <a:blip r:embed="rId2"/>
          <a:stretch>
            <a:fillRect/>
          </a:stretch>
        </p:blipFill>
        <p:spPr>
          <a:xfrm>
            <a:off x="1925974" y="571484"/>
            <a:ext cx="8340051" cy="4352921"/>
          </a:xfrm>
          <a:prstGeom prst="rect">
            <a:avLst/>
          </a:prstGeom>
        </p:spPr>
      </p:pic>
    </p:spTree>
    <p:extLst>
      <p:ext uri="{BB962C8B-B14F-4D97-AF65-F5344CB8AC3E}">
        <p14:creationId xmlns:p14="http://schemas.microsoft.com/office/powerpoint/2010/main" val="286058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8FD543-17DA-914F-573F-1BC12433BB7A}"/>
              </a:ext>
            </a:extLst>
          </p:cNvPr>
          <p:cNvSpPr>
            <a:spLocks noGrp="1"/>
          </p:cNvSpPr>
          <p:nvPr>
            <p:ph type="title"/>
          </p:nvPr>
        </p:nvSpPr>
        <p:spPr/>
        <p:txBody>
          <a:bodyPr/>
          <a:lstStyle/>
          <a:p>
            <a:r>
              <a:rPr lang="tr-TR" dirty="0">
                <a:highlight>
                  <a:srgbClr val="FFFF00"/>
                </a:highlight>
              </a:rPr>
              <a:t>Başarılı bir hasta hekim iletişimi için</a:t>
            </a:r>
          </a:p>
        </p:txBody>
      </p:sp>
      <p:sp>
        <p:nvSpPr>
          <p:cNvPr id="3" name="İçerik Yer Tutucusu 2">
            <a:extLst>
              <a:ext uri="{FF2B5EF4-FFF2-40B4-BE49-F238E27FC236}">
                <a16:creationId xmlns:a16="http://schemas.microsoft.com/office/drawing/2014/main" id="{EF7098B0-D2CD-87D4-C846-315B21AC22DF}"/>
              </a:ext>
            </a:extLst>
          </p:cNvPr>
          <p:cNvSpPr>
            <a:spLocks noGrp="1"/>
          </p:cNvSpPr>
          <p:nvPr>
            <p:ph idx="1"/>
          </p:nvPr>
        </p:nvSpPr>
        <p:spPr/>
        <p:txBody>
          <a:bodyPr/>
          <a:lstStyle/>
          <a:p>
            <a:r>
              <a:rPr lang="tr-TR" dirty="0"/>
              <a:t>Hastanın anlayıp anlamadığının kontrol edilmesi</a:t>
            </a:r>
          </a:p>
          <a:p>
            <a:endParaRPr lang="tr-TR" dirty="0"/>
          </a:p>
          <a:p>
            <a:r>
              <a:rPr lang="tr-TR" dirty="0"/>
              <a:t>Anlamayı kolaylaştırma</a:t>
            </a:r>
          </a:p>
          <a:p>
            <a:endParaRPr lang="tr-TR" dirty="0"/>
          </a:p>
          <a:p>
            <a:r>
              <a:rPr lang="tr-TR" dirty="0"/>
              <a:t>Sadece fiziksel değil psikososyal sorunların da belirlenmesi</a:t>
            </a:r>
          </a:p>
          <a:p>
            <a:endParaRPr lang="tr-TR" dirty="0"/>
          </a:p>
          <a:p>
            <a:r>
              <a:rPr lang="tr-TR" dirty="0"/>
              <a:t>Tedavi seçeneklerinin belirlenip hastanın da planların içine katılması gerekmektedir.</a:t>
            </a:r>
          </a:p>
          <a:p>
            <a:endParaRPr lang="tr-TR" dirty="0"/>
          </a:p>
        </p:txBody>
      </p:sp>
    </p:spTree>
    <p:extLst>
      <p:ext uri="{BB962C8B-B14F-4D97-AF65-F5344CB8AC3E}">
        <p14:creationId xmlns:p14="http://schemas.microsoft.com/office/powerpoint/2010/main" val="402478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6CDD32-4779-6E25-DB0B-1798606EC9B4}"/>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8BB896EC-1AD4-23B9-1D29-31AC8ADCC45B}"/>
              </a:ext>
            </a:extLst>
          </p:cNvPr>
          <p:cNvPicPr>
            <a:picLocks noGrp="1" noChangeAspect="1"/>
          </p:cNvPicPr>
          <p:nvPr>
            <p:ph idx="1"/>
          </p:nvPr>
        </p:nvPicPr>
        <p:blipFill>
          <a:blip r:embed="rId2"/>
          <a:stretch>
            <a:fillRect/>
          </a:stretch>
        </p:blipFill>
        <p:spPr>
          <a:xfrm>
            <a:off x="2040261" y="365125"/>
            <a:ext cx="8607816" cy="6301146"/>
          </a:xfrm>
          <a:prstGeom prst="rect">
            <a:avLst/>
          </a:prstGeom>
        </p:spPr>
      </p:pic>
    </p:spTree>
    <p:extLst>
      <p:ext uri="{BB962C8B-B14F-4D97-AF65-F5344CB8AC3E}">
        <p14:creationId xmlns:p14="http://schemas.microsoft.com/office/powerpoint/2010/main" val="207733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8936D2-BDEE-C95D-568F-7133CB222CC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E1E5D3B3-FFFA-1183-9ECF-BE43B27BEC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5598" y="685800"/>
            <a:ext cx="8792782" cy="5841697"/>
          </a:xfrm>
        </p:spPr>
      </p:pic>
    </p:spTree>
    <p:extLst>
      <p:ext uri="{BB962C8B-B14F-4D97-AF65-F5344CB8AC3E}">
        <p14:creationId xmlns:p14="http://schemas.microsoft.com/office/powerpoint/2010/main" val="192105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870A78-D50D-F7D8-3145-CB7E3A2275B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5BD64A4-9C41-3F15-80FE-4C1C6467ED9A}"/>
              </a:ext>
            </a:extLst>
          </p:cNvPr>
          <p:cNvSpPr>
            <a:spLocks noGrp="1"/>
          </p:cNvSpPr>
          <p:nvPr>
            <p:ph idx="1"/>
          </p:nvPr>
        </p:nvSpPr>
        <p:spPr/>
        <p:txBody>
          <a:bodyPr/>
          <a:lstStyle/>
          <a:p>
            <a:r>
              <a:rPr lang="tr-TR" dirty="0"/>
              <a:t>Ad telefon bilgisi</a:t>
            </a:r>
          </a:p>
          <a:p>
            <a:r>
              <a:rPr lang="tr-TR" dirty="0"/>
              <a:t>Olumlu ilk izlenim</a:t>
            </a:r>
          </a:p>
          <a:p>
            <a:r>
              <a:rPr lang="tr-TR" dirty="0"/>
              <a:t>Randevu hazırlığı</a:t>
            </a:r>
          </a:p>
          <a:p>
            <a:r>
              <a:rPr lang="tr-TR" dirty="0"/>
              <a:t>Saygılı davranma</a:t>
            </a:r>
          </a:p>
          <a:p>
            <a:r>
              <a:rPr lang="tr-TR" dirty="0"/>
              <a:t>İlgili, içten</a:t>
            </a:r>
          </a:p>
          <a:p>
            <a:r>
              <a:rPr lang="tr-TR" dirty="0"/>
              <a:t>Arkadaş canlısı</a:t>
            </a:r>
          </a:p>
          <a:p>
            <a:r>
              <a:rPr lang="tr-TR" dirty="0"/>
              <a:t>Dürüst</a:t>
            </a:r>
          </a:p>
          <a:p>
            <a:r>
              <a:rPr lang="tr-TR" dirty="0"/>
              <a:t>Uygun durumda mizah</a:t>
            </a:r>
          </a:p>
        </p:txBody>
      </p:sp>
      <p:pic>
        <p:nvPicPr>
          <p:cNvPr id="4" name="Resim 3">
            <a:extLst>
              <a:ext uri="{FF2B5EF4-FFF2-40B4-BE49-F238E27FC236}">
                <a16:creationId xmlns:a16="http://schemas.microsoft.com/office/drawing/2014/main" id="{F54C2EEF-2023-F84E-D668-A3558D142B6E}"/>
              </a:ext>
            </a:extLst>
          </p:cNvPr>
          <p:cNvPicPr>
            <a:picLocks noChangeAspect="1"/>
          </p:cNvPicPr>
          <p:nvPr/>
        </p:nvPicPr>
        <p:blipFill>
          <a:blip r:embed="rId2"/>
          <a:stretch>
            <a:fillRect/>
          </a:stretch>
        </p:blipFill>
        <p:spPr>
          <a:xfrm>
            <a:off x="6096000" y="2180457"/>
            <a:ext cx="3704150" cy="3704150"/>
          </a:xfrm>
          <a:prstGeom prst="rect">
            <a:avLst/>
          </a:prstGeom>
        </p:spPr>
      </p:pic>
    </p:spTree>
    <p:extLst>
      <p:ext uri="{BB962C8B-B14F-4D97-AF65-F5344CB8AC3E}">
        <p14:creationId xmlns:p14="http://schemas.microsoft.com/office/powerpoint/2010/main" val="389262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1BE7FE-21B7-7EDC-D7A0-1FB8C9CB375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7457EEB-60DC-847C-BE98-981FF3323ADA}"/>
              </a:ext>
            </a:extLst>
          </p:cNvPr>
          <p:cNvSpPr>
            <a:spLocks noGrp="1"/>
          </p:cNvSpPr>
          <p:nvPr>
            <p:ph idx="1"/>
          </p:nvPr>
        </p:nvSpPr>
        <p:spPr/>
        <p:txBody>
          <a:bodyPr>
            <a:normAutofit fontScale="92500"/>
          </a:bodyPr>
          <a:lstStyle/>
          <a:p>
            <a:r>
              <a:rPr lang="tr-TR" dirty="0"/>
              <a:t>Hastaya benzersiz ihtiyaçları ve endişeleri olan bir birey olarak davranma </a:t>
            </a:r>
          </a:p>
          <a:p>
            <a:r>
              <a:rPr lang="tr-TR" dirty="0"/>
              <a:t>Soru ve endişeleri dinleme</a:t>
            </a:r>
          </a:p>
          <a:p>
            <a:r>
              <a:rPr lang="tr-TR" dirty="0"/>
              <a:t>Hastanın bir engeli veya zorluğuna duyarlı olma</a:t>
            </a:r>
          </a:p>
          <a:p>
            <a:r>
              <a:rPr lang="tr-TR" dirty="0"/>
              <a:t>Kaliteli bir tedavi için çaba</a:t>
            </a:r>
          </a:p>
          <a:p>
            <a:r>
              <a:rPr lang="tr-TR" dirty="0"/>
              <a:t>Yaptığı işe coşku</a:t>
            </a:r>
          </a:p>
          <a:p>
            <a:r>
              <a:rPr lang="tr-TR" dirty="0"/>
              <a:t>Sağladığı öğrenme fırsatı için minnet</a:t>
            </a:r>
          </a:p>
          <a:p>
            <a:r>
              <a:rPr lang="tr-TR" dirty="0"/>
              <a:t>Göz teması</a:t>
            </a:r>
          </a:p>
          <a:p>
            <a:r>
              <a:rPr lang="tr-TR" dirty="0"/>
              <a:t>Ses tonu</a:t>
            </a:r>
          </a:p>
          <a:p>
            <a:r>
              <a:rPr lang="tr-TR" dirty="0"/>
              <a:t>Profesyonel görünüm</a:t>
            </a:r>
          </a:p>
          <a:p>
            <a:endParaRPr lang="tr-TR" dirty="0"/>
          </a:p>
        </p:txBody>
      </p:sp>
      <p:pic>
        <p:nvPicPr>
          <p:cNvPr id="4" name="Resim 3">
            <a:extLst>
              <a:ext uri="{FF2B5EF4-FFF2-40B4-BE49-F238E27FC236}">
                <a16:creationId xmlns:a16="http://schemas.microsoft.com/office/drawing/2014/main" id="{5EAEF915-6996-4990-8E74-B225429623E9}"/>
              </a:ext>
            </a:extLst>
          </p:cNvPr>
          <p:cNvPicPr>
            <a:picLocks noChangeAspect="1"/>
          </p:cNvPicPr>
          <p:nvPr/>
        </p:nvPicPr>
        <p:blipFill>
          <a:blip r:embed="rId2"/>
          <a:stretch>
            <a:fillRect/>
          </a:stretch>
        </p:blipFill>
        <p:spPr>
          <a:xfrm>
            <a:off x="8354347" y="2345146"/>
            <a:ext cx="2857500" cy="2905125"/>
          </a:xfrm>
          <a:prstGeom prst="rect">
            <a:avLst/>
          </a:prstGeom>
        </p:spPr>
      </p:pic>
    </p:spTree>
    <p:extLst>
      <p:ext uri="{BB962C8B-B14F-4D97-AF65-F5344CB8AC3E}">
        <p14:creationId xmlns:p14="http://schemas.microsoft.com/office/powerpoint/2010/main" val="408023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66704D-91C5-044D-5B2B-A64824C35C1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0690F02-6C8B-334D-F4D9-A55C0F6CC5DD}"/>
              </a:ext>
            </a:extLst>
          </p:cNvPr>
          <p:cNvSpPr>
            <a:spLocks noGrp="1"/>
          </p:cNvSpPr>
          <p:nvPr>
            <p:ph idx="1"/>
          </p:nvPr>
        </p:nvSpPr>
        <p:spPr/>
        <p:txBody>
          <a:bodyPr/>
          <a:lstStyle/>
          <a:p>
            <a:r>
              <a:rPr lang="tr-TR" dirty="0"/>
              <a:t>Nezaket</a:t>
            </a:r>
          </a:p>
          <a:p>
            <a:r>
              <a:rPr lang="tr-TR" dirty="0"/>
              <a:t>Kişisel alana saygı</a:t>
            </a:r>
          </a:p>
          <a:p>
            <a:r>
              <a:rPr lang="tr-TR" dirty="0"/>
              <a:t>Yetenekli görünme</a:t>
            </a:r>
          </a:p>
          <a:p>
            <a:r>
              <a:rPr lang="tr-TR" dirty="0"/>
              <a:t>Güven</a:t>
            </a:r>
          </a:p>
          <a:p>
            <a:r>
              <a:rPr lang="tr-TR" dirty="0"/>
              <a:t>Randevu içeriği bilgi</a:t>
            </a:r>
          </a:p>
          <a:p>
            <a:r>
              <a:rPr lang="tr-TR" dirty="0"/>
              <a:t>Prosedür içeriği</a:t>
            </a:r>
          </a:p>
          <a:p>
            <a:r>
              <a:rPr lang="tr-TR" dirty="0"/>
              <a:t>Soru sorma fırsatı</a:t>
            </a:r>
          </a:p>
          <a:p>
            <a:r>
              <a:rPr lang="tr-TR" dirty="0"/>
              <a:t>Etkin yanıtlar</a:t>
            </a:r>
          </a:p>
        </p:txBody>
      </p:sp>
    </p:spTree>
    <p:extLst>
      <p:ext uri="{BB962C8B-B14F-4D97-AF65-F5344CB8AC3E}">
        <p14:creationId xmlns:p14="http://schemas.microsoft.com/office/powerpoint/2010/main" val="385401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BEF462-9538-3ADD-E6D4-571AB1D2A39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03992F2-E8A3-B342-DB7B-06C8440F0333}"/>
              </a:ext>
            </a:extLst>
          </p:cNvPr>
          <p:cNvSpPr>
            <a:spLocks noGrp="1"/>
          </p:cNvSpPr>
          <p:nvPr>
            <p:ph idx="1"/>
          </p:nvPr>
        </p:nvSpPr>
        <p:spPr/>
        <p:txBody>
          <a:bodyPr/>
          <a:lstStyle/>
          <a:p>
            <a:r>
              <a:rPr lang="tr-TR" dirty="0"/>
              <a:t>Ağızdaki sorunlar hakkında bilgilendirme</a:t>
            </a:r>
          </a:p>
          <a:p>
            <a:r>
              <a:rPr lang="tr-TR" dirty="0"/>
              <a:t>Anlaşılabilir bir dil</a:t>
            </a:r>
          </a:p>
          <a:p>
            <a:r>
              <a:rPr lang="tr-TR" dirty="0"/>
              <a:t>Tedavi seçenekleri</a:t>
            </a:r>
          </a:p>
          <a:p>
            <a:r>
              <a:rPr lang="tr-TR" dirty="0"/>
              <a:t>Karar alma sürecinde hastayı </a:t>
            </a:r>
            <a:r>
              <a:rPr lang="tr-TR" dirty="0" err="1"/>
              <a:t>dsadhil</a:t>
            </a:r>
            <a:r>
              <a:rPr lang="tr-TR" dirty="0"/>
              <a:t> etme</a:t>
            </a:r>
          </a:p>
          <a:p>
            <a:r>
              <a:rPr lang="tr-TR" dirty="0"/>
              <a:t>Tedavi masrafları</a:t>
            </a:r>
          </a:p>
          <a:p>
            <a:r>
              <a:rPr lang="tr-TR" dirty="0"/>
              <a:t>Sonraki randevu içerik bilgisi</a:t>
            </a:r>
          </a:p>
          <a:p>
            <a:r>
              <a:rPr lang="tr-TR" dirty="0"/>
              <a:t>Postoperatif süreç</a:t>
            </a:r>
          </a:p>
          <a:p>
            <a:r>
              <a:rPr lang="tr-TR" dirty="0"/>
              <a:t>Tedavi sürecinde güven verici olmak</a:t>
            </a:r>
          </a:p>
          <a:p>
            <a:endParaRPr lang="tr-TR" dirty="0"/>
          </a:p>
        </p:txBody>
      </p:sp>
    </p:spTree>
    <p:extLst>
      <p:ext uri="{BB962C8B-B14F-4D97-AF65-F5344CB8AC3E}">
        <p14:creationId xmlns:p14="http://schemas.microsoft.com/office/powerpoint/2010/main" val="95905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6CFA24-0B4C-85EE-365B-DFEE249059A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57EA225-4A99-21E2-AF6F-F67F849AC364}"/>
              </a:ext>
            </a:extLst>
          </p:cNvPr>
          <p:cNvSpPr>
            <a:spLocks noGrp="1"/>
          </p:cNvSpPr>
          <p:nvPr>
            <p:ph idx="1"/>
          </p:nvPr>
        </p:nvSpPr>
        <p:spPr>
          <a:xfrm>
            <a:off x="838200" y="1825625"/>
            <a:ext cx="6423127" cy="4351338"/>
          </a:xfrm>
        </p:spPr>
        <p:txBody>
          <a:bodyPr>
            <a:normAutofit fontScale="92500" lnSpcReduction="10000"/>
          </a:bodyPr>
          <a:lstStyle/>
          <a:p>
            <a:r>
              <a:rPr lang="tr-TR" dirty="0"/>
              <a:t>Acı varsa işaret vermesini söylemek</a:t>
            </a:r>
          </a:p>
          <a:p>
            <a:r>
              <a:rPr lang="tr-TR" dirty="0"/>
              <a:t>Olası bir acı durumunda bilgilendirmek</a:t>
            </a:r>
          </a:p>
          <a:p>
            <a:r>
              <a:rPr lang="tr-TR" dirty="0"/>
              <a:t>Rahatlatmasına yardımcı olmak</a:t>
            </a:r>
          </a:p>
          <a:p>
            <a:r>
              <a:rPr lang="tr-TR" dirty="0"/>
              <a:t>Hastanın rahatsızlığını anlamak</a:t>
            </a:r>
          </a:p>
          <a:p>
            <a:r>
              <a:rPr lang="tr-TR" dirty="0"/>
              <a:t>Tedaviyi en az ağrı ile yürütmek</a:t>
            </a:r>
          </a:p>
          <a:p>
            <a:r>
              <a:rPr lang="tr-TR" dirty="0"/>
              <a:t>Ağrı varlığında işlemi durdurmak</a:t>
            </a:r>
          </a:p>
          <a:p>
            <a:r>
              <a:rPr lang="tr-TR" dirty="0"/>
              <a:t>Hastanın ağız sağlığı hedeflerini/beklentilerini sormak</a:t>
            </a:r>
          </a:p>
          <a:p>
            <a:r>
              <a:rPr lang="tr-TR" dirty="0"/>
              <a:t>Hastayı bir kişi olarak tanımaya çalışmak</a:t>
            </a:r>
          </a:p>
          <a:p>
            <a:r>
              <a:rPr lang="tr-TR" dirty="0"/>
              <a:t>Hastanın kültürüne duyarlı olmak</a:t>
            </a:r>
          </a:p>
          <a:p>
            <a:endParaRPr lang="tr-TR" dirty="0"/>
          </a:p>
        </p:txBody>
      </p:sp>
      <p:pic>
        <p:nvPicPr>
          <p:cNvPr id="6" name="Resim 5">
            <a:extLst>
              <a:ext uri="{FF2B5EF4-FFF2-40B4-BE49-F238E27FC236}">
                <a16:creationId xmlns:a16="http://schemas.microsoft.com/office/drawing/2014/main" id="{AF84F880-6E32-3F84-A0FC-A7EC9EAB68C4}"/>
              </a:ext>
            </a:extLst>
          </p:cNvPr>
          <p:cNvPicPr>
            <a:picLocks noChangeAspect="1"/>
          </p:cNvPicPr>
          <p:nvPr/>
        </p:nvPicPr>
        <p:blipFill>
          <a:blip r:embed="rId2"/>
          <a:stretch>
            <a:fillRect/>
          </a:stretch>
        </p:blipFill>
        <p:spPr>
          <a:xfrm>
            <a:off x="7261327" y="1027906"/>
            <a:ext cx="4365114" cy="5419814"/>
          </a:xfrm>
          <a:prstGeom prst="rect">
            <a:avLst/>
          </a:prstGeom>
        </p:spPr>
      </p:pic>
    </p:spTree>
    <p:extLst>
      <p:ext uri="{BB962C8B-B14F-4D97-AF65-F5344CB8AC3E}">
        <p14:creationId xmlns:p14="http://schemas.microsoft.com/office/powerpoint/2010/main" val="4201224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DAF6DC-1BBF-3F0B-0E47-8139DCE4F9F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ED1227B-B023-5CAB-82F5-1274F71C3797}"/>
              </a:ext>
            </a:extLst>
          </p:cNvPr>
          <p:cNvSpPr>
            <a:spLocks noGrp="1"/>
          </p:cNvSpPr>
          <p:nvPr>
            <p:ph idx="1"/>
          </p:nvPr>
        </p:nvSpPr>
        <p:spPr>
          <a:xfrm>
            <a:off x="838200" y="1825625"/>
            <a:ext cx="7627374" cy="4077263"/>
          </a:xfrm>
        </p:spPr>
        <p:txBody>
          <a:bodyPr/>
          <a:lstStyle/>
          <a:p>
            <a:r>
              <a:rPr lang="tr-TR" dirty="0"/>
              <a:t>Diş tedavisi konusunda endişeli ve kaygılı mı?</a:t>
            </a:r>
          </a:p>
          <a:p>
            <a:r>
              <a:rPr lang="tr-TR" dirty="0"/>
              <a:t>İşlem sırasında konuşmak iletişimi devam ettirmek</a:t>
            </a:r>
          </a:p>
          <a:p>
            <a:r>
              <a:rPr lang="tr-TR" dirty="0"/>
              <a:t>Randevudan önce önemli bilgileri sağlamak</a:t>
            </a:r>
          </a:p>
          <a:p>
            <a:r>
              <a:rPr lang="tr-TR" dirty="0"/>
              <a:t>Tedaviden sonra hastanın nasıl olduğunu öğrenmek</a:t>
            </a:r>
          </a:p>
          <a:p>
            <a:r>
              <a:rPr lang="tr-TR" dirty="0"/>
              <a:t>Nasıl hitap edileceğini sormak</a:t>
            </a:r>
          </a:p>
          <a:p>
            <a:endParaRPr lang="tr-TR" dirty="0"/>
          </a:p>
        </p:txBody>
      </p:sp>
      <p:pic>
        <p:nvPicPr>
          <p:cNvPr id="6" name="Resim 5">
            <a:extLst>
              <a:ext uri="{FF2B5EF4-FFF2-40B4-BE49-F238E27FC236}">
                <a16:creationId xmlns:a16="http://schemas.microsoft.com/office/drawing/2014/main" id="{A23F0E67-7649-2178-690B-0ED3C6E4F7EA}"/>
              </a:ext>
            </a:extLst>
          </p:cNvPr>
          <p:cNvPicPr>
            <a:picLocks noChangeAspect="1"/>
          </p:cNvPicPr>
          <p:nvPr/>
        </p:nvPicPr>
        <p:blipFill>
          <a:blip r:embed="rId2"/>
          <a:stretch>
            <a:fillRect/>
          </a:stretch>
        </p:blipFill>
        <p:spPr>
          <a:xfrm>
            <a:off x="7425533" y="2303395"/>
            <a:ext cx="4630493" cy="3964670"/>
          </a:xfrm>
          <a:prstGeom prst="rect">
            <a:avLst/>
          </a:prstGeom>
        </p:spPr>
      </p:pic>
    </p:spTree>
    <p:extLst>
      <p:ext uri="{BB962C8B-B14F-4D97-AF65-F5344CB8AC3E}">
        <p14:creationId xmlns:p14="http://schemas.microsoft.com/office/powerpoint/2010/main" val="155662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F2189D-1B42-24FA-EE79-74740133601A}"/>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DA9E6DBB-4E8D-5F29-2F7A-29CF03AE4E5F}"/>
              </a:ext>
            </a:extLst>
          </p:cNvPr>
          <p:cNvPicPr>
            <a:picLocks noGrp="1" noChangeAspect="1"/>
          </p:cNvPicPr>
          <p:nvPr>
            <p:ph idx="1"/>
          </p:nvPr>
        </p:nvPicPr>
        <p:blipFill>
          <a:blip r:embed="rId2"/>
          <a:stretch>
            <a:fillRect/>
          </a:stretch>
        </p:blipFill>
        <p:spPr>
          <a:xfrm>
            <a:off x="403123" y="0"/>
            <a:ext cx="11385754" cy="6860763"/>
          </a:xfrm>
          <a:prstGeom prst="rect">
            <a:avLst/>
          </a:prstGeom>
        </p:spPr>
      </p:pic>
      <p:sp>
        <p:nvSpPr>
          <p:cNvPr id="5" name="Metin kutusu 4">
            <a:extLst>
              <a:ext uri="{FF2B5EF4-FFF2-40B4-BE49-F238E27FC236}">
                <a16:creationId xmlns:a16="http://schemas.microsoft.com/office/drawing/2014/main" id="{F748BA6E-B03A-92A4-5BCB-48634F8882DC}"/>
              </a:ext>
            </a:extLst>
          </p:cNvPr>
          <p:cNvSpPr txBox="1"/>
          <p:nvPr/>
        </p:nvSpPr>
        <p:spPr>
          <a:xfrm>
            <a:off x="970929" y="5657671"/>
            <a:ext cx="10495374" cy="1200329"/>
          </a:xfrm>
          <a:prstGeom prst="rect">
            <a:avLst/>
          </a:prstGeom>
          <a:noFill/>
        </p:spPr>
        <p:txBody>
          <a:bodyPr wrap="none" rtlCol="0">
            <a:spAutoFit/>
          </a:bodyPr>
          <a:lstStyle/>
          <a:p>
            <a:r>
              <a:rPr lang="tr-TR" sz="3600" b="1" dirty="0">
                <a:latin typeface="Arial" panose="020B0604020202020204" pitchFamily="34" charset="0"/>
                <a:cs typeface="Arial" panose="020B0604020202020204" pitchFamily="34" charset="0"/>
              </a:rPr>
              <a:t>Hasta hekimin ne kadar bildiğini önemsemez;</a:t>
            </a:r>
          </a:p>
          <a:p>
            <a:r>
              <a:rPr lang="tr-TR" sz="3600" b="1" dirty="0">
                <a:latin typeface="Arial" panose="020B0604020202020204" pitchFamily="34" charset="0"/>
                <a:cs typeface="Arial" panose="020B0604020202020204" pitchFamily="34" charset="0"/>
              </a:rPr>
              <a:t>kendisini ne kadar önemsediğini bilene kadar...</a:t>
            </a:r>
          </a:p>
        </p:txBody>
      </p:sp>
    </p:spTree>
    <p:extLst>
      <p:ext uri="{BB962C8B-B14F-4D97-AF65-F5344CB8AC3E}">
        <p14:creationId xmlns:p14="http://schemas.microsoft.com/office/powerpoint/2010/main" val="155896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3FEF25-9A64-2684-C367-9E932EFA1C81}"/>
              </a:ext>
            </a:extLst>
          </p:cNvPr>
          <p:cNvSpPr>
            <a:spLocks noGrp="1"/>
          </p:cNvSpPr>
          <p:nvPr>
            <p:ph type="title"/>
          </p:nvPr>
        </p:nvSpPr>
        <p:spPr/>
        <p:txBody>
          <a:bodyPr/>
          <a:lstStyle/>
          <a:p>
            <a:r>
              <a:rPr lang="tr-TR" dirty="0"/>
              <a:t>Dersin amacı</a:t>
            </a:r>
          </a:p>
        </p:txBody>
      </p:sp>
      <p:sp>
        <p:nvSpPr>
          <p:cNvPr id="6" name="İçerik Yer Tutucusu 5">
            <a:extLst>
              <a:ext uri="{FF2B5EF4-FFF2-40B4-BE49-F238E27FC236}">
                <a16:creationId xmlns:a16="http://schemas.microsoft.com/office/drawing/2014/main" id="{2A5C016F-49B2-522A-AFC9-B1D1E729ABCE}"/>
              </a:ext>
            </a:extLst>
          </p:cNvPr>
          <p:cNvSpPr>
            <a:spLocks noGrp="1"/>
          </p:cNvSpPr>
          <p:nvPr>
            <p:ph idx="1"/>
          </p:nvPr>
        </p:nvSpPr>
        <p:spPr>
          <a:xfrm>
            <a:off x="1059426" y="3108735"/>
            <a:ext cx="10515600" cy="4351338"/>
          </a:xfrm>
        </p:spPr>
        <p:txBody>
          <a:bodyPr/>
          <a:lstStyle/>
          <a:p>
            <a:r>
              <a:rPr lang="tr-TR" dirty="0"/>
              <a:t>Diş hekimi hasta ilişkisinde iletişim engellerini tanıtmak</a:t>
            </a:r>
          </a:p>
          <a:p>
            <a:endParaRPr lang="tr-TR" dirty="0"/>
          </a:p>
          <a:p>
            <a:endParaRPr lang="tr-TR" dirty="0"/>
          </a:p>
        </p:txBody>
      </p:sp>
    </p:spTree>
    <p:extLst>
      <p:ext uri="{BB962C8B-B14F-4D97-AF65-F5344CB8AC3E}">
        <p14:creationId xmlns:p14="http://schemas.microsoft.com/office/powerpoint/2010/main" val="1406048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D3F89B-B301-0035-CC0B-B701828C3C82}"/>
              </a:ext>
            </a:extLst>
          </p:cNvPr>
          <p:cNvSpPr>
            <a:spLocks noGrp="1"/>
          </p:cNvSpPr>
          <p:nvPr>
            <p:ph type="title"/>
          </p:nvPr>
        </p:nvSpPr>
        <p:spPr/>
        <p:txBody>
          <a:bodyPr/>
          <a:lstStyle/>
          <a:p>
            <a:r>
              <a:rPr lang="tr-TR" dirty="0"/>
              <a:t>Dersin Kazanımları</a:t>
            </a:r>
          </a:p>
        </p:txBody>
      </p:sp>
      <p:sp>
        <p:nvSpPr>
          <p:cNvPr id="3" name="İçerik Yer Tutucusu 2">
            <a:extLst>
              <a:ext uri="{FF2B5EF4-FFF2-40B4-BE49-F238E27FC236}">
                <a16:creationId xmlns:a16="http://schemas.microsoft.com/office/drawing/2014/main" id="{B6F53E86-83B9-28A2-AA10-D10053D1F4C4}"/>
              </a:ext>
            </a:extLst>
          </p:cNvPr>
          <p:cNvSpPr>
            <a:spLocks noGrp="1"/>
          </p:cNvSpPr>
          <p:nvPr>
            <p:ph idx="1"/>
          </p:nvPr>
        </p:nvSpPr>
        <p:spPr>
          <a:xfrm>
            <a:off x="2047568" y="2710529"/>
            <a:ext cx="10515600" cy="4351338"/>
          </a:xfrm>
        </p:spPr>
        <p:txBody>
          <a:bodyPr/>
          <a:lstStyle/>
          <a:p>
            <a:r>
              <a:rPr lang="tr-TR" dirty="0"/>
              <a:t>Diş hekimi hasta iletişiminin içeriğini sayabilir</a:t>
            </a:r>
          </a:p>
          <a:p>
            <a:r>
              <a:rPr lang="tr-TR" dirty="0"/>
              <a:t> Sağlık iletişiminin temel amacını izah edebilir</a:t>
            </a:r>
          </a:p>
          <a:p>
            <a:r>
              <a:rPr lang="tr-TR" dirty="0"/>
              <a:t>Hasta-hekim iletişim tarzlarını açıklayabilir</a:t>
            </a:r>
          </a:p>
          <a:p>
            <a:r>
              <a:rPr lang="tr-TR" dirty="0"/>
              <a:t>Engelsiz hasta-hekim ilişkisinde tesis edilmesi gereken unsurları söyleyebilir</a:t>
            </a:r>
          </a:p>
        </p:txBody>
      </p:sp>
    </p:spTree>
    <p:extLst>
      <p:ext uri="{BB962C8B-B14F-4D97-AF65-F5344CB8AC3E}">
        <p14:creationId xmlns:p14="http://schemas.microsoft.com/office/powerpoint/2010/main" val="369296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9A11F-CD11-DC73-47CE-B99E16B46AD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9BF2419-25BD-B6FC-A3BA-D43E4AA181AA}"/>
              </a:ext>
            </a:extLst>
          </p:cNvPr>
          <p:cNvSpPr>
            <a:spLocks noGrp="1"/>
          </p:cNvSpPr>
          <p:nvPr>
            <p:ph type="title"/>
          </p:nvPr>
        </p:nvSpPr>
        <p:spPr/>
        <p:txBody>
          <a:bodyPr/>
          <a:lstStyle/>
          <a:p>
            <a:r>
              <a:rPr lang="tr-TR" dirty="0"/>
              <a:t>Sağlık İletişimi</a:t>
            </a:r>
          </a:p>
        </p:txBody>
      </p:sp>
      <p:sp>
        <p:nvSpPr>
          <p:cNvPr id="3" name="İçerik Yer Tutucusu 2">
            <a:extLst>
              <a:ext uri="{FF2B5EF4-FFF2-40B4-BE49-F238E27FC236}">
                <a16:creationId xmlns:a16="http://schemas.microsoft.com/office/drawing/2014/main" id="{33E27263-A08C-71D4-7AB4-75B03C78230D}"/>
              </a:ext>
            </a:extLst>
          </p:cNvPr>
          <p:cNvSpPr>
            <a:spLocks noGrp="1"/>
          </p:cNvSpPr>
          <p:nvPr>
            <p:ph idx="1"/>
          </p:nvPr>
        </p:nvSpPr>
        <p:spPr/>
        <p:txBody>
          <a:bodyPr>
            <a:normAutofit fontScale="77500" lnSpcReduction="20000"/>
          </a:bodyPr>
          <a:lstStyle/>
          <a:p>
            <a:r>
              <a:rPr lang="tr-TR" dirty="0"/>
              <a:t>mesajın bir kaynaktan herhangi bir araç vasıtasıyla </a:t>
            </a:r>
            <a:r>
              <a:rPr lang="tr-TR" dirty="0">
                <a:highlight>
                  <a:srgbClr val="FFFF00"/>
                </a:highlight>
              </a:rPr>
              <a:t>alıcıya iletilmesi ve </a:t>
            </a:r>
            <a:r>
              <a:rPr lang="tr-TR" dirty="0"/>
              <a:t> mesajın iletilmesi sonucu </a:t>
            </a:r>
            <a:r>
              <a:rPr lang="tr-TR" dirty="0">
                <a:highlight>
                  <a:srgbClr val="FFFF00"/>
                </a:highlight>
              </a:rPr>
              <a:t>ortaya çıkan geri bildirim </a:t>
            </a:r>
          </a:p>
          <a:p>
            <a:r>
              <a:rPr lang="tr-TR" dirty="0"/>
              <a:t>sözlü, sözsüz, yazılı </a:t>
            </a:r>
          </a:p>
          <a:p>
            <a:r>
              <a:rPr lang="tr-TR" dirty="0"/>
              <a:t>Sağlığın söz konusu olduğu her tür iletişim sağlık iletişimi konusu</a:t>
            </a:r>
          </a:p>
          <a:p>
            <a:r>
              <a:rPr lang="tr-TR" dirty="0"/>
              <a:t>Sağlık iletişimi </a:t>
            </a:r>
            <a:r>
              <a:rPr lang="tr-TR" dirty="0">
                <a:highlight>
                  <a:srgbClr val="FFFF00"/>
                </a:highlight>
              </a:rPr>
              <a:t>sağlıkla ilgili mesajların yayılması ve yorumlanması </a:t>
            </a:r>
          </a:p>
          <a:p>
            <a:r>
              <a:rPr lang="tr-TR" dirty="0"/>
              <a:t>Sağlık iletişimi </a:t>
            </a:r>
            <a:r>
              <a:rPr lang="tr-TR" dirty="0">
                <a:highlight>
                  <a:srgbClr val="FFFF00"/>
                </a:highlight>
              </a:rPr>
              <a:t>sağlığı geliştirmek, kişilerin ve toplumun sağlıkla ilgili kararları üzerinde etkili olmak ve bilgilendirmek için iletişim stratejilerinin incelenmesi ve kullanımını </a:t>
            </a:r>
            <a:r>
              <a:rPr lang="tr-TR" dirty="0"/>
              <a:t>içerir</a:t>
            </a:r>
          </a:p>
          <a:p>
            <a:r>
              <a:rPr lang="tr-TR" dirty="0"/>
              <a:t>Daha kapsayıcı bir tanımla ifade etmek gerekirse </a:t>
            </a:r>
            <a:r>
              <a:rPr lang="tr-TR" dirty="0">
                <a:highlight>
                  <a:srgbClr val="FFFF00"/>
                </a:highlight>
              </a:rPr>
              <a:t>sağlık iletişimi sağlık durumu ile ilgili konularda bireyin ve toplumun bilgi ihtiyacının karşılanması, bilinçlendirilmesi, farkındalık oluşturulması, sağlık okuryazarlığının oluşturulması ve yükseltilmesi, bireylerde sağlık hakkı konusunda bilinç oluşturulması, sağlıklı bir ortamda yaşamı mümkün hale getirmek için çeşitli iletişim stratejilerinden yararlanılmasıdır</a:t>
            </a:r>
          </a:p>
          <a:p>
            <a:r>
              <a:rPr lang="tr-TR" dirty="0"/>
              <a:t>Sağlık iletişimi kapsamında gerçekleştirilen faaliyetlerin </a:t>
            </a:r>
            <a:r>
              <a:rPr lang="tr-TR" dirty="0">
                <a:highlight>
                  <a:srgbClr val="FFFF00"/>
                </a:highlight>
              </a:rPr>
              <a:t>temel amacı birey davranışlarının sağlığı iyileştirici ve geliştirici yönde değiştirilmesi ile toplum sağlığının yükseltilmesidir</a:t>
            </a:r>
            <a:r>
              <a:rPr lang="tr-TR" dirty="0"/>
              <a:t>.</a:t>
            </a:r>
          </a:p>
          <a:p>
            <a:endParaRPr lang="tr-TR" dirty="0"/>
          </a:p>
          <a:p>
            <a:endParaRPr lang="tr-TR" dirty="0"/>
          </a:p>
        </p:txBody>
      </p:sp>
    </p:spTree>
    <p:extLst>
      <p:ext uri="{BB962C8B-B14F-4D97-AF65-F5344CB8AC3E}">
        <p14:creationId xmlns:p14="http://schemas.microsoft.com/office/powerpoint/2010/main" val="255804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38AD-1F15-9531-5F6F-A4D0E8D0F04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1F29F4D-A824-0461-E2F0-2E98827EEF12}"/>
              </a:ext>
            </a:extLst>
          </p:cNvPr>
          <p:cNvSpPr>
            <a:spLocks noGrp="1"/>
          </p:cNvSpPr>
          <p:nvPr>
            <p:ph type="title"/>
          </p:nvPr>
        </p:nvSpPr>
        <p:spPr/>
        <p:txBody>
          <a:bodyPr/>
          <a:lstStyle/>
          <a:p>
            <a:r>
              <a:rPr lang="tr-TR" dirty="0"/>
              <a:t>Sağlık iletişimi </a:t>
            </a:r>
            <a:br>
              <a:rPr lang="tr-TR" dirty="0"/>
            </a:br>
            <a:endParaRPr lang="tr-TR" dirty="0"/>
          </a:p>
        </p:txBody>
      </p:sp>
      <p:sp>
        <p:nvSpPr>
          <p:cNvPr id="3" name="İçerik Yer Tutucusu 2">
            <a:extLst>
              <a:ext uri="{FF2B5EF4-FFF2-40B4-BE49-F238E27FC236}">
                <a16:creationId xmlns:a16="http://schemas.microsoft.com/office/drawing/2014/main" id="{86A4FBC9-1572-2721-384B-0D46AB82998D}"/>
              </a:ext>
            </a:extLst>
          </p:cNvPr>
          <p:cNvSpPr>
            <a:spLocks noGrp="1"/>
          </p:cNvSpPr>
          <p:nvPr>
            <p:ph idx="1"/>
          </p:nvPr>
        </p:nvSpPr>
        <p:spPr>
          <a:xfrm>
            <a:off x="2077064" y="2636786"/>
            <a:ext cx="10515600" cy="4351338"/>
          </a:xfrm>
        </p:spPr>
        <p:txBody>
          <a:bodyPr/>
          <a:lstStyle/>
          <a:p>
            <a:r>
              <a:rPr lang="tr-TR" dirty="0"/>
              <a:t>mikro düzey; bireysel olarak hasta ve hekim arasında </a:t>
            </a:r>
          </a:p>
          <a:p>
            <a:r>
              <a:rPr lang="tr-TR" dirty="0" err="1"/>
              <a:t>mezo</a:t>
            </a:r>
            <a:r>
              <a:rPr lang="tr-TR" dirty="0"/>
              <a:t> düzey; toplumsal gruplar arasında</a:t>
            </a:r>
          </a:p>
          <a:p>
            <a:r>
              <a:rPr lang="tr-TR" dirty="0"/>
              <a:t>makro düzey;  kitle iletişim araçları sayesinde </a:t>
            </a:r>
          </a:p>
          <a:p>
            <a:endParaRPr lang="tr-TR" dirty="0"/>
          </a:p>
        </p:txBody>
      </p:sp>
    </p:spTree>
    <p:extLst>
      <p:ext uri="{BB962C8B-B14F-4D97-AF65-F5344CB8AC3E}">
        <p14:creationId xmlns:p14="http://schemas.microsoft.com/office/powerpoint/2010/main" val="3948882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1E20-9EB2-20A8-50B2-D944AD42B8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CDE56BB-5E44-7BFC-45A8-2B0826109C75}"/>
              </a:ext>
            </a:extLst>
          </p:cNvPr>
          <p:cNvSpPr>
            <a:spLocks noGrp="1"/>
          </p:cNvSpPr>
          <p:nvPr>
            <p:ph type="title"/>
          </p:nvPr>
        </p:nvSpPr>
        <p:spPr/>
        <p:txBody>
          <a:bodyPr/>
          <a:lstStyle/>
          <a:p>
            <a:r>
              <a:rPr lang="tr-TR" dirty="0"/>
              <a:t>Sağlık İletişimi Sorunları</a:t>
            </a:r>
            <a:br>
              <a:rPr lang="tr-TR" dirty="0"/>
            </a:br>
            <a:endParaRPr lang="tr-TR" dirty="0"/>
          </a:p>
        </p:txBody>
      </p:sp>
      <p:sp>
        <p:nvSpPr>
          <p:cNvPr id="3" name="İçerik Yer Tutucusu 2">
            <a:extLst>
              <a:ext uri="{FF2B5EF4-FFF2-40B4-BE49-F238E27FC236}">
                <a16:creationId xmlns:a16="http://schemas.microsoft.com/office/drawing/2014/main" id="{9740F615-D3F3-1470-D265-96A7D7EBB4E9}"/>
              </a:ext>
            </a:extLst>
          </p:cNvPr>
          <p:cNvSpPr>
            <a:spLocks noGrp="1"/>
          </p:cNvSpPr>
          <p:nvPr>
            <p:ph idx="1"/>
          </p:nvPr>
        </p:nvSpPr>
        <p:spPr/>
        <p:txBody>
          <a:bodyPr>
            <a:normAutofit lnSpcReduction="10000"/>
          </a:bodyPr>
          <a:lstStyle/>
          <a:p>
            <a:r>
              <a:rPr lang="tr-TR" dirty="0"/>
              <a:t>bazıları hasta bazıları ise sağlık profesyonelleri kaynaklı </a:t>
            </a:r>
          </a:p>
          <a:p>
            <a:r>
              <a:rPr lang="tr-TR" dirty="0"/>
              <a:t>Hastaların çekingen olması, kendini ifade etmekte zorlanması, hastalıklarından dolayı gergin olmaları, söz konusu bazı tıbbi terimleri anlamamaları, tedavi sürecinin karmaşık gelmesi…</a:t>
            </a:r>
          </a:p>
          <a:p>
            <a:r>
              <a:rPr lang="tr-TR" dirty="0"/>
              <a:t>sağlık kurumlarının kalabalık ve karmaşık olması, yeterli yönlendirici tabelanın bulunmaması, sağlık çalışanlarının yoğun olması, hekimin aşırı hasta muayene ve tedavi etmesi sonucu hastalara ayırdığı vaktin azalması, aşırı tıbbi terminoloji kullanımı, hastaların hastalıkları ve tedavi süreçleri hakkında yeterince bilgilendirilmemesi ve bunun bir zaman kaybı olarak görülmesi… </a:t>
            </a:r>
            <a:r>
              <a:rPr lang="tr-TR" dirty="0" err="1"/>
              <a:t>vb</a:t>
            </a:r>
            <a:r>
              <a:rPr lang="tr-TR" dirty="0"/>
              <a:t> türde sağlık iletişimi sorunları yaşanabilmektedir</a:t>
            </a:r>
          </a:p>
          <a:p>
            <a:endParaRPr lang="tr-TR" dirty="0"/>
          </a:p>
        </p:txBody>
      </p:sp>
    </p:spTree>
    <p:extLst>
      <p:ext uri="{BB962C8B-B14F-4D97-AF65-F5344CB8AC3E}">
        <p14:creationId xmlns:p14="http://schemas.microsoft.com/office/powerpoint/2010/main" val="1910395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6A146F-F50E-101E-1BC4-E9E2DAC2081E}"/>
              </a:ext>
            </a:extLst>
          </p:cNvPr>
          <p:cNvSpPr>
            <a:spLocks noGrp="1"/>
          </p:cNvSpPr>
          <p:nvPr>
            <p:ph type="title"/>
          </p:nvPr>
        </p:nvSpPr>
        <p:spPr/>
        <p:txBody>
          <a:bodyPr/>
          <a:lstStyle/>
          <a:p>
            <a:r>
              <a:rPr lang="tr-TR" dirty="0"/>
              <a:t>Durum Ne?</a:t>
            </a:r>
          </a:p>
        </p:txBody>
      </p:sp>
      <p:sp>
        <p:nvSpPr>
          <p:cNvPr id="3" name="İçerik Yer Tutucusu 2">
            <a:extLst>
              <a:ext uri="{FF2B5EF4-FFF2-40B4-BE49-F238E27FC236}">
                <a16:creationId xmlns:a16="http://schemas.microsoft.com/office/drawing/2014/main" id="{9337FE44-FA0C-FBE0-188A-9FD241C544F3}"/>
              </a:ext>
            </a:extLst>
          </p:cNvPr>
          <p:cNvSpPr>
            <a:spLocks noGrp="1"/>
          </p:cNvSpPr>
          <p:nvPr>
            <p:ph idx="1"/>
          </p:nvPr>
        </p:nvSpPr>
        <p:spPr>
          <a:xfrm>
            <a:off x="513735" y="1690688"/>
            <a:ext cx="5370871" cy="4351338"/>
          </a:xfrm>
        </p:spPr>
        <p:txBody>
          <a:bodyPr>
            <a:normAutofit fontScale="85000" lnSpcReduction="20000"/>
          </a:bodyPr>
          <a:lstStyle/>
          <a:p>
            <a:r>
              <a:rPr lang="tr-TR" dirty="0"/>
              <a:t>Hasta görüşmelerinin %69’unda doktorun ilk 18 saniyede hastanın sözünü kestiği</a:t>
            </a:r>
          </a:p>
          <a:p>
            <a:r>
              <a:rPr lang="tr-TR" dirty="0"/>
              <a:t>Bu görüşmelerin % 77’sinde hastanın doktora gelme nedenini henüz açıklayamamış olduğu </a:t>
            </a:r>
          </a:p>
          <a:p>
            <a:r>
              <a:rPr lang="tr-TR" dirty="0"/>
              <a:t>Doktorunun ofisinden henüz çıkmış hastaların sadece % 50’sinin hastalığı ve tedavisi ile ilgili yeterli bilgisi bulunduğu</a:t>
            </a:r>
          </a:p>
          <a:p>
            <a:r>
              <a:rPr lang="tr-TR" dirty="0"/>
              <a:t>Yaklaşık %50 hastanın kullanacağı ilaçları bilmediği </a:t>
            </a:r>
          </a:p>
          <a:p>
            <a:r>
              <a:rPr lang="tr-TR" dirty="0"/>
              <a:t>Hastaların %22-70’inin doktorlarının önerilerine uymadığı </a:t>
            </a:r>
          </a:p>
          <a:p>
            <a:endParaRPr lang="tr-TR" dirty="0"/>
          </a:p>
        </p:txBody>
      </p:sp>
      <p:pic>
        <p:nvPicPr>
          <p:cNvPr id="4" name="Resim 3">
            <a:extLst>
              <a:ext uri="{FF2B5EF4-FFF2-40B4-BE49-F238E27FC236}">
                <a16:creationId xmlns:a16="http://schemas.microsoft.com/office/drawing/2014/main" id="{86DDED23-413A-402A-045A-202E7B80EA7B}"/>
              </a:ext>
            </a:extLst>
          </p:cNvPr>
          <p:cNvPicPr>
            <a:picLocks noChangeAspect="1"/>
          </p:cNvPicPr>
          <p:nvPr/>
        </p:nvPicPr>
        <p:blipFill>
          <a:blip r:embed="rId2"/>
          <a:stretch>
            <a:fillRect/>
          </a:stretch>
        </p:blipFill>
        <p:spPr>
          <a:xfrm>
            <a:off x="5766619" y="1597641"/>
            <a:ext cx="6179574" cy="3476010"/>
          </a:xfrm>
          <a:prstGeom prst="rect">
            <a:avLst/>
          </a:prstGeom>
        </p:spPr>
      </p:pic>
    </p:spTree>
    <p:extLst>
      <p:ext uri="{BB962C8B-B14F-4D97-AF65-F5344CB8AC3E}">
        <p14:creationId xmlns:p14="http://schemas.microsoft.com/office/powerpoint/2010/main" val="84422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F388C7-42AD-588D-0DD2-34C832573D71}"/>
              </a:ext>
            </a:extLst>
          </p:cNvPr>
          <p:cNvSpPr>
            <a:spLocks noGrp="1"/>
          </p:cNvSpPr>
          <p:nvPr>
            <p:ph type="title"/>
          </p:nvPr>
        </p:nvSpPr>
        <p:spPr/>
        <p:txBody>
          <a:bodyPr/>
          <a:lstStyle/>
          <a:p>
            <a:r>
              <a:rPr lang="tr-TR" dirty="0">
                <a:highlight>
                  <a:srgbClr val="FFFF00"/>
                </a:highlight>
              </a:rPr>
              <a:t>Hasta-Hekim iletişim tipleri</a:t>
            </a:r>
          </a:p>
        </p:txBody>
      </p:sp>
      <p:sp>
        <p:nvSpPr>
          <p:cNvPr id="3" name="İçerik Yer Tutucusu 2">
            <a:extLst>
              <a:ext uri="{FF2B5EF4-FFF2-40B4-BE49-F238E27FC236}">
                <a16:creationId xmlns:a16="http://schemas.microsoft.com/office/drawing/2014/main" id="{B5A59E8F-1333-49C0-67BA-88C3B7163E6B}"/>
              </a:ext>
            </a:extLst>
          </p:cNvPr>
          <p:cNvSpPr>
            <a:spLocks noGrp="1"/>
          </p:cNvSpPr>
          <p:nvPr>
            <p:ph idx="1"/>
          </p:nvPr>
        </p:nvSpPr>
        <p:spPr/>
        <p:txBody>
          <a:bodyPr/>
          <a:lstStyle/>
          <a:p>
            <a:pPr marL="0" indent="0">
              <a:buNone/>
            </a:pPr>
            <a:r>
              <a:rPr lang="tr-TR" dirty="0"/>
              <a:t>Ataerkil model; Hekim karar verir ve hastayı zorlar </a:t>
            </a:r>
          </a:p>
          <a:p>
            <a:pPr marL="0" indent="0">
              <a:buNone/>
            </a:pPr>
            <a:endParaRPr lang="tr-TR" dirty="0"/>
          </a:p>
          <a:p>
            <a:pPr marL="0" indent="0">
              <a:buNone/>
            </a:pPr>
            <a:r>
              <a:rPr lang="tr-TR" dirty="0"/>
              <a:t>Bilgilendirici model; Hekim teknik ayrıntıları verir </a:t>
            </a:r>
          </a:p>
          <a:p>
            <a:pPr marL="0" indent="0">
              <a:buNone/>
            </a:pPr>
            <a:endParaRPr lang="tr-TR" dirty="0"/>
          </a:p>
          <a:p>
            <a:pPr marL="0" indent="0">
              <a:buNone/>
            </a:pPr>
            <a:r>
              <a:rPr lang="tr-TR" dirty="0"/>
              <a:t>Açıklayıcı model; Hekim tercih ettiği modelin yarar, tehlikesi hakkında bilgi verir ve hasta onaylar </a:t>
            </a:r>
          </a:p>
          <a:p>
            <a:pPr marL="0" indent="0">
              <a:buNone/>
            </a:pPr>
            <a:endParaRPr lang="tr-TR" dirty="0"/>
          </a:p>
          <a:p>
            <a:pPr marL="0" indent="0">
              <a:buNone/>
            </a:pPr>
            <a:r>
              <a:rPr lang="tr-TR" dirty="0"/>
              <a:t>Görüşmeci model; Hekim bilgilendirir-Danışmanlık yapar- Hekim hasta birlikte karar verir</a:t>
            </a:r>
          </a:p>
        </p:txBody>
      </p:sp>
    </p:spTree>
    <p:extLst>
      <p:ext uri="{BB962C8B-B14F-4D97-AF65-F5344CB8AC3E}">
        <p14:creationId xmlns:p14="http://schemas.microsoft.com/office/powerpoint/2010/main" val="948787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F97FAA-3BFE-90F5-6B26-037C89D2DE23}"/>
              </a:ext>
            </a:extLst>
          </p:cNvPr>
          <p:cNvSpPr>
            <a:spLocks noGrp="1"/>
          </p:cNvSpPr>
          <p:nvPr>
            <p:ph type="title"/>
          </p:nvPr>
        </p:nvSpPr>
        <p:spPr/>
        <p:txBody>
          <a:bodyPr/>
          <a:lstStyle/>
          <a:p>
            <a:r>
              <a:rPr lang="tr-TR" dirty="0">
                <a:highlight>
                  <a:srgbClr val="FFFF00"/>
                </a:highlight>
              </a:rPr>
              <a:t>Başarılı bir hasta hekim iletişimi için</a:t>
            </a:r>
          </a:p>
        </p:txBody>
      </p:sp>
      <p:sp>
        <p:nvSpPr>
          <p:cNvPr id="3" name="İçerik Yer Tutucusu 2">
            <a:extLst>
              <a:ext uri="{FF2B5EF4-FFF2-40B4-BE49-F238E27FC236}">
                <a16:creationId xmlns:a16="http://schemas.microsoft.com/office/drawing/2014/main" id="{4334C992-1210-D280-D0B9-60528D91FA19}"/>
              </a:ext>
            </a:extLst>
          </p:cNvPr>
          <p:cNvSpPr>
            <a:spLocks noGrp="1"/>
          </p:cNvSpPr>
          <p:nvPr>
            <p:ph idx="1"/>
          </p:nvPr>
        </p:nvSpPr>
        <p:spPr/>
        <p:txBody>
          <a:bodyPr>
            <a:normAutofit fontScale="92500"/>
          </a:bodyPr>
          <a:lstStyle/>
          <a:p>
            <a:r>
              <a:rPr lang="tr-TR" dirty="0"/>
              <a:t>Dikkatli bir dinleme </a:t>
            </a:r>
          </a:p>
          <a:p>
            <a:endParaRPr lang="tr-TR" dirty="0"/>
          </a:p>
          <a:p>
            <a:r>
              <a:rPr lang="tr-TR" dirty="0"/>
              <a:t>Doktorun konuşmaya geç başlaması </a:t>
            </a:r>
          </a:p>
          <a:p>
            <a:endParaRPr lang="tr-TR" dirty="0"/>
          </a:p>
          <a:p>
            <a:r>
              <a:rPr lang="tr-TR" dirty="0"/>
              <a:t>Açık uçlu soruların sorulması, hastanın soru sormasına olanak tanınması </a:t>
            </a:r>
          </a:p>
          <a:p>
            <a:endParaRPr lang="tr-TR" dirty="0"/>
          </a:p>
          <a:p>
            <a:r>
              <a:rPr lang="tr-TR" dirty="0"/>
              <a:t>Görüşmenin hasta odaklı olması </a:t>
            </a:r>
          </a:p>
          <a:p>
            <a:endParaRPr lang="tr-TR" dirty="0"/>
          </a:p>
          <a:p>
            <a:r>
              <a:rPr lang="tr-TR" dirty="0"/>
              <a:t>Sözsüz iletişime dikkat edilmesi</a:t>
            </a:r>
          </a:p>
          <a:p>
            <a:endParaRPr lang="tr-TR" dirty="0"/>
          </a:p>
        </p:txBody>
      </p:sp>
    </p:spTree>
    <p:extLst>
      <p:ext uri="{BB962C8B-B14F-4D97-AF65-F5344CB8AC3E}">
        <p14:creationId xmlns:p14="http://schemas.microsoft.com/office/powerpoint/2010/main" val="374476446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708</Words>
  <Application>Microsoft Office PowerPoint</Application>
  <PresentationFormat>Geniş ekran</PresentationFormat>
  <Paragraphs>111</Paragraphs>
  <Slides>19</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19</vt:i4>
      </vt:variant>
    </vt:vector>
  </HeadingPairs>
  <TitlesOfParts>
    <vt:vector size="23" baseType="lpstr">
      <vt:lpstr>Arial</vt:lpstr>
      <vt:lpstr>Calibri</vt:lpstr>
      <vt:lpstr>Calibri Light</vt:lpstr>
      <vt:lpstr>Office Teması</vt:lpstr>
      <vt:lpstr>PowerPoint Sunusu</vt:lpstr>
      <vt:lpstr>Dersin amacı</vt:lpstr>
      <vt:lpstr>Dersin Kazanımları</vt:lpstr>
      <vt:lpstr>Sağlık İletişimi</vt:lpstr>
      <vt:lpstr>Sağlık iletişimi  </vt:lpstr>
      <vt:lpstr>Sağlık İletişimi Sorunları </vt:lpstr>
      <vt:lpstr>Durum Ne?</vt:lpstr>
      <vt:lpstr>Hasta-Hekim iletişim tipleri</vt:lpstr>
      <vt:lpstr>Başarılı bir hasta hekim iletişimi için</vt:lpstr>
      <vt:lpstr>Başarılı bir hasta hekim iletişimi için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İletişim Engelleri</dc:title>
  <dc:creator>Emine Odabaşı TEZER</dc:creator>
  <cp:lastModifiedBy>Emine Odabaşı TEZER</cp:lastModifiedBy>
  <cp:revision>6</cp:revision>
  <dcterms:created xsi:type="dcterms:W3CDTF">2024-02-23T09:23:00Z</dcterms:created>
  <dcterms:modified xsi:type="dcterms:W3CDTF">2024-02-29T10:30:42Z</dcterms:modified>
</cp:coreProperties>
</file>