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75" r:id="rId4"/>
    <p:sldId id="279" r:id="rId5"/>
    <p:sldId id="261" r:id="rId6"/>
    <p:sldId id="281" r:id="rId7"/>
    <p:sldId id="293" r:id="rId8"/>
    <p:sldId id="282" r:id="rId9"/>
    <p:sldId id="273" r:id="rId10"/>
    <p:sldId id="284" r:id="rId11"/>
    <p:sldId id="287" r:id="rId12"/>
    <p:sldId id="288" r:id="rId13"/>
    <p:sldId id="289" r:id="rId14"/>
    <p:sldId id="290" r:id="rId15"/>
    <p:sldId id="294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Kullanıcısı" initials="MOK" lastIdx="1" clrIdx="0">
    <p:extLst>
      <p:ext uri="{19B8F6BF-5375-455C-9EA6-DF929625EA0E}">
        <p15:presenceInfo xmlns:p15="http://schemas.microsoft.com/office/powerpoint/2012/main" userId="Microsoft Office Kullanıcıs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0"/>
    <p:restoredTop sz="94674"/>
  </p:normalViewPr>
  <p:slideViewPr>
    <p:cSldViewPr snapToGrid="0" snapToObjects="1">
      <p:cViewPr varScale="1">
        <p:scale>
          <a:sx n="71" d="100"/>
          <a:sy n="71" d="100"/>
        </p:scale>
        <p:origin x="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C8D09-444F-414A-BA15-DA92577B3E56}" type="datetimeFigureOut">
              <a:rPr lang="tr-TR" smtClean="0"/>
              <a:t>9.01.2019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DA059-CD9A-5042-91FB-D142FCBF73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89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D634-CBD2-8C45-ABE0-6EF7FC6ED8E4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6A01-7577-1340-AD92-CB83CA8297E5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1B60-C6CC-CA41-BB1F-15BCC531AF7C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FB69-13F4-9443-8F1E-8A7D3941E5AF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55D9-D6A1-8044-82D6-073A3CBD208D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1B6B-D095-C54D-8ABD-76A60636C7F2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5566-0744-9042-8698-CBA27B8FEAB1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8A33-5651-EE49-ACDD-0C8DC3F7C46A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CD-9E20-D34F-A79A-8B571451AAA9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359B-4F5E-FA4E-8AB1-6879E808978B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F81A-83F5-D54E-AFD4-0F70ECB490F6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6AB9-2362-C740-986D-FA1DFD0657A5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115B-F9BF-4E46-848F-9CD94296F3B3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6A53-3398-E54A-A562-22697C6176E9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11DF-6A9C-7A40-AAEF-9D36AD634E13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0C5A-DF90-D940-A6D6-B1A7AFBCFFC4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13C4A-6436-184F-9346-D593E96A0B1B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F3D8673-50CD-284D-87B6-E054E015E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6226" y="1817575"/>
            <a:ext cx="6338046" cy="2262781"/>
          </a:xfrm>
        </p:spPr>
        <p:txBody>
          <a:bodyPr/>
          <a:lstStyle/>
          <a:p>
            <a:r>
              <a:rPr lang="tr-TR" smtClean="0"/>
              <a:t>Genel Sosyoloji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41AEF47-ACB2-3D41-8935-831F470F7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5893" y="3617895"/>
            <a:ext cx="5526741" cy="1908846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/>
              <a:t>SOS </a:t>
            </a:r>
            <a:r>
              <a:rPr lang="tr-TR" sz="2400" b="1" dirty="0" smtClean="0"/>
              <a:t>107</a:t>
            </a:r>
            <a:endParaRPr lang="tr-TR" sz="2400" b="1" dirty="0"/>
          </a:p>
          <a:p>
            <a:pPr algn="ctr"/>
            <a:r>
              <a:rPr lang="tr-TR" sz="2400" b="1" dirty="0"/>
              <a:t>Kültür</a:t>
            </a:r>
          </a:p>
        </p:txBody>
      </p:sp>
    </p:spTree>
    <p:extLst>
      <p:ext uri="{BB962C8B-B14F-4D97-AF65-F5344CB8AC3E}">
        <p14:creationId xmlns:p14="http://schemas.microsoft.com/office/powerpoint/2010/main" val="22687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94E8584-113A-0E49-BCCA-0A5E0614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67" y="2466141"/>
            <a:ext cx="8911687" cy="987178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/>
              <a:t>Norm ve Değerler</a:t>
            </a:r>
          </a:p>
        </p:txBody>
      </p:sp>
    </p:spTree>
    <p:extLst>
      <p:ext uri="{BB962C8B-B14F-4D97-AF65-F5344CB8AC3E}">
        <p14:creationId xmlns:p14="http://schemas.microsoft.com/office/powerpoint/2010/main" val="329636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6A6986D-BA9E-3A47-BB88-0B142B49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Popüler kültür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145027-D7D2-9746-8416-69F61E6EC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58" y="1384998"/>
            <a:ext cx="9188924" cy="475831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/>
              <a:t>Toplumun</a:t>
            </a:r>
            <a:r>
              <a:rPr lang="en-US" sz="2800" dirty="0"/>
              <a:t> </a:t>
            </a:r>
            <a:r>
              <a:rPr lang="en-US" sz="2800" dirty="0" err="1"/>
              <a:t>maddi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manevi</a:t>
            </a:r>
            <a:r>
              <a:rPr lang="en-US" sz="2800" dirty="0"/>
              <a:t> </a:t>
            </a:r>
            <a:r>
              <a:rPr lang="en-US" sz="2800" dirty="0" err="1"/>
              <a:t>kültür</a:t>
            </a:r>
            <a:r>
              <a:rPr lang="en-US" sz="2800" dirty="0"/>
              <a:t> </a:t>
            </a:r>
            <a:r>
              <a:rPr lang="en-US" sz="2800" dirty="0" err="1"/>
              <a:t>ögeleri</a:t>
            </a:r>
            <a:r>
              <a:rPr lang="en-US" sz="2800" dirty="0"/>
              <a:t> </a:t>
            </a:r>
            <a:r>
              <a:rPr lang="en-US" sz="2800" dirty="0" err="1"/>
              <a:t>sadece</a:t>
            </a:r>
            <a:r>
              <a:rPr lang="en-US" sz="2800" dirty="0"/>
              <a:t> </a:t>
            </a:r>
            <a:r>
              <a:rPr lang="en-US" sz="2800" dirty="0" err="1"/>
              <a:t>dini</a:t>
            </a:r>
            <a:r>
              <a:rPr lang="en-US" sz="2800" dirty="0"/>
              <a:t>, </a:t>
            </a:r>
            <a:r>
              <a:rPr lang="en-US" sz="2800" dirty="0" err="1"/>
              <a:t>siyasi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ekonomik</a:t>
            </a:r>
            <a:r>
              <a:rPr lang="en-US" sz="2800" dirty="0"/>
              <a:t> </a:t>
            </a:r>
            <a:r>
              <a:rPr lang="en-US" sz="2800" dirty="0" err="1"/>
              <a:t>yönlerle</a:t>
            </a:r>
            <a:r>
              <a:rPr lang="en-US" sz="2800" dirty="0"/>
              <a:t> </a:t>
            </a:r>
            <a:r>
              <a:rPr lang="en-US" sz="2800" dirty="0" err="1"/>
              <a:t>sınırlı</a:t>
            </a:r>
            <a:r>
              <a:rPr lang="en-US" sz="2800" dirty="0"/>
              <a:t> </a:t>
            </a:r>
            <a:r>
              <a:rPr lang="en-US" sz="2800" dirty="0" err="1"/>
              <a:t>değildir</a:t>
            </a:r>
            <a:r>
              <a:rPr lang="en-US" sz="2800" dirty="0"/>
              <a:t>.  </a:t>
            </a:r>
            <a:r>
              <a:rPr lang="en-US" sz="2800" dirty="0" err="1"/>
              <a:t>Yaşarken</a:t>
            </a:r>
            <a:r>
              <a:rPr lang="en-US" sz="2800" dirty="0"/>
              <a:t> </a:t>
            </a:r>
            <a:r>
              <a:rPr lang="en-US" sz="2800" dirty="0" err="1"/>
              <a:t>deneyimlenen</a:t>
            </a:r>
            <a:r>
              <a:rPr lang="en-US" sz="2800" dirty="0"/>
              <a:t> </a:t>
            </a:r>
            <a:r>
              <a:rPr lang="en-US" sz="2800" dirty="0" err="1"/>
              <a:t>şeyler</a:t>
            </a:r>
            <a:r>
              <a:rPr lang="en-US" sz="2800" dirty="0"/>
              <a:t> </a:t>
            </a:r>
            <a:r>
              <a:rPr lang="en-US" sz="2800" i="1" dirty="0" err="1"/>
              <a:t>popüler</a:t>
            </a:r>
            <a:r>
              <a:rPr lang="en-US" sz="2800" i="1" dirty="0"/>
              <a:t> </a:t>
            </a:r>
            <a:r>
              <a:rPr lang="en-US" sz="2800" i="1" dirty="0" err="1"/>
              <a:t>kültür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ilgilidir</a:t>
            </a:r>
            <a:r>
              <a:rPr lang="en-US" sz="2800" dirty="0"/>
              <a:t>. </a:t>
            </a:r>
            <a:endParaRPr lang="tr-TR" sz="2800" dirty="0"/>
          </a:p>
          <a:p>
            <a:r>
              <a:rPr lang="en-US" sz="2800" dirty="0" err="1"/>
              <a:t>Yaşanılan</a:t>
            </a:r>
            <a:r>
              <a:rPr lang="en-US" sz="2800" dirty="0"/>
              <a:t> </a:t>
            </a:r>
            <a:r>
              <a:rPr lang="en-US" sz="2800" dirty="0" err="1"/>
              <a:t>gündelik</a:t>
            </a:r>
            <a:r>
              <a:rPr lang="en-US" sz="2800" dirty="0"/>
              <a:t> </a:t>
            </a:r>
            <a:r>
              <a:rPr lang="en-US" sz="2800" dirty="0" err="1"/>
              <a:t>hayattır</a:t>
            </a:r>
            <a:r>
              <a:rPr lang="en-US" sz="2800" dirty="0"/>
              <a:t>. </a:t>
            </a:r>
            <a:r>
              <a:rPr lang="en-US" sz="2800" dirty="0" err="1"/>
              <a:t>Spor</a:t>
            </a:r>
            <a:r>
              <a:rPr lang="en-US" sz="2800" dirty="0"/>
              <a:t>, </a:t>
            </a:r>
            <a:r>
              <a:rPr lang="en-US" sz="2800" dirty="0" err="1"/>
              <a:t>müzik</a:t>
            </a:r>
            <a:r>
              <a:rPr lang="en-US" sz="2800" dirty="0"/>
              <a:t>, </a:t>
            </a:r>
            <a:r>
              <a:rPr lang="en-US" sz="2800" dirty="0" err="1"/>
              <a:t>hobi</a:t>
            </a:r>
            <a:r>
              <a:rPr lang="en-US" sz="2800" dirty="0"/>
              <a:t>, TV, </a:t>
            </a:r>
            <a:r>
              <a:rPr lang="en-US" sz="2800" dirty="0" err="1"/>
              <a:t>sinema</a:t>
            </a:r>
            <a:r>
              <a:rPr lang="en-US" sz="2800" dirty="0"/>
              <a:t>, </a:t>
            </a:r>
            <a:r>
              <a:rPr lang="en-US" sz="2800" dirty="0" err="1"/>
              <a:t>kitaplar</a:t>
            </a:r>
            <a:r>
              <a:rPr lang="en-US" sz="2800" dirty="0"/>
              <a:t>, </a:t>
            </a:r>
            <a:r>
              <a:rPr lang="en-US" sz="2800" dirty="0" err="1"/>
              <a:t>dergiler</a:t>
            </a:r>
            <a:r>
              <a:rPr lang="en-US" sz="2800" dirty="0"/>
              <a:t> vs. </a:t>
            </a:r>
          </a:p>
          <a:p>
            <a:r>
              <a:rPr lang="en-US" sz="2800" dirty="0" err="1"/>
              <a:t>Günlük</a:t>
            </a:r>
            <a:r>
              <a:rPr lang="en-US" sz="2800" dirty="0"/>
              <a:t> </a:t>
            </a:r>
            <a:r>
              <a:rPr lang="en-US" sz="2800" dirty="0" err="1"/>
              <a:t>yaşantımızı</a:t>
            </a:r>
            <a:r>
              <a:rPr lang="en-US" sz="2800" dirty="0"/>
              <a:t> </a:t>
            </a:r>
            <a:r>
              <a:rPr lang="en-US" sz="2800" dirty="0" err="1"/>
              <a:t>anlamlandıran</a:t>
            </a:r>
            <a:r>
              <a:rPr lang="en-US" sz="2800" dirty="0"/>
              <a:t> </a:t>
            </a:r>
            <a:r>
              <a:rPr lang="en-US" sz="2800" dirty="0" err="1"/>
              <a:t>şeylerdir</a:t>
            </a:r>
            <a:r>
              <a:rPr lang="en-US" sz="2800" dirty="0"/>
              <a:t>.  </a:t>
            </a:r>
            <a:r>
              <a:rPr lang="en-US" sz="2800" dirty="0" err="1"/>
              <a:t>Geçmişe</a:t>
            </a:r>
            <a:r>
              <a:rPr lang="en-US" sz="2800" dirty="0"/>
              <a:t> </a:t>
            </a:r>
            <a:r>
              <a:rPr lang="en-US" sz="2800" dirty="0" err="1"/>
              <a:t>bağlar</a:t>
            </a:r>
            <a:r>
              <a:rPr lang="en-US" sz="2800" dirty="0"/>
              <a:t>. </a:t>
            </a:r>
          </a:p>
          <a:p>
            <a:r>
              <a:rPr lang="en-US" sz="2800" dirty="0"/>
              <a:t>Her </a:t>
            </a:r>
            <a:r>
              <a:rPr lang="en-US" sz="2800" dirty="0" err="1"/>
              <a:t>toplum</a:t>
            </a:r>
            <a:r>
              <a:rPr lang="en-US" sz="2800" dirty="0"/>
              <a:t> </a:t>
            </a:r>
            <a:r>
              <a:rPr lang="en-US" sz="2800" dirty="0" err="1"/>
              <a:t>kendine</a:t>
            </a:r>
            <a:r>
              <a:rPr lang="en-US" sz="2800" dirty="0"/>
              <a:t> </a:t>
            </a:r>
            <a:r>
              <a:rPr lang="en-US" sz="2800" dirty="0" err="1"/>
              <a:t>özgü</a:t>
            </a:r>
            <a:r>
              <a:rPr lang="en-US" sz="2800" dirty="0"/>
              <a:t> </a:t>
            </a:r>
            <a:r>
              <a:rPr lang="en-US" sz="2800" dirty="0" err="1"/>
              <a:t>popüler</a:t>
            </a:r>
            <a:r>
              <a:rPr lang="en-US" sz="2800" dirty="0"/>
              <a:t> </a:t>
            </a:r>
            <a:r>
              <a:rPr lang="en-US" sz="2800" dirty="0" err="1"/>
              <a:t>kültüre</a:t>
            </a:r>
            <a:r>
              <a:rPr lang="en-US" sz="2800" dirty="0"/>
              <a:t> </a:t>
            </a:r>
            <a:r>
              <a:rPr lang="en-US" sz="2800" dirty="0" err="1"/>
              <a:t>sahiptir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Kitlesel</a:t>
            </a:r>
            <a:r>
              <a:rPr lang="en-US" sz="2800" dirty="0"/>
              <a:t> </a:t>
            </a:r>
            <a:r>
              <a:rPr lang="en-US" sz="2800" dirty="0" err="1"/>
              <a:t>tüketim</a:t>
            </a:r>
            <a:r>
              <a:rPr lang="en-US" sz="2800" dirty="0"/>
              <a:t> </a:t>
            </a:r>
            <a:r>
              <a:rPr lang="en-US" sz="2800" dirty="0" err="1"/>
              <a:t>aracıdır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Geçmiş</a:t>
            </a:r>
            <a:r>
              <a:rPr lang="en-US" sz="2800" dirty="0"/>
              <a:t> </a:t>
            </a:r>
            <a:r>
              <a:rPr lang="en-US" sz="2800" dirty="0" err="1"/>
              <a:t>yeniden</a:t>
            </a:r>
            <a:r>
              <a:rPr lang="en-US" sz="2800" dirty="0"/>
              <a:t> </a:t>
            </a:r>
            <a:r>
              <a:rPr lang="en-US" sz="2800" dirty="0" err="1"/>
              <a:t>yorumlanır</a:t>
            </a:r>
            <a:r>
              <a:rPr lang="en-US" sz="2800" dirty="0"/>
              <a:t>, </a:t>
            </a:r>
            <a:r>
              <a:rPr lang="en-US" sz="2800" dirty="0" err="1"/>
              <a:t>şu</a:t>
            </a:r>
            <a:r>
              <a:rPr lang="en-US" sz="2800" dirty="0"/>
              <a:t> an </a:t>
            </a:r>
            <a:r>
              <a:rPr lang="en-US" sz="2800" dirty="0" err="1"/>
              <a:t>değerlendirilir</a:t>
            </a:r>
            <a:r>
              <a:rPr lang="en-US" sz="2800" dirty="0"/>
              <a:t>, </a:t>
            </a:r>
            <a:r>
              <a:rPr lang="en-US" sz="2800" dirty="0" err="1"/>
              <a:t>gelecek</a:t>
            </a:r>
            <a:r>
              <a:rPr lang="en-US" sz="2800" dirty="0"/>
              <a:t> </a:t>
            </a:r>
            <a:r>
              <a:rPr lang="en-US" sz="2800" dirty="0" err="1"/>
              <a:t>projeksiyonu</a:t>
            </a:r>
            <a:r>
              <a:rPr lang="en-US" sz="2800" dirty="0"/>
              <a:t> </a:t>
            </a:r>
            <a:r>
              <a:rPr lang="en-US" sz="2800" dirty="0" err="1"/>
              <a:t>yapılır</a:t>
            </a:r>
            <a:r>
              <a:rPr lang="en-US" sz="2800" dirty="0"/>
              <a:t>. 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534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7660C55-99A5-6146-93E0-E20D958D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İdeal kültür – gerçek kültür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1DB47B-FAD5-9540-8398-391B5B167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86" y="2169029"/>
            <a:ext cx="8998918" cy="4331804"/>
          </a:xfrm>
        </p:spPr>
        <p:txBody>
          <a:bodyPr>
            <a:normAutofit/>
          </a:bodyPr>
          <a:lstStyle/>
          <a:p>
            <a:r>
              <a:rPr lang="en-US" sz="2800" i="1" dirty="0"/>
              <a:t>İdeal </a:t>
            </a:r>
            <a:r>
              <a:rPr lang="en-US" sz="2800" i="1" dirty="0" err="1"/>
              <a:t>kültür</a:t>
            </a:r>
            <a:r>
              <a:rPr lang="en-US" sz="2800" dirty="0"/>
              <a:t>, </a:t>
            </a:r>
            <a:r>
              <a:rPr lang="en-US" sz="2800" dirty="0" err="1"/>
              <a:t>toplumu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arada</a:t>
            </a:r>
            <a:r>
              <a:rPr lang="en-US" sz="2800" dirty="0"/>
              <a:t> </a:t>
            </a:r>
            <a:r>
              <a:rPr lang="en-US" sz="2800" dirty="0" err="1"/>
              <a:t>tutan</a:t>
            </a:r>
            <a:r>
              <a:rPr lang="en-US" sz="2800" dirty="0"/>
              <a:t> norm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değerlerin</a:t>
            </a:r>
            <a:r>
              <a:rPr lang="en-US" sz="2800" dirty="0"/>
              <a:t> </a:t>
            </a:r>
            <a:r>
              <a:rPr lang="en-US" sz="2800" dirty="0" err="1"/>
              <a:t>sadece</a:t>
            </a:r>
            <a:r>
              <a:rPr lang="en-US" sz="2800" dirty="0"/>
              <a:t> </a:t>
            </a:r>
            <a:r>
              <a:rPr lang="en-US" sz="2800" dirty="0" err="1"/>
              <a:t>kurallarda</a:t>
            </a:r>
            <a:r>
              <a:rPr lang="en-US" sz="2800" dirty="0"/>
              <a:t> </a:t>
            </a:r>
            <a:r>
              <a:rPr lang="en-US" sz="2800" dirty="0" err="1"/>
              <a:t>geçerli</a:t>
            </a:r>
            <a:r>
              <a:rPr lang="en-US" sz="2800" dirty="0"/>
              <a:t> </a:t>
            </a:r>
            <a:r>
              <a:rPr lang="en-US" sz="2800" dirty="0" err="1"/>
              <a:t>olmasıdır</a:t>
            </a:r>
            <a:r>
              <a:rPr lang="en-US" sz="2800" dirty="0"/>
              <a:t>. </a:t>
            </a:r>
            <a:endParaRPr lang="tr-TR" sz="2800" dirty="0"/>
          </a:p>
          <a:p>
            <a:r>
              <a:rPr lang="en-US" sz="2800" i="1" dirty="0" err="1"/>
              <a:t>Gerçek</a:t>
            </a:r>
            <a:r>
              <a:rPr lang="en-US" sz="2800" i="1" dirty="0"/>
              <a:t> </a:t>
            </a:r>
            <a:r>
              <a:rPr lang="en-US" sz="2800" i="1" dirty="0" err="1"/>
              <a:t>kültür</a:t>
            </a:r>
            <a:r>
              <a:rPr lang="en-US" sz="2800" dirty="0"/>
              <a:t>,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değerlerin</a:t>
            </a:r>
            <a:r>
              <a:rPr lang="en-US" sz="2800" dirty="0"/>
              <a:t> </a:t>
            </a:r>
            <a:r>
              <a:rPr lang="en-US" sz="2800" dirty="0" err="1"/>
              <a:t>gündelik</a:t>
            </a:r>
            <a:r>
              <a:rPr lang="en-US" sz="2800" dirty="0"/>
              <a:t> </a:t>
            </a:r>
            <a:r>
              <a:rPr lang="en-US" sz="2800" dirty="0" err="1"/>
              <a:t>yaşamdaki</a:t>
            </a:r>
            <a:r>
              <a:rPr lang="en-US" sz="2800" dirty="0"/>
              <a:t> </a:t>
            </a:r>
            <a:r>
              <a:rPr lang="en-US" sz="2800" dirty="0" err="1"/>
              <a:t>uygulanış</a:t>
            </a:r>
            <a:r>
              <a:rPr lang="en-US" sz="2800" dirty="0"/>
              <a:t> </a:t>
            </a:r>
            <a:r>
              <a:rPr lang="en-US" sz="2800" dirty="0" err="1"/>
              <a:t>biçimidir</a:t>
            </a:r>
            <a:r>
              <a:rPr lang="en-US" sz="2800" dirty="0"/>
              <a:t>. </a:t>
            </a:r>
          </a:p>
          <a:p>
            <a:r>
              <a:rPr lang="en-US" sz="2800" dirty="0"/>
              <a:t>İdeal </a:t>
            </a:r>
            <a:r>
              <a:rPr lang="en-US" sz="2800" dirty="0" err="1"/>
              <a:t>davranışlar</a:t>
            </a:r>
            <a:r>
              <a:rPr lang="en-US" sz="2800" dirty="0"/>
              <a:t> </a:t>
            </a:r>
            <a:r>
              <a:rPr lang="en-US" sz="2800" dirty="0" err="1"/>
              <a:t>gerçeğe</a:t>
            </a:r>
            <a:r>
              <a:rPr lang="en-US" sz="2800" dirty="0"/>
              <a:t> </a:t>
            </a:r>
            <a:r>
              <a:rPr lang="en-US" sz="2800" dirty="0" err="1"/>
              <a:t>yansır</a:t>
            </a:r>
            <a:r>
              <a:rPr lang="en-US" sz="2800" dirty="0"/>
              <a:t> </a:t>
            </a:r>
            <a:r>
              <a:rPr lang="en-US" sz="2800" dirty="0" err="1"/>
              <a:t>mı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549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74D070F-8578-EB4F-BFBC-D946D3CD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Yüksek kültür – yaygın kültür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0826EE-6A91-7B4C-A55C-49877DBFF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82" y="1905000"/>
            <a:ext cx="9426430" cy="4225437"/>
          </a:xfrm>
        </p:spPr>
        <p:txBody>
          <a:bodyPr>
            <a:normAutofit/>
          </a:bodyPr>
          <a:lstStyle/>
          <a:p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toplum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yaşayan</a:t>
            </a:r>
            <a:r>
              <a:rPr lang="en-US" sz="2400" dirty="0"/>
              <a:t> </a:t>
            </a:r>
            <a:r>
              <a:rPr lang="en-US" sz="2400" dirty="0" err="1"/>
              <a:t>elitlerin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geniş</a:t>
            </a:r>
            <a:r>
              <a:rPr lang="en-US" sz="2400" dirty="0"/>
              <a:t> </a:t>
            </a:r>
            <a:r>
              <a:rPr lang="en-US" sz="2400" dirty="0" err="1"/>
              <a:t>halk</a:t>
            </a:r>
            <a:r>
              <a:rPr lang="en-US" sz="2400" dirty="0"/>
              <a:t> </a:t>
            </a:r>
            <a:r>
              <a:rPr lang="en-US" sz="2400" dirty="0" err="1"/>
              <a:t>tabakalarının</a:t>
            </a:r>
            <a:r>
              <a:rPr lang="en-US" sz="2400" dirty="0"/>
              <a:t> norm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değerlerindeki</a:t>
            </a:r>
            <a:r>
              <a:rPr lang="en-US" sz="2400" dirty="0"/>
              <a:t> </a:t>
            </a:r>
            <a:r>
              <a:rPr lang="en-US" sz="2400" dirty="0" err="1"/>
              <a:t>ayrılıklarda</a:t>
            </a:r>
            <a:r>
              <a:rPr lang="en-US" sz="2400" dirty="0"/>
              <a:t> </a:t>
            </a:r>
            <a:r>
              <a:rPr lang="en-US" sz="2400" dirty="0" err="1"/>
              <a:t>mevcuttur</a:t>
            </a:r>
            <a:r>
              <a:rPr lang="en-US" sz="2400" dirty="0"/>
              <a:t>. </a:t>
            </a:r>
            <a:endParaRPr lang="tr-TR" sz="2400" dirty="0"/>
          </a:p>
          <a:p>
            <a:r>
              <a:rPr lang="en-US" sz="2400" i="1" dirty="0" err="1"/>
              <a:t>Yüksek</a:t>
            </a:r>
            <a:r>
              <a:rPr lang="en-US" sz="2400" i="1" dirty="0"/>
              <a:t> </a:t>
            </a:r>
            <a:r>
              <a:rPr lang="en-US" sz="2400" i="1" dirty="0" err="1"/>
              <a:t>kültür</a:t>
            </a:r>
            <a:r>
              <a:rPr lang="en-US" sz="2400" dirty="0"/>
              <a:t>, </a:t>
            </a:r>
            <a:r>
              <a:rPr lang="en-US" sz="2400" dirty="0" err="1"/>
              <a:t>toplum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özel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yaşam</a:t>
            </a:r>
            <a:r>
              <a:rPr lang="en-US" sz="2400" dirty="0"/>
              <a:t> </a:t>
            </a:r>
            <a:r>
              <a:rPr lang="en-US" sz="2400" dirty="0" err="1"/>
              <a:t>biçimi</a:t>
            </a:r>
            <a:r>
              <a:rPr lang="en-US" sz="2400" dirty="0"/>
              <a:t>, </a:t>
            </a:r>
            <a:r>
              <a:rPr lang="en-US" sz="2400" dirty="0" err="1"/>
              <a:t>alışkanlıkları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küçük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r>
              <a:rPr lang="en-US" sz="2400" dirty="0"/>
              <a:t> </a:t>
            </a:r>
            <a:r>
              <a:rPr lang="en-US" sz="2400" dirty="0" err="1"/>
              <a:t>grubun</a:t>
            </a:r>
            <a:r>
              <a:rPr lang="en-US" sz="2400" dirty="0"/>
              <a:t> </a:t>
            </a:r>
            <a:r>
              <a:rPr lang="en-US" sz="2400" dirty="0" err="1"/>
              <a:t>sahip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/>
              <a:t>değerlerdir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 err="1"/>
              <a:t>Üst</a:t>
            </a:r>
            <a:r>
              <a:rPr lang="en-US" sz="2400" dirty="0"/>
              <a:t> </a:t>
            </a:r>
            <a:r>
              <a:rPr lang="en-US" sz="2400" dirty="0" err="1"/>
              <a:t>sınıf</a:t>
            </a:r>
            <a:r>
              <a:rPr lang="en-US" sz="2400" dirty="0"/>
              <a:t> </a:t>
            </a:r>
            <a:r>
              <a:rPr lang="en-US" sz="2400" dirty="0" err="1"/>
              <a:t>yaşantı</a:t>
            </a:r>
            <a:r>
              <a:rPr lang="en-US" sz="2400" dirty="0"/>
              <a:t> </a:t>
            </a:r>
            <a:r>
              <a:rPr lang="en-US" sz="2400" dirty="0" err="1"/>
              <a:t>biçimleri</a:t>
            </a:r>
            <a:r>
              <a:rPr lang="en-US" sz="2400" dirty="0"/>
              <a:t>, </a:t>
            </a:r>
            <a:r>
              <a:rPr lang="en-US" sz="2400" dirty="0" err="1"/>
              <a:t>klasik</a:t>
            </a:r>
            <a:r>
              <a:rPr lang="en-US" sz="2400" dirty="0"/>
              <a:t> </a:t>
            </a:r>
            <a:r>
              <a:rPr lang="en-US" sz="2400" dirty="0" err="1"/>
              <a:t>müzik</a:t>
            </a:r>
            <a:r>
              <a:rPr lang="en-US" sz="2400" dirty="0"/>
              <a:t>, </a:t>
            </a:r>
            <a:r>
              <a:rPr lang="en-US" sz="2400" dirty="0" err="1"/>
              <a:t>resim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heykel</a:t>
            </a:r>
            <a:r>
              <a:rPr lang="en-US" sz="2400" dirty="0"/>
              <a:t> </a:t>
            </a:r>
            <a:r>
              <a:rPr lang="en-US" sz="2400" dirty="0" err="1"/>
              <a:t>sanatı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ilgilenmeleri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. </a:t>
            </a:r>
            <a:endParaRPr lang="tr-TR" sz="2400" dirty="0"/>
          </a:p>
          <a:p>
            <a:r>
              <a:rPr lang="en-US" sz="2400" i="1" dirty="0" err="1"/>
              <a:t>Yaygın</a:t>
            </a:r>
            <a:r>
              <a:rPr lang="en-US" sz="2400" i="1" dirty="0"/>
              <a:t> </a:t>
            </a:r>
            <a:r>
              <a:rPr lang="en-US" sz="2400" i="1" dirty="0" err="1"/>
              <a:t>kültür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halk</a:t>
            </a:r>
            <a:r>
              <a:rPr lang="en-US" sz="2400" dirty="0"/>
              <a:t> </a:t>
            </a:r>
            <a:r>
              <a:rPr lang="en-US" sz="2400" dirty="0" err="1"/>
              <a:t>kitlelerinin</a:t>
            </a:r>
            <a:r>
              <a:rPr lang="en-US" sz="2400" dirty="0"/>
              <a:t> </a:t>
            </a:r>
            <a:r>
              <a:rPr lang="en-US" sz="2400" dirty="0" err="1"/>
              <a:t>benimsediği</a:t>
            </a:r>
            <a:r>
              <a:rPr lang="en-US" sz="2400" dirty="0"/>
              <a:t> </a:t>
            </a:r>
            <a:r>
              <a:rPr lang="en-US" sz="2400" dirty="0" err="1"/>
              <a:t>yaşam</a:t>
            </a:r>
            <a:r>
              <a:rPr lang="en-US" sz="2400" dirty="0"/>
              <a:t> </a:t>
            </a:r>
            <a:r>
              <a:rPr lang="en-US" sz="2400" dirty="0" err="1"/>
              <a:t>biçimi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değerlerdir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528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F5E5D5F-AD3E-C641-BDBE-4ED56332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Alt kültür – Karşıt kültür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B66B07-6877-B040-A2AA-0CD494807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805" y="1264555"/>
            <a:ext cx="9212674" cy="5236278"/>
          </a:xfrm>
        </p:spPr>
        <p:txBody>
          <a:bodyPr>
            <a:normAutofit/>
          </a:bodyPr>
          <a:lstStyle/>
          <a:p>
            <a:r>
              <a:rPr lang="en-US" sz="2000" i="1" dirty="0"/>
              <a:t>Alt </a:t>
            </a:r>
            <a:r>
              <a:rPr lang="en-US" sz="2000" i="1" dirty="0" err="1"/>
              <a:t>kültür</a:t>
            </a:r>
            <a:r>
              <a:rPr lang="en-US" sz="2000" dirty="0"/>
              <a:t>, </a:t>
            </a:r>
            <a:r>
              <a:rPr lang="en-US" sz="2000" dirty="0" err="1"/>
              <a:t>toplumda</a:t>
            </a:r>
            <a:r>
              <a:rPr lang="en-US" sz="2000" dirty="0"/>
              <a:t> </a:t>
            </a:r>
            <a:r>
              <a:rPr lang="en-US" sz="2000" dirty="0" err="1"/>
              <a:t>genel</a:t>
            </a:r>
            <a:r>
              <a:rPr lang="en-US" sz="2000" dirty="0"/>
              <a:t> </a:t>
            </a:r>
            <a:r>
              <a:rPr lang="en-US" sz="2000" dirty="0" err="1"/>
              <a:t>kültürel</a:t>
            </a:r>
            <a:r>
              <a:rPr lang="en-US" sz="2000" dirty="0"/>
              <a:t> </a:t>
            </a:r>
            <a:r>
              <a:rPr lang="en-US" sz="2000" dirty="0" err="1"/>
              <a:t>değerleri</a:t>
            </a:r>
            <a:r>
              <a:rPr lang="en-US" sz="2000" dirty="0"/>
              <a:t> </a:t>
            </a:r>
            <a:r>
              <a:rPr lang="en-US" sz="2000" dirty="0" err="1"/>
              <a:t>paylaşan</a:t>
            </a:r>
            <a:r>
              <a:rPr lang="en-US" sz="2000" dirty="0"/>
              <a:t> </a:t>
            </a:r>
            <a:r>
              <a:rPr lang="en-US" sz="2000" dirty="0" err="1"/>
              <a:t>ancak</a:t>
            </a:r>
            <a:r>
              <a:rPr lang="en-US" sz="2000" dirty="0"/>
              <a:t> </a:t>
            </a:r>
            <a:r>
              <a:rPr lang="en-US" sz="2000" dirty="0" err="1"/>
              <a:t>bunun</a:t>
            </a:r>
            <a:r>
              <a:rPr lang="en-US" sz="2000" dirty="0"/>
              <a:t> </a:t>
            </a:r>
            <a:r>
              <a:rPr lang="en-US" sz="2000" dirty="0" err="1"/>
              <a:t>dışında</a:t>
            </a:r>
            <a:r>
              <a:rPr lang="en-US" sz="2000" dirty="0"/>
              <a:t> </a:t>
            </a:r>
            <a:r>
              <a:rPr lang="en-US" sz="2000" dirty="0" err="1"/>
              <a:t>kendisini</a:t>
            </a:r>
            <a:r>
              <a:rPr lang="en-US" sz="2000" dirty="0"/>
              <a:t> </a:t>
            </a:r>
            <a:r>
              <a:rPr lang="en-US" sz="2000" dirty="0" err="1"/>
              <a:t>diğer</a:t>
            </a:r>
            <a:r>
              <a:rPr lang="en-US" sz="2000" dirty="0"/>
              <a:t> </a:t>
            </a:r>
            <a:r>
              <a:rPr lang="en-US" sz="2000" dirty="0" err="1"/>
              <a:t>gruplardan</a:t>
            </a:r>
            <a:r>
              <a:rPr lang="en-US" sz="2000" dirty="0"/>
              <a:t> </a:t>
            </a:r>
            <a:r>
              <a:rPr lang="en-US" sz="2000" dirty="0" err="1"/>
              <a:t>ayıran</a:t>
            </a:r>
            <a:r>
              <a:rPr lang="en-US" sz="2000" dirty="0"/>
              <a:t> </a:t>
            </a:r>
            <a:r>
              <a:rPr lang="en-US" sz="2000" dirty="0" err="1"/>
              <a:t>değer</a:t>
            </a:r>
            <a:r>
              <a:rPr lang="en-US" sz="2000" dirty="0"/>
              <a:t>, norm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yaşam</a:t>
            </a:r>
            <a:r>
              <a:rPr lang="en-US" sz="2000" dirty="0"/>
              <a:t> </a:t>
            </a:r>
            <a:r>
              <a:rPr lang="en-US" sz="2000" dirty="0" err="1"/>
              <a:t>biçimine</a:t>
            </a:r>
            <a:r>
              <a:rPr lang="en-US" sz="2000" dirty="0"/>
              <a:t> </a:t>
            </a:r>
            <a:r>
              <a:rPr lang="en-US" sz="2000" dirty="0" err="1"/>
              <a:t>sahip</a:t>
            </a:r>
            <a:r>
              <a:rPr lang="en-US" sz="2000" dirty="0"/>
              <a:t> </a:t>
            </a:r>
            <a:r>
              <a:rPr lang="en-US" sz="2000" dirty="0" err="1"/>
              <a:t>gruplardır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Gençlik</a:t>
            </a:r>
            <a:r>
              <a:rPr lang="en-US" sz="2000" dirty="0"/>
              <a:t>, </a:t>
            </a:r>
            <a:r>
              <a:rPr lang="en-US" sz="2000" dirty="0" err="1"/>
              <a:t>ırklar</a:t>
            </a:r>
            <a:r>
              <a:rPr lang="en-US" sz="2000" dirty="0"/>
              <a:t>, </a:t>
            </a:r>
            <a:r>
              <a:rPr lang="en-US" sz="2000" dirty="0" err="1"/>
              <a:t>etnik</a:t>
            </a:r>
            <a:r>
              <a:rPr lang="en-US" sz="2000" dirty="0"/>
              <a:t> </a:t>
            </a:r>
            <a:r>
              <a:rPr lang="en-US" sz="2000" dirty="0" err="1"/>
              <a:t>gruplar</a:t>
            </a:r>
            <a:r>
              <a:rPr lang="en-US" sz="2000" dirty="0"/>
              <a:t> vs </a:t>
            </a:r>
            <a:r>
              <a:rPr lang="en-US" sz="2000" dirty="0" err="1"/>
              <a:t>oluşturduğu</a:t>
            </a:r>
            <a:r>
              <a:rPr lang="en-US" sz="2000" dirty="0"/>
              <a:t> alt </a:t>
            </a:r>
            <a:r>
              <a:rPr lang="en-US" sz="2000" dirty="0" err="1"/>
              <a:t>kültürler</a:t>
            </a:r>
            <a:r>
              <a:rPr lang="en-US" sz="2000" dirty="0"/>
              <a:t> </a:t>
            </a:r>
            <a:r>
              <a:rPr lang="en-US" sz="2000" dirty="0" err="1"/>
              <a:t>vardır</a:t>
            </a:r>
            <a:r>
              <a:rPr lang="en-US" sz="2000" dirty="0"/>
              <a:t>. </a:t>
            </a:r>
          </a:p>
          <a:p>
            <a:r>
              <a:rPr lang="en-US" sz="2000" dirty="0"/>
              <a:t>Alt </a:t>
            </a:r>
            <a:r>
              <a:rPr lang="en-US" sz="2000" dirty="0" err="1"/>
              <a:t>kültürler</a:t>
            </a:r>
            <a:r>
              <a:rPr lang="en-US" sz="2000" dirty="0"/>
              <a:t> </a:t>
            </a:r>
            <a:r>
              <a:rPr lang="en-US" sz="2000" dirty="0" err="1"/>
              <a:t>diğer</a:t>
            </a:r>
            <a:r>
              <a:rPr lang="en-US" sz="2000" dirty="0"/>
              <a:t> alt </a:t>
            </a:r>
            <a:r>
              <a:rPr lang="en-US" sz="2000" dirty="0" err="1"/>
              <a:t>kültür</a:t>
            </a:r>
            <a:r>
              <a:rPr lang="en-US" sz="2000" dirty="0"/>
              <a:t> </a:t>
            </a:r>
            <a:r>
              <a:rPr lang="en-US" sz="2000" dirty="0" err="1"/>
              <a:t>üyelerine</a:t>
            </a:r>
            <a:r>
              <a:rPr lang="en-US" sz="2000" dirty="0"/>
              <a:t> </a:t>
            </a:r>
            <a:r>
              <a:rPr lang="en-US" sz="2000" dirty="0" err="1"/>
              <a:t>yönelik</a:t>
            </a:r>
            <a:r>
              <a:rPr lang="en-US" sz="2000" dirty="0"/>
              <a:t> </a:t>
            </a:r>
            <a:r>
              <a:rPr lang="en-US" sz="2000" dirty="0" err="1"/>
              <a:t>etnosentrik</a:t>
            </a:r>
            <a:r>
              <a:rPr lang="en-US" sz="2000" dirty="0"/>
              <a:t> </a:t>
            </a:r>
            <a:r>
              <a:rPr lang="en-US" sz="2000" dirty="0" err="1"/>
              <a:t>tutum</a:t>
            </a:r>
            <a:r>
              <a:rPr lang="en-US" sz="2000" dirty="0"/>
              <a:t> </a:t>
            </a:r>
            <a:r>
              <a:rPr lang="en-US" sz="2000" dirty="0" err="1"/>
              <a:t>izlerler</a:t>
            </a:r>
            <a:r>
              <a:rPr lang="en-US" sz="2000" dirty="0"/>
              <a:t> </a:t>
            </a:r>
            <a:endParaRPr lang="tr-TR" sz="2000" dirty="0"/>
          </a:p>
          <a:p>
            <a:r>
              <a:rPr lang="en-US" sz="2000" i="1" dirty="0" err="1"/>
              <a:t>Karşıt</a:t>
            </a:r>
            <a:r>
              <a:rPr lang="en-US" sz="2000" i="1" dirty="0"/>
              <a:t> </a:t>
            </a:r>
            <a:r>
              <a:rPr lang="en-US" sz="2000" i="1" dirty="0" err="1"/>
              <a:t>kültür</a:t>
            </a:r>
            <a:r>
              <a:rPr lang="en-US" sz="2000" dirty="0"/>
              <a:t>, alt </a:t>
            </a:r>
            <a:r>
              <a:rPr lang="en-US" sz="2000" dirty="0" err="1"/>
              <a:t>kültürdür</a:t>
            </a:r>
            <a:r>
              <a:rPr lang="en-US" sz="2000" dirty="0"/>
              <a:t> </a:t>
            </a:r>
            <a:r>
              <a:rPr lang="en-US" sz="2000" dirty="0" err="1"/>
              <a:t>ancak</a:t>
            </a:r>
            <a:r>
              <a:rPr lang="en-US" sz="2000" dirty="0"/>
              <a:t>, </a:t>
            </a:r>
            <a:r>
              <a:rPr lang="en-US" sz="2000" dirty="0" err="1"/>
              <a:t>değerler</a:t>
            </a:r>
            <a:r>
              <a:rPr lang="en-US" sz="2000" dirty="0"/>
              <a:t>, norm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yaşam</a:t>
            </a:r>
            <a:r>
              <a:rPr lang="en-US" sz="2000" dirty="0"/>
              <a:t> </a:t>
            </a:r>
            <a:r>
              <a:rPr lang="en-US" sz="2000" dirty="0" err="1"/>
              <a:t>biçimleri</a:t>
            </a:r>
            <a:r>
              <a:rPr lang="en-US" sz="2000" dirty="0"/>
              <a:t> </a:t>
            </a:r>
            <a:r>
              <a:rPr lang="en-US" sz="2000" dirty="0" err="1"/>
              <a:t>açısından</a:t>
            </a:r>
            <a:r>
              <a:rPr lang="en-US" sz="2000" dirty="0"/>
              <a:t> </a:t>
            </a:r>
            <a:r>
              <a:rPr lang="en-US" sz="2000" dirty="0" err="1"/>
              <a:t>içinde</a:t>
            </a:r>
            <a:r>
              <a:rPr lang="en-US" sz="2000" dirty="0"/>
              <a:t> </a:t>
            </a:r>
            <a:r>
              <a:rPr lang="en-US" sz="2000" dirty="0" err="1"/>
              <a:t>yaşanılan</a:t>
            </a:r>
            <a:r>
              <a:rPr lang="en-US" sz="2000" dirty="0"/>
              <a:t> </a:t>
            </a:r>
            <a:r>
              <a:rPr lang="en-US" sz="2000" dirty="0" err="1"/>
              <a:t>kültüre</a:t>
            </a:r>
            <a:r>
              <a:rPr lang="en-US" sz="2000" dirty="0"/>
              <a:t> </a:t>
            </a:r>
            <a:r>
              <a:rPr lang="en-US" sz="2000" dirty="0" err="1"/>
              <a:t>ters</a:t>
            </a:r>
            <a:r>
              <a:rPr lang="en-US" sz="2000" dirty="0"/>
              <a:t> </a:t>
            </a:r>
            <a:r>
              <a:rPr lang="en-US" sz="2000" dirty="0" err="1"/>
              <a:t>düşen</a:t>
            </a:r>
            <a:r>
              <a:rPr lang="en-US" sz="2000" dirty="0"/>
              <a:t> </a:t>
            </a:r>
            <a:r>
              <a:rPr lang="en-US" sz="2000" dirty="0" err="1"/>
              <a:t>tutum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davranışları</a:t>
            </a:r>
            <a:r>
              <a:rPr lang="en-US" sz="2000" dirty="0"/>
              <a:t> </a:t>
            </a:r>
            <a:r>
              <a:rPr lang="en-US" sz="2000" dirty="0" err="1"/>
              <a:t>benimser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Gençler</a:t>
            </a:r>
            <a:r>
              <a:rPr lang="en-US" sz="2000" dirty="0"/>
              <a:t> </a:t>
            </a:r>
            <a:r>
              <a:rPr lang="en-US" sz="2000" dirty="0" err="1"/>
              <a:t>arasında</a:t>
            </a:r>
            <a:r>
              <a:rPr lang="en-US" sz="2000" dirty="0"/>
              <a:t> </a:t>
            </a:r>
            <a:r>
              <a:rPr lang="en-US" sz="2000" dirty="0" err="1"/>
              <a:t>yaygındır</a:t>
            </a:r>
            <a:r>
              <a:rPr lang="en-US" sz="2000" dirty="0"/>
              <a:t>. </a:t>
            </a:r>
            <a:r>
              <a:rPr lang="en-US" sz="2000" dirty="0" err="1"/>
              <a:t>Gençlerin</a:t>
            </a:r>
            <a:r>
              <a:rPr lang="en-US" sz="2000" dirty="0"/>
              <a:t> </a:t>
            </a:r>
            <a:r>
              <a:rPr lang="en-US" sz="2000" dirty="0" err="1"/>
              <a:t>kültürel</a:t>
            </a:r>
            <a:r>
              <a:rPr lang="en-US" sz="2000" dirty="0"/>
              <a:t> </a:t>
            </a:r>
            <a:r>
              <a:rPr lang="en-US" sz="2000" dirty="0" err="1"/>
              <a:t>standartlara</a:t>
            </a:r>
            <a:r>
              <a:rPr lang="en-US" sz="2000" dirty="0"/>
              <a:t> </a:t>
            </a:r>
            <a:r>
              <a:rPr lang="en-US" sz="2000" dirty="0" err="1"/>
              <a:t>uyumu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kolayken</a:t>
            </a:r>
            <a:r>
              <a:rPr lang="en-US" sz="2000" dirty="0"/>
              <a:t>, </a:t>
            </a:r>
            <a:r>
              <a:rPr lang="en-US" sz="2000" dirty="0" err="1"/>
              <a:t>yaşlı</a:t>
            </a:r>
            <a:r>
              <a:rPr lang="en-US" sz="2000" dirty="0"/>
              <a:t> </a:t>
            </a:r>
            <a:r>
              <a:rPr lang="en-US" sz="2000" dirty="0" err="1"/>
              <a:t>kişiler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kolay</a:t>
            </a:r>
            <a:r>
              <a:rPr lang="en-US" sz="2000" dirty="0"/>
              <a:t> </a:t>
            </a:r>
            <a:r>
              <a:rPr lang="en-US" sz="2000" dirty="0" err="1"/>
              <a:t>değildir</a:t>
            </a:r>
            <a:r>
              <a:rPr lang="en-US" sz="2000" dirty="0"/>
              <a:t>.  </a:t>
            </a:r>
          </a:p>
          <a:p>
            <a:pPr lvl="1"/>
            <a:r>
              <a:rPr lang="en-US" sz="2000" dirty="0"/>
              <a:t>1960’lı </a:t>
            </a:r>
            <a:r>
              <a:rPr lang="en-US" sz="2000" dirty="0" err="1"/>
              <a:t>yılların</a:t>
            </a:r>
            <a:r>
              <a:rPr lang="en-US" sz="2000" dirty="0"/>
              <a:t> </a:t>
            </a:r>
            <a:r>
              <a:rPr lang="en-US" sz="2000" dirty="0" err="1"/>
              <a:t>hippi</a:t>
            </a:r>
            <a:r>
              <a:rPr lang="en-US" sz="2000" dirty="0"/>
              <a:t> </a:t>
            </a:r>
            <a:r>
              <a:rPr lang="en-US" sz="2000" dirty="0" err="1"/>
              <a:t>kültür</a:t>
            </a:r>
            <a:r>
              <a:rPr lang="en-US" sz="2000" dirty="0"/>
              <a:t>. </a:t>
            </a:r>
            <a:r>
              <a:rPr lang="en-US" sz="2000" dirty="0" err="1"/>
              <a:t>Yaygın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değerlere</a:t>
            </a:r>
            <a:r>
              <a:rPr lang="en-US" sz="2000" dirty="0"/>
              <a:t> </a:t>
            </a:r>
            <a:r>
              <a:rPr lang="en-US" sz="2000" dirty="0" err="1"/>
              <a:t>karşı</a:t>
            </a:r>
            <a:r>
              <a:rPr lang="en-US" sz="2000" dirty="0"/>
              <a:t> </a:t>
            </a:r>
            <a:r>
              <a:rPr lang="en-US" sz="2000" dirty="0" err="1"/>
              <a:t>çıkarak</a:t>
            </a:r>
            <a:r>
              <a:rPr lang="en-US" sz="2000" dirty="0"/>
              <a:t>, humanism, </a:t>
            </a:r>
            <a:r>
              <a:rPr lang="en-US" sz="2000" dirty="0" err="1"/>
              <a:t>barış</a:t>
            </a:r>
            <a:r>
              <a:rPr lang="en-US" sz="2000" dirty="0"/>
              <a:t>, </a:t>
            </a:r>
            <a:r>
              <a:rPr lang="en-US" sz="2000" dirty="0" err="1"/>
              <a:t>aşk</a:t>
            </a:r>
            <a:r>
              <a:rPr lang="en-US" sz="2000" dirty="0"/>
              <a:t>, </a:t>
            </a:r>
            <a:r>
              <a:rPr lang="en-US" sz="2000" dirty="0" err="1"/>
              <a:t>romantizm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değerlere</a:t>
            </a:r>
            <a:r>
              <a:rPr lang="en-US" sz="2000" dirty="0"/>
              <a:t> </a:t>
            </a:r>
            <a:r>
              <a:rPr lang="en-US" sz="2000" dirty="0" err="1"/>
              <a:t>ağırlık</a:t>
            </a:r>
            <a:r>
              <a:rPr lang="en-US" sz="2000" dirty="0"/>
              <a:t> vermis, </a:t>
            </a:r>
            <a:r>
              <a:rPr lang="en-US" sz="2000" dirty="0" err="1"/>
              <a:t>kıyafet</a:t>
            </a:r>
            <a:r>
              <a:rPr lang="en-US" sz="2000" dirty="0"/>
              <a:t>, slogan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benimsedikleri</a:t>
            </a:r>
            <a:r>
              <a:rPr lang="en-US" sz="2000" dirty="0"/>
              <a:t> </a:t>
            </a:r>
            <a:r>
              <a:rPr lang="en-US" sz="2000" dirty="0" err="1"/>
              <a:t>kültür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toplumun</a:t>
            </a:r>
            <a:r>
              <a:rPr lang="en-US" sz="2000" dirty="0"/>
              <a:t> </a:t>
            </a:r>
            <a:r>
              <a:rPr lang="en-US" sz="2000" dirty="0" err="1"/>
              <a:t>değerlerine</a:t>
            </a:r>
            <a:r>
              <a:rPr lang="en-US" sz="2000" dirty="0"/>
              <a:t> </a:t>
            </a:r>
            <a:r>
              <a:rPr lang="en-US" sz="2000" dirty="0" err="1"/>
              <a:t>karşı</a:t>
            </a:r>
            <a:r>
              <a:rPr lang="en-US" sz="2000" dirty="0"/>
              <a:t> </a:t>
            </a:r>
            <a:r>
              <a:rPr lang="en-US" sz="2000" dirty="0" err="1"/>
              <a:t>çıkmışlardır</a:t>
            </a:r>
            <a:r>
              <a:rPr lang="en-US" sz="2000" dirty="0"/>
              <a:t>. </a:t>
            </a:r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565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81561FE1-98BC-C14B-A490-93C12A901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4317" y="349158"/>
            <a:ext cx="4269787" cy="5781279"/>
          </a:xfrm>
        </p:spPr>
      </p:pic>
    </p:spTree>
    <p:extLst>
      <p:ext uri="{BB962C8B-B14F-4D97-AF65-F5344CB8AC3E}">
        <p14:creationId xmlns:p14="http://schemas.microsoft.com/office/powerpoint/2010/main" val="3654981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DC0EC62-C563-044B-9993-152C941E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Etnosentrizm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C67A87-1D8C-3B45-9C4F-3B73B1DA2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83" y="1270661"/>
            <a:ext cx="9426430" cy="4640562"/>
          </a:xfrm>
        </p:spPr>
        <p:txBody>
          <a:bodyPr>
            <a:normAutofit/>
          </a:bodyPr>
          <a:lstStyle/>
          <a:p>
            <a:r>
              <a:rPr lang="en-US" sz="2000" dirty="0" err="1"/>
              <a:t>Kültürler</a:t>
            </a:r>
            <a:r>
              <a:rPr lang="en-US" sz="2000" dirty="0"/>
              <a:t> </a:t>
            </a:r>
            <a:r>
              <a:rPr lang="en-US" sz="2000" dirty="0" err="1"/>
              <a:t>farklıdır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her </a:t>
            </a:r>
            <a:r>
              <a:rPr lang="en-US" sz="2000" dirty="0" err="1"/>
              <a:t>insan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kültürel</a:t>
            </a:r>
            <a:r>
              <a:rPr lang="en-US" sz="2000" dirty="0"/>
              <a:t> </a:t>
            </a:r>
            <a:r>
              <a:rPr lang="en-US" sz="2000" dirty="0" err="1"/>
              <a:t>yapı</a:t>
            </a:r>
            <a:r>
              <a:rPr lang="en-US" sz="2000" dirty="0"/>
              <a:t> </a:t>
            </a:r>
            <a:r>
              <a:rPr lang="en-US" sz="2000" dirty="0" err="1"/>
              <a:t>içine</a:t>
            </a:r>
            <a:r>
              <a:rPr lang="en-US" sz="2000" dirty="0"/>
              <a:t> </a:t>
            </a:r>
            <a:r>
              <a:rPr lang="en-US" sz="2000" dirty="0" err="1"/>
              <a:t>doğar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kültürü</a:t>
            </a:r>
            <a:r>
              <a:rPr lang="en-US" sz="2000" dirty="0"/>
              <a:t>, </a:t>
            </a:r>
            <a:r>
              <a:rPr lang="en-US" sz="2000" dirty="0" err="1"/>
              <a:t>değer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normları</a:t>
            </a:r>
            <a:r>
              <a:rPr lang="en-US" sz="2000" dirty="0"/>
              <a:t> </a:t>
            </a:r>
            <a:r>
              <a:rPr lang="en-US" sz="2000" dirty="0" err="1"/>
              <a:t>üstün</a:t>
            </a:r>
            <a:r>
              <a:rPr lang="en-US" sz="2000" dirty="0"/>
              <a:t> </a:t>
            </a:r>
            <a:r>
              <a:rPr lang="en-US" sz="2000" dirty="0" err="1"/>
              <a:t>görür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Kendi</a:t>
            </a:r>
            <a:r>
              <a:rPr lang="en-US" sz="2000" dirty="0"/>
              <a:t> </a:t>
            </a:r>
            <a:r>
              <a:rPr lang="en-US" sz="2000" dirty="0" err="1"/>
              <a:t>ahlak</a:t>
            </a:r>
            <a:r>
              <a:rPr lang="en-US" sz="2000" dirty="0"/>
              <a:t> </a:t>
            </a:r>
            <a:r>
              <a:rPr lang="en-US" sz="2000" dirty="0" err="1"/>
              <a:t>anlayışı</a:t>
            </a:r>
            <a:r>
              <a:rPr lang="en-US" sz="2000" dirty="0"/>
              <a:t>, </a:t>
            </a:r>
            <a:r>
              <a:rPr lang="en-US" sz="2000" dirty="0" err="1"/>
              <a:t>evlilik</a:t>
            </a:r>
            <a:r>
              <a:rPr lang="en-US" sz="2000" dirty="0"/>
              <a:t> </a:t>
            </a:r>
            <a:r>
              <a:rPr lang="en-US" sz="2000" dirty="0" err="1"/>
              <a:t>biçimi</a:t>
            </a:r>
            <a:r>
              <a:rPr lang="en-US" sz="2000" dirty="0"/>
              <a:t>, </a:t>
            </a:r>
            <a:r>
              <a:rPr lang="en-US" sz="2000" dirty="0" err="1"/>
              <a:t>kıyafeti</a:t>
            </a:r>
            <a:r>
              <a:rPr lang="en-US" sz="2000" dirty="0"/>
              <a:t>, </a:t>
            </a:r>
            <a:r>
              <a:rPr lang="en-US" sz="2000" dirty="0" err="1"/>
              <a:t>güzellik</a:t>
            </a:r>
            <a:r>
              <a:rPr lang="en-US" sz="2000" dirty="0"/>
              <a:t> </a:t>
            </a:r>
            <a:r>
              <a:rPr lang="en-US" sz="2000" dirty="0" err="1"/>
              <a:t>anlayışı</a:t>
            </a:r>
            <a:r>
              <a:rPr lang="en-US" sz="2000" dirty="0"/>
              <a:t> vs. </a:t>
            </a:r>
            <a:r>
              <a:rPr lang="en-US" sz="2000" dirty="0" err="1"/>
              <a:t>diğerlerine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doğru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kesin</a:t>
            </a:r>
            <a:r>
              <a:rPr lang="en-US" sz="2000" dirty="0"/>
              <a:t> </a:t>
            </a:r>
            <a:r>
              <a:rPr lang="en-US" sz="2000" dirty="0" err="1"/>
              <a:t>bulur</a:t>
            </a:r>
            <a:r>
              <a:rPr lang="en-US" sz="2000" dirty="0"/>
              <a:t>. </a:t>
            </a:r>
            <a:r>
              <a:rPr lang="en-US" sz="2000" dirty="0" err="1"/>
              <a:t>Etnosentrizmdir</a:t>
            </a:r>
            <a:r>
              <a:rPr lang="en-US" sz="2000" dirty="0"/>
              <a:t>. </a:t>
            </a:r>
          </a:p>
          <a:p>
            <a:r>
              <a:rPr lang="en-US" sz="2000" dirty="0"/>
              <a:t>Bu </a:t>
            </a:r>
            <a:r>
              <a:rPr lang="en-US" sz="2000" dirty="0" err="1"/>
              <a:t>izole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geleneksel</a:t>
            </a:r>
            <a:r>
              <a:rPr lang="en-US" sz="2000" dirty="0"/>
              <a:t> </a:t>
            </a:r>
            <a:r>
              <a:rPr lang="en-US" sz="2000" dirty="0" err="1"/>
              <a:t>toplumlarda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yaygındır</a:t>
            </a:r>
            <a:r>
              <a:rPr lang="en-US" sz="2000" dirty="0"/>
              <a:t>. </a:t>
            </a:r>
          </a:p>
          <a:p>
            <a:r>
              <a:rPr lang="en-US" sz="2000" dirty="0"/>
              <a:t>Modern </a:t>
            </a:r>
            <a:r>
              <a:rPr lang="en-US" sz="2000" dirty="0" err="1"/>
              <a:t>toplumlarda</a:t>
            </a:r>
            <a:r>
              <a:rPr lang="en-US" sz="2000" dirty="0"/>
              <a:t> da </a:t>
            </a:r>
            <a:r>
              <a:rPr lang="en-US" sz="2000" dirty="0" err="1"/>
              <a:t>mevcuttur</a:t>
            </a:r>
            <a:r>
              <a:rPr lang="en-US" sz="2000" dirty="0"/>
              <a:t>. </a:t>
            </a:r>
            <a:r>
              <a:rPr lang="en-US" sz="2000" dirty="0" err="1"/>
              <a:t>İnsanın</a:t>
            </a:r>
            <a:r>
              <a:rPr lang="en-US" sz="2000" dirty="0"/>
              <a:t> </a:t>
            </a:r>
            <a:r>
              <a:rPr lang="en-US" sz="2000" dirty="0" err="1"/>
              <a:t>kendi</a:t>
            </a:r>
            <a:r>
              <a:rPr lang="en-US" sz="2000" dirty="0"/>
              <a:t> </a:t>
            </a:r>
            <a:r>
              <a:rPr lang="en-US" sz="2000" dirty="0" err="1"/>
              <a:t>kültürünü</a:t>
            </a:r>
            <a:r>
              <a:rPr lang="en-US" sz="2000" dirty="0"/>
              <a:t>  </a:t>
            </a:r>
            <a:r>
              <a:rPr lang="en-US" sz="2000" dirty="0" err="1"/>
              <a:t>yansız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değerlendirememesinden</a:t>
            </a:r>
            <a:r>
              <a:rPr lang="en-US" sz="2000" dirty="0"/>
              <a:t> </a:t>
            </a:r>
            <a:r>
              <a:rPr lang="en-US" sz="2000" dirty="0" err="1"/>
              <a:t>kaynaklanır</a:t>
            </a:r>
            <a:r>
              <a:rPr lang="en-US" sz="2000" dirty="0"/>
              <a:t>.  </a:t>
            </a:r>
            <a:endParaRPr lang="tr-TR" sz="2000" dirty="0"/>
          </a:p>
          <a:p>
            <a:r>
              <a:rPr lang="en-US" sz="2000" dirty="0" err="1"/>
              <a:t>Etnocentrizm'in</a:t>
            </a:r>
            <a:r>
              <a:rPr lang="en-US" sz="2000" dirty="0"/>
              <a:t> hem </a:t>
            </a:r>
            <a:r>
              <a:rPr lang="en-US" sz="2000" dirty="0" err="1"/>
              <a:t>olumlu</a:t>
            </a:r>
            <a:r>
              <a:rPr lang="en-US" sz="2000" dirty="0"/>
              <a:t> hem de </a:t>
            </a:r>
            <a:r>
              <a:rPr lang="en-US" sz="2000" dirty="0" err="1"/>
              <a:t>olumsuz</a:t>
            </a:r>
            <a:r>
              <a:rPr lang="en-US" sz="2000" dirty="0"/>
              <a:t> </a:t>
            </a:r>
            <a:r>
              <a:rPr lang="en-US" sz="2000" dirty="0" err="1"/>
              <a:t>yönleri</a:t>
            </a:r>
            <a:r>
              <a:rPr lang="en-US" sz="2000" dirty="0"/>
              <a:t> </a:t>
            </a:r>
            <a:r>
              <a:rPr lang="en-US" sz="2000" dirty="0" err="1"/>
              <a:t>vardır</a:t>
            </a:r>
            <a:r>
              <a:rPr lang="en-US" sz="2000" dirty="0"/>
              <a:t>. </a:t>
            </a:r>
          </a:p>
          <a:p>
            <a:pPr lvl="1"/>
            <a:r>
              <a:rPr lang="en-US" sz="1800" dirty="0" err="1"/>
              <a:t>Olumlu</a:t>
            </a:r>
            <a:r>
              <a:rPr lang="en-US" sz="1800" dirty="0"/>
              <a:t> </a:t>
            </a:r>
            <a:r>
              <a:rPr lang="en-US" sz="1800" dirty="0" err="1"/>
              <a:t>yönü</a:t>
            </a:r>
            <a:r>
              <a:rPr lang="en-US" sz="1800" dirty="0"/>
              <a:t> </a:t>
            </a:r>
            <a:r>
              <a:rPr lang="en-US" sz="1800" dirty="0" err="1"/>
              <a:t>grup</a:t>
            </a:r>
            <a:r>
              <a:rPr lang="en-US" sz="1800" dirty="0"/>
              <a:t> </a:t>
            </a:r>
            <a:r>
              <a:rPr lang="en-US" sz="1800" dirty="0" err="1"/>
              <a:t>üyeleri</a:t>
            </a:r>
            <a:r>
              <a:rPr lang="en-US" sz="1800" dirty="0"/>
              <a:t> </a:t>
            </a:r>
            <a:r>
              <a:rPr lang="en-US" sz="1800" dirty="0" err="1"/>
              <a:t>arasındaki</a:t>
            </a:r>
            <a:r>
              <a:rPr lang="en-US" sz="1800" dirty="0"/>
              <a:t> </a:t>
            </a:r>
            <a:r>
              <a:rPr lang="en-US" sz="1800" dirty="0" err="1"/>
              <a:t>grup</a:t>
            </a:r>
            <a:r>
              <a:rPr lang="en-US" sz="1800" dirty="0"/>
              <a:t> </a:t>
            </a:r>
            <a:r>
              <a:rPr lang="en-US" sz="1800" dirty="0" err="1"/>
              <a:t>bağlılığı</a:t>
            </a:r>
            <a:r>
              <a:rPr lang="en-US" sz="1800" dirty="0"/>
              <a:t> </a:t>
            </a:r>
            <a:r>
              <a:rPr lang="en-US" sz="1800" dirty="0" err="1"/>
              <a:t>arttırmasıdır</a:t>
            </a:r>
            <a:r>
              <a:rPr lang="en-US" sz="1800" dirty="0"/>
              <a:t>. </a:t>
            </a:r>
          </a:p>
          <a:p>
            <a:pPr lvl="1"/>
            <a:r>
              <a:rPr lang="en-US" sz="1800" dirty="0" err="1"/>
              <a:t>Olumsuz</a:t>
            </a:r>
            <a:r>
              <a:rPr lang="en-US" sz="1800" dirty="0"/>
              <a:t> </a:t>
            </a:r>
            <a:r>
              <a:rPr lang="en-US" sz="1800" dirty="0" err="1"/>
              <a:t>yönü</a:t>
            </a:r>
            <a:r>
              <a:rPr lang="en-US" sz="1800" dirty="0"/>
              <a:t> </a:t>
            </a:r>
            <a:r>
              <a:rPr lang="en-US" sz="1800" dirty="0" err="1"/>
              <a:t>ise</a:t>
            </a:r>
            <a:r>
              <a:rPr lang="en-US" sz="1800" dirty="0"/>
              <a:t> </a:t>
            </a:r>
            <a:r>
              <a:rPr lang="en-US" sz="1800" dirty="0" err="1"/>
              <a:t>zararlı</a:t>
            </a:r>
            <a:r>
              <a:rPr lang="en-US" sz="1800" dirty="0"/>
              <a:t> </a:t>
            </a:r>
            <a:r>
              <a:rPr lang="en-US" sz="1800" dirty="0" err="1"/>
              <a:t>ayrımcılıklara</a:t>
            </a:r>
            <a:r>
              <a:rPr lang="en-US" sz="1800" dirty="0"/>
              <a:t> </a:t>
            </a:r>
            <a:r>
              <a:rPr lang="en-US" sz="1800" dirty="0" err="1"/>
              <a:t>neden</a:t>
            </a:r>
            <a:r>
              <a:rPr lang="en-US" sz="1800" dirty="0"/>
              <a:t> </a:t>
            </a:r>
            <a:r>
              <a:rPr lang="en-US" sz="1800" dirty="0" err="1"/>
              <a:t>olup</a:t>
            </a:r>
            <a:r>
              <a:rPr lang="en-US" sz="1800" dirty="0"/>
              <a:t>, </a:t>
            </a:r>
            <a:r>
              <a:rPr lang="en-US" sz="1800" dirty="0" err="1"/>
              <a:t>diğerlerini</a:t>
            </a:r>
            <a:r>
              <a:rPr lang="en-US" sz="1800" dirty="0"/>
              <a:t> </a:t>
            </a:r>
            <a:r>
              <a:rPr lang="en-US" sz="1800" dirty="0" err="1"/>
              <a:t>dışlamaya</a:t>
            </a:r>
            <a:r>
              <a:rPr lang="en-US" sz="1800" dirty="0"/>
              <a:t> </a:t>
            </a:r>
            <a:r>
              <a:rPr lang="en-US" sz="1800" dirty="0" err="1"/>
              <a:t>iten</a:t>
            </a:r>
            <a:r>
              <a:rPr lang="en-US" sz="1800" dirty="0"/>
              <a:t> </a:t>
            </a:r>
            <a:r>
              <a:rPr lang="en-US" sz="1800" dirty="0" err="1"/>
              <a:t>davranışlara</a:t>
            </a:r>
            <a:r>
              <a:rPr lang="en-US" sz="1800" dirty="0"/>
              <a:t> </a:t>
            </a:r>
            <a:r>
              <a:rPr lang="en-US" sz="1800" dirty="0" err="1"/>
              <a:t>yol</a:t>
            </a:r>
            <a:r>
              <a:rPr lang="en-US" sz="1800" dirty="0"/>
              <a:t> </a:t>
            </a:r>
            <a:r>
              <a:rPr lang="en-US" sz="1800" dirty="0" err="1"/>
              <a:t>açmasıdır</a:t>
            </a:r>
            <a:r>
              <a:rPr lang="en-US" sz="1800" dirty="0"/>
              <a:t>.</a:t>
            </a:r>
            <a:endParaRPr lang="tr-TR" sz="1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830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18DB608-BD50-5140-9531-03E91FB9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Kültürel </a:t>
            </a:r>
            <a:r>
              <a:rPr lang="tr-TR" dirty="0" err="1"/>
              <a:t>Relativizm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D3495A-3757-824D-BF16-2D0C4B73F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329" y="1905000"/>
            <a:ext cx="8915400" cy="4664313"/>
          </a:xfrm>
        </p:spPr>
        <p:txBody>
          <a:bodyPr/>
          <a:lstStyle/>
          <a:p>
            <a:r>
              <a:rPr lang="en-US" sz="2400" dirty="0" err="1"/>
              <a:t>Kültürü</a:t>
            </a:r>
            <a:r>
              <a:rPr lang="en-US" sz="2400" dirty="0"/>
              <a:t>  </a:t>
            </a:r>
            <a:r>
              <a:rPr lang="en-US" sz="2400" dirty="0" err="1"/>
              <a:t>yine</a:t>
            </a:r>
            <a:r>
              <a:rPr lang="en-US" sz="2400" dirty="0"/>
              <a:t> o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yapısı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, </a:t>
            </a:r>
            <a:r>
              <a:rPr lang="en-US" sz="2400" dirty="0" err="1"/>
              <a:t>değer</a:t>
            </a:r>
            <a:r>
              <a:rPr lang="en-US" sz="2400" dirty="0"/>
              <a:t> </a:t>
            </a:r>
            <a:r>
              <a:rPr lang="en-US" sz="2400" dirty="0" err="1"/>
              <a:t>yargılarını</a:t>
            </a:r>
            <a:r>
              <a:rPr lang="en-US" sz="2400" dirty="0"/>
              <a:t> </a:t>
            </a:r>
            <a:r>
              <a:rPr lang="en-US" sz="2400" dirty="0" err="1"/>
              <a:t>kullanmadan</a:t>
            </a:r>
            <a:r>
              <a:rPr lang="en-US" sz="2400" dirty="0"/>
              <a:t> </a:t>
            </a:r>
            <a:r>
              <a:rPr lang="en-US" sz="2400" dirty="0" err="1"/>
              <a:t>tanımaya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anlamaya</a:t>
            </a:r>
            <a:r>
              <a:rPr lang="en-US" sz="2400" dirty="0"/>
              <a:t> </a:t>
            </a:r>
            <a:r>
              <a:rPr lang="en-US" sz="2400" i="1" dirty="0" err="1"/>
              <a:t>Kültürel</a:t>
            </a:r>
            <a:r>
              <a:rPr lang="en-US" sz="2400" i="1" dirty="0"/>
              <a:t> </a:t>
            </a:r>
            <a:r>
              <a:rPr lang="en-US" sz="2400" i="1" dirty="0" err="1"/>
              <a:t>relativizm</a:t>
            </a:r>
            <a:r>
              <a:rPr lang="en-US" sz="2400" dirty="0"/>
              <a:t> </a:t>
            </a:r>
            <a:r>
              <a:rPr lang="en-US" sz="2400" dirty="0" err="1"/>
              <a:t>denir</a:t>
            </a:r>
            <a:r>
              <a:rPr lang="en-US" sz="2400" dirty="0"/>
              <a:t>.</a:t>
            </a:r>
          </a:p>
          <a:p>
            <a:r>
              <a:rPr lang="tr-TR" sz="2400"/>
              <a:t>Kültürel körlük</a:t>
            </a:r>
            <a:endParaRPr lang="tr-TR" sz="2400" dirty="0"/>
          </a:p>
          <a:p>
            <a:r>
              <a:rPr lang="en-US" sz="2400" dirty="0" err="1"/>
              <a:t>Kültürel</a:t>
            </a:r>
            <a:r>
              <a:rPr lang="en-US" sz="2400" dirty="0"/>
              <a:t> </a:t>
            </a:r>
            <a:r>
              <a:rPr lang="en-US" sz="2400" dirty="0" err="1"/>
              <a:t>yapının</a:t>
            </a:r>
            <a:r>
              <a:rPr lang="en-US" sz="2400" dirty="0"/>
              <a:t> </a:t>
            </a:r>
            <a:r>
              <a:rPr lang="en-US" sz="2400" dirty="0" err="1"/>
              <a:t>nasıl</a:t>
            </a:r>
            <a:r>
              <a:rPr lang="en-US" sz="2400" dirty="0"/>
              <a:t> </a:t>
            </a:r>
            <a:r>
              <a:rPr lang="en-US" sz="2400" dirty="0" err="1"/>
              <a:t>uyumlu</a:t>
            </a:r>
            <a:r>
              <a:rPr lang="en-US" sz="2400" dirty="0"/>
              <a:t> hale </a:t>
            </a:r>
            <a:r>
              <a:rPr lang="en-US" sz="2400" dirty="0" err="1"/>
              <a:t>geldiğini</a:t>
            </a:r>
            <a:r>
              <a:rPr lang="en-US" sz="2400" dirty="0"/>
              <a:t>, o </a:t>
            </a:r>
            <a:r>
              <a:rPr lang="en-US" sz="2400" dirty="0" err="1"/>
              <a:t>parçaları</a:t>
            </a:r>
            <a:r>
              <a:rPr lang="en-US" sz="2400" dirty="0"/>
              <a:t> </a:t>
            </a:r>
            <a:r>
              <a:rPr lang="en-US" sz="2400" dirty="0" err="1"/>
              <a:t>aşağı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görmeden</a:t>
            </a:r>
            <a:r>
              <a:rPr lang="en-US" sz="2400" dirty="0"/>
              <a:t> </a:t>
            </a:r>
            <a:r>
              <a:rPr lang="en-US" sz="2400" dirty="0" err="1"/>
              <a:t>yani</a:t>
            </a:r>
            <a:r>
              <a:rPr lang="en-US" sz="2400" dirty="0"/>
              <a:t> </a:t>
            </a:r>
            <a:r>
              <a:rPr lang="en-US" sz="2400" dirty="0" err="1"/>
              <a:t>değer</a:t>
            </a:r>
            <a:r>
              <a:rPr lang="en-US" sz="2400" dirty="0"/>
              <a:t> </a:t>
            </a:r>
            <a:r>
              <a:rPr lang="en-US" sz="2400" dirty="0" err="1"/>
              <a:t>yargılarımızı</a:t>
            </a:r>
            <a:r>
              <a:rPr lang="en-US" sz="2400" dirty="0"/>
              <a:t> </a:t>
            </a:r>
            <a:r>
              <a:rPr lang="en-US" sz="2400" dirty="0" err="1"/>
              <a:t>kullanmadan</a:t>
            </a:r>
            <a:r>
              <a:rPr lang="en-US" sz="2400" dirty="0"/>
              <a:t> </a:t>
            </a:r>
            <a:r>
              <a:rPr lang="en-US" sz="2400" dirty="0" err="1"/>
              <a:t>anlamak</a:t>
            </a:r>
            <a:r>
              <a:rPr lang="en-US" sz="2400" dirty="0"/>
              <a:t> </a:t>
            </a:r>
            <a:r>
              <a:rPr lang="en-US" sz="2400" dirty="0" err="1"/>
              <a:t>demektir</a:t>
            </a:r>
            <a:r>
              <a:rPr lang="en-US" sz="2400" dirty="0"/>
              <a:t>.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46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272D3D0-590E-FB43-92F7-13715BD3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9" y="2569464"/>
            <a:ext cx="2916936" cy="1811640"/>
          </a:xfrm>
        </p:spPr>
        <p:txBody>
          <a:bodyPr>
            <a:noAutofit/>
          </a:bodyPr>
          <a:lstStyle/>
          <a:p>
            <a:r>
              <a:rPr lang="tr-TR" sz="6000" dirty="0">
                <a:solidFill>
                  <a:srgbClr val="FF0000"/>
                </a:solidFill>
              </a:rPr>
              <a:t>KÜLTÜR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1A230AA7-17F6-5445-8527-E014B3D3C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6932" y="318842"/>
            <a:ext cx="5280691" cy="5811595"/>
          </a:xfrm>
        </p:spPr>
      </p:pic>
    </p:spTree>
    <p:extLst>
      <p:ext uri="{BB962C8B-B14F-4D97-AF65-F5344CB8AC3E}">
        <p14:creationId xmlns:p14="http://schemas.microsoft.com/office/powerpoint/2010/main" val="424363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2B9777-9261-2443-ADEC-8C0602891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190" y="665018"/>
            <a:ext cx="9141422" cy="524620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 err="1"/>
              <a:t>Dil</a:t>
            </a:r>
            <a:r>
              <a:rPr lang="en-US" sz="3200" dirty="0"/>
              <a:t>, </a:t>
            </a:r>
            <a:r>
              <a:rPr lang="en-US" sz="3200" dirty="0" err="1"/>
              <a:t>inanç</a:t>
            </a:r>
            <a:r>
              <a:rPr lang="en-US" sz="3200" dirty="0"/>
              <a:t>, </a:t>
            </a:r>
            <a:r>
              <a:rPr lang="en-US" sz="3200" dirty="0" err="1"/>
              <a:t>değer</a:t>
            </a:r>
            <a:r>
              <a:rPr lang="en-US" sz="3200" dirty="0"/>
              <a:t>, norm </a:t>
            </a:r>
            <a:r>
              <a:rPr lang="en-US" sz="3200" dirty="0" err="1"/>
              <a:t>davranışlar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nesilden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diğer</a:t>
            </a:r>
            <a:r>
              <a:rPr lang="en-US" sz="3200" dirty="0"/>
              <a:t> </a:t>
            </a:r>
            <a:r>
              <a:rPr lang="en-US" sz="3200" dirty="0" err="1"/>
              <a:t>nesile</a:t>
            </a:r>
            <a:r>
              <a:rPr lang="en-US" sz="3200" dirty="0"/>
              <a:t> </a:t>
            </a:r>
            <a:r>
              <a:rPr lang="en-US" sz="3200" dirty="0" err="1"/>
              <a:t>aktarılan</a:t>
            </a:r>
            <a:r>
              <a:rPr lang="en-US" sz="3200" dirty="0"/>
              <a:t> </a:t>
            </a:r>
            <a:r>
              <a:rPr lang="en-US" sz="3200" dirty="0" err="1"/>
              <a:t>maddi</a:t>
            </a:r>
            <a:r>
              <a:rPr lang="en-US" sz="3200" dirty="0"/>
              <a:t> </a:t>
            </a:r>
            <a:r>
              <a:rPr lang="en-US" sz="3200" dirty="0" err="1"/>
              <a:t>ögelerden</a:t>
            </a:r>
            <a:r>
              <a:rPr lang="en-US" sz="3200" dirty="0"/>
              <a:t> </a:t>
            </a:r>
            <a:r>
              <a:rPr lang="en-US" sz="3200" dirty="0" err="1"/>
              <a:t>oluşan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bütün</a:t>
            </a:r>
            <a:r>
              <a:rPr lang="en-US" sz="3200" dirty="0"/>
              <a:t> </a:t>
            </a:r>
          </a:p>
          <a:p>
            <a:pPr lvl="0"/>
            <a:r>
              <a:rPr lang="en-US" sz="3200" dirty="0" err="1"/>
              <a:t>Toplumda</a:t>
            </a:r>
            <a:r>
              <a:rPr lang="en-US" sz="3200" dirty="0"/>
              <a:t> </a:t>
            </a:r>
            <a:r>
              <a:rPr lang="en-US" sz="3200" dirty="0" err="1"/>
              <a:t>yaşayan</a:t>
            </a:r>
            <a:r>
              <a:rPr lang="en-US" sz="3200" dirty="0"/>
              <a:t> </a:t>
            </a:r>
            <a:r>
              <a:rPr lang="en-US" sz="3200" dirty="0" err="1"/>
              <a:t>herkesin</a:t>
            </a:r>
            <a:r>
              <a:rPr lang="en-US" sz="3200" dirty="0"/>
              <a:t> </a:t>
            </a:r>
            <a:r>
              <a:rPr lang="en-US" sz="3200" dirty="0" err="1"/>
              <a:t>öğrendiği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paylaştığı</a:t>
            </a:r>
            <a:r>
              <a:rPr lang="en-US" sz="3200" dirty="0"/>
              <a:t> </a:t>
            </a:r>
            <a:r>
              <a:rPr lang="en-US" sz="3200" dirty="0" err="1"/>
              <a:t>herşey</a:t>
            </a:r>
            <a:endParaRPr lang="tr-TR" sz="3200" dirty="0"/>
          </a:p>
          <a:p>
            <a:pPr lvl="0"/>
            <a:r>
              <a:rPr lang="en-US" sz="3200" dirty="0" err="1"/>
              <a:t>Kültür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toplumun</a:t>
            </a:r>
            <a:r>
              <a:rPr lang="en-US" sz="3200" dirty="0"/>
              <a:t> </a:t>
            </a:r>
            <a:r>
              <a:rPr lang="en-US" sz="3200" dirty="0" err="1"/>
              <a:t>genel</a:t>
            </a:r>
            <a:r>
              <a:rPr lang="en-US" sz="3200" dirty="0"/>
              <a:t> </a:t>
            </a:r>
            <a:r>
              <a:rPr lang="en-US" sz="3200" dirty="0" err="1"/>
              <a:t>yaşam</a:t>
            </a:r>
            <a:r>
              <a:rPr lang="en-US" sz="3200" dirty="0"/>
              <a:t> </a:t>
            </a:r>
            <a:r>
              <a:rPr lang="en-US" sz="3200" dirty="0" err="1"/>
              <a:t>biçimidir</a:t>
            </a:r>
            <a:r>
              <a:rPr lang="en-US" sz="3200" dirty="0"/>
              <a:t>. </a:t>
            </a:r>
            <a:r>
              <a:rPr lang="en-US" sz="3200" dirty="0" err="1"/>
              <a:t>Toplumda</a:t>
            </a:r>
            <a:r>
              <a:rPr lang="en-US" sz="3200" dirty="0"/>
              <a:t> </a:t>
            </a:r>
            <a:r>
              <a:rPr lang="en-US" sz="3200" dirty="0" err="1"/>
              <a:t>yaşarken</a:t>
            </a:r>
            <a:r>
              <a:rPr lang="en-US" sz="3200" dirty="0"/>
              <a:t> </a:t>
            </a:r>
            <a:r>
              <a:rPr lang="en-US" sz="3200" dirty="0" err="1"/>
              <a:t>öğrenilen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paylaşılan</a:t>
            </a:r>
            <a:r>
              <a:rPr lang="en-US" sz="3200" dirty="0"/>
              <a:t> </a:t>
            </a:r>
            <a:r>
              <a:rPr lang="en-US" sz="3200" dirty="0" err="1"/>
              <a:t>herşeyi</a:t>
            </a:r>
            <a:r>
              <a:rPr lang="en-US" sz="3200" dirty="0"/>
              <a:t> </a:t>
            </a:r>
            <a:r>
              <a:rPr lang="en-US" sz="3200" dirty="0" err="1"/>
              <a:t>kapsar</a:t>
            </a:r>
            <a:endParaRPr lang="tr-TR" sz="3200" dirty="0"/>
          </a:p>
          <a:p>
            <a:pPr lvl="0"/>
            <a:r>
              <a:rPr lang="en-US" sz="3200" dirty="0" err="1"/>
              <a:t>Toplam</a:t>
            </a:r>
            <a:r>
              <a:rPr lang="en-US" sz="3200" dirty="0"/>
              <a:t> </a:t>
            </a:r>
            <a:r>
              <a:rPr lang="en-US" sz="3200" dirty="0" err="1"/>
              <a:t>yaşam</a:t>
            </a:r>
            <a:r>
              <a:rPr lang="en-US" sz="3200" dirty="0"/>
              <a:t> </a:t>
            </a:r>
            <a:r>
              <a:rPr lang="en-US" sz="3200" dirty="0" err="1"/>
              <a:t>biçimi</a:t>
            </a:r>
            <a:endParaRPr lang="tr-TR" sz="3200" dirty="0"/>
          </a:p>
          <a:p>
            <a:pPr lvl="0"/>
            <a:r>
              <a:rPr lang="en-US" sz="3200" dirty="0" err="1"/>
              <a:t>Toplumsal</a:t>
            </a:r>
            <a:r>
              <a:rPr lang="en-US" sz="3200" dirty="0"/>
              <a:t> </a:t>
            </a:r>
            <a:r>
              <a:rPr lang="en-US" sz="3200" dirty="0" err="1"/>
              <a:t>miras</a:t>
            </a:r>
            <a:endParaRPr lang="tr-TR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612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76C7D91E-3AAA-B242-83A3-37E9DBD44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816" y="890649"/>
            <a:ext cx="9105796" cy="502057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/>
              <a:t>Toplumun</a:t>
            </a:r>
            <a:r>
              <a:rPr lang="en-US" sz="3200" dirty="0"/>
              <a:t> </a:t>
            </a:r>
            <a:r>
              <a:rPr lang="en-US" sz="3200" dirty="0" err="1"/>
              <a:t>kültürel</a:t>
            </a:r>
            <a:r>
              <a:rPr lang="en-US" sz="3200" dirty="0"/>
              <a:t> </a:t>
            </a:r>
            <a:r>
              <a:rPr lang="en-US" sz="3200" dirty="0" err="1"/>
              <a:t>ögeleri</a:t>
            </a:r>
            <a:r>
              <a:rPr lang="en-US" sz="3200" dirty="0"/>
              <a:t> </a:t>
            </a:r>
            <a:r>
              <a:rPr lang="en-US" sz="3200" dirty="0" err="1"/>
              <a:t>ikiye</a:t>
            </a:r>
            <a:r>
              <a:rPr lang="en-US" sz="3200" dirty="0"/>
              <a:t> </a:t>
            </a:r>
            <a:r>
              <a:rPr lang="en-US" sz="3200" dirty="0" err="1"/>
              <a:t>ayrılır</a:t>
            </a:r>
            <a:r>
              <a:rPr lang="en-US" sz="3200" dirty="0"/>
              <a:t>: Maddi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Manevi</a:t>
            </a:r>
            <a:endParaRPr lang="tr-TR" sz="3200" dirty="0"/>
          </a:p>
          <a:p>
            <a:r>
              <a:rPr lang="en-US" sz="3200" i="1" dirty="0"/>
              <a:t>Maddi </a:t>
            </a:r>
            <a:r>
              <a:rPr lang="en-US" sz="3200" i="1" dirty="0" err="1"/>
              <a:t>kültürel</a:t>
            </a:r>
            <a:r>
              <a:rPr lang="en-US" sz="3200" i="1" dirty="0"/>
              <a:t> </a:t>
            </a:r>
            <a:r>
              <a:rPr lang="en-US" sz="3200" i="1" dirty="0" err="1"/>
              <a:t>ögeler</a:t>
            </a:r>
            <a:r>
              <a:rPr lang="en-US" sz="3200" dirty="0"/>
              <a:t>;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toplumun</a:t>
            </a:r>
            <a:r>
              <a:rPr lang="en-US" sz="3200" dirty="0"/>
              <a:t> </a:t>
            </a:r>
            <a:r>
              <a:rPr lang="en-US" sz="3200" dirty="0" err="1"/>
              <a:t>veyahut</a:t>
            </a:r>
            <a:r>
              <a:rPr lang="en-US" sz="3200" dirty="0"/>
              <a:t> </a:t>
            </a:r>
            <a:r>
              <a:rPr lang="en-US" sz="3200" dirty="0" err="1"/>
              <a:t>grubun</a:t>
            </a:r>
            <a:r>
              <a:rPr lang="en-US" sz="3200" dirty="0"/>
              <a:t> </a:t>
            </a:r>
            <a:r>
              <a:rPr lang="en-US" sz="3200" dirty="0" err="1"/>
              <a:t>herhangi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gelişim</a:t>
            </a:r>
            <a:r>
              <a:rPr lang="en-US" sz="3200" dirty="0"/>
              <a:t> </a:t>
            </a:r>
            <a:r>
              <a:rPr lang="en-US" sz="3200" dirty="0" err="1"/>
              <a:t>aşamasındaki</a:t>
            </a:r>
            <a:r>
              <a:rPr lang="en-US" sz="3200" dirty="0"/>
              <a:t> </a:t>
            </a:r>
            <a:r>
              <a:rPr lang="en-US" sz="3200" dirty="0" err="1"/>
              <a:t>teknolojik</a:t>
            </a:r>
            <a:r>
              <a:rPr lang="en-US" sz="3200" dirty="0"/>
              <a:t> </a:t>
            </a:r>
            <a:r>
              <a:rPr lang="en-US" sz="3200" dirty="0" err="1"/>
              <a:t>ilerlemesi</a:t>
            </a:r>
            <a:r>
              <a:rPr lang="en-US" sz="3200" dirty="0"/>
              <a:t>, </a:t>
            </a:r>
            <a:r>
              <a:rPr lang="en-US" sz="3200" dirty="0" err="1"/>
              <a:t>üretimi</a:t>
            </a:r>
            <a:r>
              <a:rPr lang="en-US" sz="3200" dirty="0"/>
              <a:t>, </a:t>
            </a:r>
            <a:r>
              <a:rPr lang="en-US" sz="3200" dirty="0" err="1"/>
              <a:t>teknik</a:t>
            </a:r>
            <a:r>
              <a:rPr lang="en-US" sz="3200" dirty="0"/>
              <a:t> </a:t>
            </a:r>
            <a:r>
              <a:rPr lang="en-US" sz="3200" dirty="0" err="1"/>
              <a:t>gelişmelerini</a:t>
            </a:r>
            <a:r>
              <a:rPr lang="en-US" sz="3200" dirty="0"/>
              <a:t>, </a:t>
            </a:r>
            <a:r>
              <a:rPr lang="en-US" sz="3200" dirty="0" err="1"/>
              <a:t>hüner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becerilerini</a:t>
            </a:r>
            <a:r>
              <a:rPr lang="en-US" sz="3200" dirty="0"/>
              <a:t> </a:t>
            </a:r>
            <a:r>
              <a:rPr lang="en-US" sz="3200" dirty="0" err="1"/>
              <a:t>anlatır</a:t>
            </a:r>
            <a:r>
              <a:rPr lang="en-US" sz="3200" dirty="0"/>
              <a:t>. </a:t>
            </a:r>
            <a:r>
              <a:rPr lang="en-US" sz="3200" dirty="0" err="1"/>
              <a:t>Okullar</a:t>
            </a:r>
            <a:r>
              <a:rPr lang="en-US" sz="3200" dirty="0"/>
              <a:t>, </a:t>
            </a:r>
            <a:r>
              <a:rPr lang="en-US" sz="3200" dirty="0" err="1"/>
              <a:t>fabrikalar</a:t>
            </a:r>
            <a:r>
              <a:rPr lang="en-US" sz="3200" dirty="0"/>
              <a:t>, </a:t>
            </a:r>
            <a:r>
              <a:rPr lang="en-US" sz="3200" dirty="0" err="1"/>
              <a:t>uzay</a:t>
            </a:r>
            <a:r>
              <a:rPr lang="en-US" sz="3200" dirty="0"/>
              <a:t> </a:t>
            </a:r>
            <a:r>
              <a:rPr lang="en-US" sz="3200" dirty="0" err="1"/>
              <a:t>araçları</a:t>
            </a:r>
            <a:r>
              <a:rPr lang="en-US" sz="3200" dirty="0"/>
              <a:t>, </a:t>
            </a:r>
            <a:r>
              <a:rPr lang="en-US" sz="3200" dirty="0" err="1"/>
              <a:t>giyim</a:t>
            </a:r>
            <a:r>
              <a:rPr lang="en-US" sz="3200" dirty="0"/>
              <a:t> vs..</a:t>
            </a:r>
            <a:endParaRPr lang="tr-TR" sz="3200" dirty="0"/>
          </a:p>
          <a:p>
            <a:r>
              <a:rPr lang="en-US" sz="3200" i="1" dirty="0" err="1"/>
              <a:t>Manevi</a:t>
            </a:r>
            <a:r>
              <a:rPr lang="en-US" sz="3200" i="1" dirty="0"/>
              <a:t> </a:t>
            </a:r>
            <a:r>
              <a:rPr lang="en-US" sz="3200" i="1" dirty="0" err="1"/>
              <a:t>kültürel</a:t>
            </a:r>
            <a:r>
              <a:rPr lang="en-US" sz="3200" i="1" dirty="0"/>
              <a:t> </a:t>
            </a:r>
            <a:r>
              <a:rPr lang="en-US" sz="3200" i="1" dirty="0" err="1"/>
              <a:t>ögeler</a:t>
            </a:r>
            <a:r>
              <a:rPr lang="en-US" sz="3200" dirty="0"/>
              <a:t>; </a:t>
            </a:r>
            <a:r>
              <a:rPr lang="en-US" sz="3200" dirty="0" err="1"/>
              <a:t>soyut</a:t>
            </a:r>
            <a:r>
              <a:rPr lang="en-US" sz="3200" dirty="0"/>
              <a:t> </a:t>
            </a:r>
            <a:r>
              <a:rPr lang="en-US" sz="3200" dirty="0" err="1"/>
              <a:t>ögeler</a:t>
            </a:r>
            <a:r>
              <a:rPr lang="en-US" sz="3200" dirty="0"/>
              <a:t>. </a:t>
            </a:r>
            <a:r>
              <a:rPr lang="en-US" sz="3200" dirty="0" err="1"/>
              <a:t>Toplumsal</a:t>
            </a:r>
            <a:r>
              <a:rPr lang="en-US" sz="3200" dirty="0"/>
              <a:t> </a:t>
            </a:r>
            <a:r>
              <a:rPr lang="en-US" sz="3200" dirty="0" err="1"/>
              <a:t>yaşamı</a:t>
            </a:r>
            <a:r>
              <a:rPr lang="en-US" sz="3200" dirty="0"/>
              <a:t> </a:t>
            </a:r>
            <a:r>
              <a:rPr lang="en-US" sz="3200" dirty="0" err="1"/>
              <a:t>düzenleyen</a:t>
            </a:r>
            <a:r>
              <a:rPr lang="en-US" sz="3200" dirty="0"/>
              <a:t> </a:t>
            </a:r>
            <a:r>
              <a:rPr lang="en-US" sz="3200" dirty="0" err="1"/>
              <a:t>değer</a:t>
            </a:r>
            <a:r>
              <a:rPr lang="en-US" sz="3200" dirty="0"/>
              <a:t>, </a:t>
            </a:r>
            <a:r>
              <a:rPr lang="en-US" sz="3200" dirty="0" err="1"/>
              <a:t>inanç</a:t>
            </a:r>
            <a:r>
              <a:rPr lang="en-US" sz="3200" dirty="0"/>
              <a:t>, </a:t>
            </a:r>
            <a:r>
              <a:rPr lang="en-US" sz="3200" dirty="0" err="1"/>
              <a:t>gelenek</a:t>
            </a:r>
            <a:r>
              <a:rPr lang="en-US" sz="3200" dirty="0"/>
              <a:t>, </a:t>
            </a:r>
            <a:r>
              <a:rPr lang="en-US" sz="3200" dirty="0" err="1"/>
              <a:t>görenek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ahlak</a:t>
            </a:r>
            <a:r>
              <a:rPr lang="en-US" sz="3200" dirty="0"/>
              <a:t> </a:t>
            </a:r>
            <a:r>
              <a:rPr lang="en-US" sz="3200" dirty="0" err="1"/>
              <a:t>kurallarından</a:t>
            </a:r>
            <a:r>
              <a:rPr lang="en-US" sz="3200" dirty="0"/>
              <a:t> </a:t>
            </a:r>
            <a:r>
              <a:rPr lang="en-US" sz="3200" dirty="0" err="1"/>
              <a:t>oluşur</a:t>
            </a:r>
            <a:r>
              <a:rPr lang="en-US" sz="3200" dirty="0"/>
              <a:t>.  </a:t>
            </a:r>
            <a:r>
              <a:rPr lang="en-US" sz="3200" dirty="0" err="1"/>
              <a:t>Amerikan</a:t>
            </a:r>
            <a:r>
              <a:rPr lang="en-US" sz="3200" dirty="0"/>
              <a:t>  </a:t>
            </a:r>
            <a:r>
              <a:rPr lang="en-US" sz="3200" dirty="0" err="1"/>
              <a:t>toplumu</a:t>
            </a:r>
            <a:r>
              <a:rPr lang="en-US" sz="3200" dirty="0"/>
              <a:t>, </a:t>
            </a:r>
            <a:r>
              <a:rPr lang="en-US" sz="3200" dirty="0" err="1"/>
              <a:t>Türk</a:t>
            </a:r>
            <a:r>
              <a:rPr lang="en-US" sz="3200" dirty="0"/>
              <a:t> </a:t>
            </a:r>
            <a:r>
              <a:rPr lang="en-US" sz="3200" dirty="0" err="1"/>
              <a:t>toplumu</a:t>
            </a:r>
            <a:r>
              <a:rPr lang="en-US" sz="3200" dirty="0"/>
              <a:t> </a:t>
            </a:r>
            <a:r>
              <a:rPr lang="en-US" sz="3200" dirty="0" err="1"/>
              <a:t>gibi</a:t>
            </a:r>
            <a:r>
              <a:rPr lang="en-US" sz="3200" dirty="0"/>
              <a:t>.</a:t>
            </a:r>
            <a:endParaRPr lang="tr-TR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796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AE10A507-FE1B-C04E-9E96-48807A1F1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119" y="0"/>
            <a:ext cx="5783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0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>
            <a:extLst>
              <a:ext uri="{FF2B5EF4-FFF2-40B4-BE49-F238E27FC236}">
                <a16:creationId xmlns:a16="http://schemas.microsoft.com/office/drawing/2014/main" id="{EDE2331F-0A2F-1D4B-BD3A-64DB0DA5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Kültürün</a:t>
            </a:r>
            <a:r>
              <a:rPr lang="en-US" b="1" dirty="0"/>
              <a:t> </a:t>
            </a:r>
            <a:r>
              <a:rPr lang="en-US" b="1" dirty="0" err="1"/>
              <a:t>Özellikleri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3BB1E0C-99FB-F243-A2CE-2FC58FCB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068" y="1626919"/>
            <a:ext cx="9034544" cy="4284303"/>
          </a:xfrm>
        </p:spPr>
        <p:txBody>
          <a:bodyPr/>
          <a:lstStyle/>
          <a:p>
            <a:pPr lvl="0"/>
            <a:r>
              <a:rPr lang="en-US" sz="3200" dirty="0" err="1"/>
              <a:t>Dil</a:t>
            </a:r>
            <a:r>
              <a:rPr lang="en-US" sz="3200" dirty="0"/>
              <a:t>;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kültür</a:t>
            </a:r>
            <a:r>
              <a:rPr lang="en-US" sz="3200" dirty="0"/>
              <a:t> </a:t>
            </a:r>
            <a:r>
              <a:rPr lang="en-US" sz="3200" dirty="0" err="1"/>
              <a:t>açıklanabilir</a:t>
            </a:r>
            <a:r>
              <a:rPr lang="en-US" sz="3200" dirty="0"/>
              <a:t>, </a:t>
            </a:r>
            <a:r>
              <a:rPr lang="en-US" sz="3200" dirty="0" err="1"/>
              <a:t>gelecek</a:t>
            </a:r>
            <a:r>
              <a:rPr lang="en-US" sz="3200" dirty="0"/>
              <a:t> </a:t>
            </a:r>
            <a:r>
              <a:rPr lang="en-US" sz="3200" dirty="0" err="1"/>
              <a:t>nesillere</a:t>
            </a:r>
            <a:r>
              <a:rPr lang="en-US" sz="3200" dirty="0"/>
              <a:t> </a:t>
            </a:r>
            <a:r>
              <a:rPr lang="en-US" sz="3200" dirty="0" err="1"/>
              <a:t>aktarılabilir</a:t>
            </a:r>
            <a:r>
              <a:rPr lang="en-US" sz="3200" dirty="0"/>
              <a:t>. </a:t>
            </a:r>
            <a:r>
              <a:rPr lang="en-US" sz="3200" dirty="0" err="1"/>
              <a:t>Kültür</a:t>
            </a:r>
            <a:r>
              <a:rPr lang="en-US" sz="3200" dirty="0"/>
              <a:t> </a:t>
            </a:r>
            <a:r>
              <a:rPr lang="en-US" sz="3200" dirty="0" err="1"/>
              <a:t>toplumsal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ürün</a:t>
            </a:r>
            <a:r>
              <a:rPr lang="en-US" sz="3200" dirty="0"/>
              <a:t> </a:t>
            </a:r>
            <a:r>
              <a:rPr lang="en-US" sz="3200" dirty="0" err="1"/>
              <a:t>olduğu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, </a:t>
            </a:r>
            <a:r>
              <a:rPr lang="en-US" sz="3200" dirty="0" err="1"/>
              <a:t>ancak</a:t>
            </a:r>
            <a:r>
              <a:rPr lang="en-US" sz="3200" dirty="0"/>
              <a:t> </a:t>
            </a:r>
            <a:r>
              <a:rPr lang="en-US" sz="3200" dirty="0" err="1"/>
              <a:t>insanlararası</a:t>
            </a:r>
            <a:r>
              <a:rPr lang="en-US" sz="3200" dirty="0"/>
              <a:t> </a:t>
            </a:r>
            <a:r>
              <a:rPr lang="en-US" sz="3200" dirty="0" err="1"/>
              <a:t>etkileşim</a:t>
            </a:r>
            <a:r>
              <a:rPr lang="en-US" sz="3200" dirty="0"/>
              <a:t> </a:t>
            </a:r>
            <a:r>
              <a:rPr lang="en-US" sz="3200" dirty="0" err="1"/>
              <a:t>sonucu</a:t>
            </a:r>
            <a:r>
              <a:rPr lang="en-US" sz="3200" dirty="0"/>
              <a:t> </a:t>
            </a:r>
            <a:r>
              <a:rPr lang="en-US" sz="3200" dirty="0" err="1"/>
              <a:t>doğup</a:t>
            </a:r>
            <a:r>
              <a:rPr lang="en-US" sz="3200" dirty="0"/>
              <a:t> </a:t>
            </a:r>
            <a:r>
              <a:rPr lang="en-US" sz="3200" dirty="0" err="1"/>
              <a:t>gelişir</a:t>
            </a:r>
            <a:r>
              <a:rPr lang="en-US" sz="3200" dirty="0"/>
              <a:t>.</a:t>
            </a:r>
            <a:endParaRPr lang="tr-TR" sz="3200" dirty="0"/>
          </a:p>
          <a:p>
            <a:pPr lvl="0"/>
            <a:r>
              <a:rPr lang="en-US" sz="3200" dirty="0" err="1"/>
              <a:t>Genetik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faktör</a:t>
            </a:r>
            <a:r>
              <a:rPr lang="en-US" sz="3200" dirty="0"/>
              <a:t> </a:t>
            </a:r>
            <a:r>
              <a:rPr lang="en-US" sz="3200" dirty="0" err="1"/>
              <a:t>söz</a:t>
            </a:r>
            <a:r>
              <a:rPr lang="en-US" sz="3200" dirty="0"/>
              <a:t> </a:t>
            </a:r>
            <a:r>
              <a:rPr lang="en-US" sz="3200" dirty="0" err="1"/>
              <a:t>konusu</a:t>
            </a:r>
            <a:r>
              <a:rPr lang="en-US" sz="3200" dirty="0"/>
              <a:t> </a:t>
            </a:r>
            <a:r>
              <a:rPr lang="en-US" sz="3200" dirty="0" err="1"/>
              <a:t>değildir</a:t>
            </a:r>
            <a:r>
              <a:rPr lang="en-US" sz="3200" dirty="0"/>
              <a:t>. </a:t>
            </a:r>
            <a:r>
              <a:rPr lang="en-US" sz="3200" dirty="0" err="1"/>
              <a:t>Kalıtsal</a:t>
            </a:r>
            <a:r>
              <a:rPr lang="en-US" sz="3200" dirty="0"/>
              <a:t> </a:t>
            </a:r>
            <a:r>
              <a:rPr lang="en-US" sz="3200" dirty="0" err="1"/>
              <a:t>değildir</a:t>
            </a:r>
            <a:r>
              <a:rPr lang="en-US" sz="3200" dirty="0"/>
              <a:t>. </a:t>
            </a:r>
            <a:r>
              <a:rPr lang="en-US" sz="3200" dirty="0" err="1"/>
              <a:t>Öğrenme</a:t>
            </a:r>
            <a:r>
              <a:rPr lang="en-US" sz="3200" dirty="0"/>
              <a:t> </a:t>
            </a:r>
            <a:r>
              <a:rPr lang="en-US" sz="3200" dirty="0" err="1"/>
              <a:t>yolu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kazanılır</a:t>
            </a:r>
            <a:r>
              <a:rPr lang="en-US" sz="3200" dirty="0"/>
              <a:t>. </a:t>
            </a:r>
            <a:endParaRPr lang="tr-TR" sz="3200" dirty="0"/>
          </a:p>
          <a:p>
            <a:pPr lvl="0"/>
            <a:r>
              <a:rPr lang="en-US" sz="3200" dirty="0"/>
              <a:t>Her </a:t>
            </a:r>
            <a:r>
              <a:rPr lang="en-US" sz="3200" dirty="0" err="1"/>
              <a:t>toplumun</a:t>
            </a:r>
            <a:r>
              <a:rPr lang="en-US" sz="3200" dirty="0"/>
              <a:t> </a:t>
            </a:r>
            <a:r>
              <a:rPr lang="en-US" sz="3200" dirty="0" err="1"/>
              <a:t>kültürü</a:t>
            </a:r>
            <a:r>
              <a:rPr lang="en-US" sz="3200" dirty="0"/>
              <a:t> </a:t>
            </a:r>
            <a:r>
              <a:rPr lang="en-US" sz="3200" dirty="0" err="1"/>
              <a:t>kendine</a:t>
            </a:r>
            <a:r>
              <a:rPr lang="en-US" sz="3200" dirty="0"/>
              <a:t> </a:t>
            </a:r>
            <a:r>
              <a:rPr lang="en-US" sz="3200" dirty="0" err="1"/>
              <a:t>özgüdür</a:t>
            </a:r>
            <a:r>
              <a:rPr lang="en-US" sz="3200" dirty="0"/>
              <a:t>. </a:t>
            </a:r>
            <a:r>
              <a:rPr lang="en-US" sz="3200" dirty="0" err="1"/>
              <a:t>Toplumlar</a:t>
            </a:r>
            <a:r>
              <a:rPr lang="en-US" sz="3200" dirty="0"/>
              <a:t> </a:t>
            </a:r>
            <a:r>
              <a:rPr lang="en-US" sz="3200" dirty="0" err="1"/>
              <a:t>arasında</a:t>
            </a:r>
            <a:r>
              <a:rPr lang="en-US" sz="3200" dirty="0"/>
              <a:t> </a:t>
            </a:r>
            <a:r>
              <a:rPr lang="en-US" sz="3200" dirty="0" err="1"/>
              <a:t>farklılıklar</a:t>
            </a:r>
            <a:r>
              <a:rPr lang="en-US" sz="3200" dirty="0"/>
              <a:t> </a:t>
            </a:r>
            <a:r>
              <a:rPr lang="en-US" sz="3200" dirty="0" err="1"/>
              <a:t>mevcuttur</a:t>
            </a:r>
            <a:r>
              <a:rPr lang="en-US" sz="3200" dirty="0"/>
              <a:t>. </a:t>
            </a:r>
            <a:endParaRPr lang="tr-TR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619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407C72E-AC28-554A-B078-E25E181D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Kültürel</a:t>
            </a:r>
            <a:r>
              <a:rPr lang="en-US" b="1" dirty="0"/>
              <a:t> </a:t>
            </a:r>
            <a:r>
              <a:rPr lang="en-US" b="1" dirty="0" err="1"/>
              <a:t>Farklılıklar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Kültürel</a:t>
            </a:r>
            <a:r>
              <a:rPr lang="en-US" b="1" dirty="0"/>
              <a:t> </a:t>
            </a:r>
            <a:r>
              <a:rPr lang="en-US" b="1" dirty="0" err="1"/>
              <a:t>Birleşme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540E0B-6486-5848-8E56-C46B22F0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068" y="1341912"/>
            <a:ext cx="9034544" cy="456931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800" dirty="0"/>
              <a:t>Her </a:t>
            </a:r>
            <a:r>
              <a:rPr lang="en-US" sz="2800" dirty="0" err="1"/>
              <a:t>toplumun</a:t>
            </a:r>
            <a:r>
              <a:rPr lang="en-US" sz="2800" dirty="0"/>
              <a:t> </a:t>
            </a:r>
            <a:r>
              <a:rPr lang="en-US" sz="2800" dirty="0" err="1"/>
              <a:t>kendine</a:t>
            </a:r>
            <a:r>
              <a:rPr lang="en-US" sz="2800" dirty="0"/>
              <a:t> has </a:t>
            </a:r>
            <a:r>
              <a:rPr lang="en-US" sz="2800" dirty="0" err="1"/>
              <a:t>özellikleri</a:t>
            </a:r>
            <a:r>
              <a:rPr lang="en-US" sz="2800" dirty="0"/>
              <a:t> </a:t>
            </a:r>
            <a:r>
              <a:rPr lang="en-US" sz="2800" dirty="0" err="1"/>
              <a:t>olması</a:t>
            </a:r>
            <a:r>
              <a:rPr lang="en-US" sz="2800" dirty="0"/>
              <a:t> </a:t>
            </a:r>
            <a:r>
              <a:rPr lang="en-US" sz="2800" dirty="0" err="1"/>
              <a:t>nedeniyle</a:t>
            </a:r>
            <a:r>
              <a:rPr lang="en-US" sz="2800" dirty="0"/>
              <a:t> her </a:t>
            </a:r>
            <a:r>
              <a:rPr lang="en-US" sz="2800" dirty="0" err="1"/>
              <a:t>kültürün</a:t>
            </a:r>
            <a:r>
              <a:rPr lang="en-US" sz="2800" dirty="0"/>
              <a:t> norm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değerler</a:t>
            </a:r>
            <a:r>
              <a:rPr lang="en-US" sz="2800" dirty="0"/>
              <a:t> </a:t>
            </a:r>
            <a:r>
              <a:rPr lang="en-US" sz="2800" dirty="0" err="1"/>
              <a:t>bütünü</a:t>
            </a:r>
            <a:r>
              <a:rPr lang="en-US" sz="2800" dirty="0"/>
              <a:t> </a:t>
            </a:r>
            <a:r>
              <a:rPr lang="en-US" sz="2800" dirty="0" err="1"/>
              <a:t>farklıdır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Bireyler</a:t>
            </a:r>
            <a:r>
              <a:rPr lang="en-US" sz="2800" dirty="0"/>
              <a:t> </a:t>
            </a:r>
            <a:r>
              <a:rPr lang="en-US" sz="2800" dirty="0" err="1"/>
              <a:t>kültür</a:t>
            </a:r>
            <a:r>
              <a:rPr lang="en-US" sz="2800" dirty="0"/>
              <a:t> </a:t>
            </a:r>
            <a:r>
              <a:rPr lang="en-US" sz="2800" dirty="0" err="1"/>
              <a:t>sayesinde</a:t>
            </a:r>
            <a:r>
              <a:rPr lang="en-US" sz="2800" dirty="0"/>
              <a:t> </a:t>
            </a:r>
            <a:r>
              <a:rPr lang="en-US" sz="2800" dirty="0" err="1"/>
              <a:t>yaşadığı</a:t>
            </a:r>
            <a:r>
              <a:rPr lang="en-US" sz="2800" dirty="0"/>
              <a:t> </a:t>
            </a:r>
            <a:r>
              <a:rPr lang="en-US" sz="2800" dirty="0" err="1"/>
              <a:t>topluma</a:t>
            </a:r>
            <a:r>
              <a:rPr lang="en-US" sz="2800" dirty="0"/>
              <a:t> </a:t>
            </a:r>
            <a:r>
              <a:rPr lang="en-US" sz="2800" dirty="0" err="1"/>
              <a:t>uyum</a:t>
            </a:r>
            <a:r>
              <a:rPr lang="en-US" sz="2800" dirty="0"/>
              <a:t> </a:t>
            </a:r>
            <a:r>
              <a:rPr lang="en-US" sz="2800" dirty="0" err="1"/>
              <a:t>sağlar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Kültür</a:t>
            </a:r>
            <a:r>
              <a:rPr lang="en-US" sz="2800" dirty="0"/>
              <a:t> </a:t>
            </a:r>
            <a:r>
              <a:rPr lang="en-US" sz="2800" dirty="0" err="1"/>
              <a:t>kalıplaşmış</a:t>
            </a:r>
            <a:r>
              <a:rPr lang="en-US" sz="2800" dirty="0"/>
              <a:t> </a:t>
            </a:r>
            <a:r>
              <a:rPr lang="en-US" sz="2800" dirty="0" err="1"/>
              <a:t>durumdadır</a:t>
            </a:r>
            <a:r>
              <a:rPr lang="en-US" sz="2800" dirty="0"/>
              <a:t>. Bir </a:t>
            </a:r>
            <a:r>
              <a:rPr lang="en-US" sz="2800" dirty="0" err="1"/>
              <a:t>gelenek</a:t>
            </a:r>
            <a:r>
              <a:rPr lang="en-US" sz="2800" dirty="0"/>
              <a:t> </a:t>
            </a:r>
            <a:r>
              <a:rPr lang="en-US" sz="2800" dirty="0" err="1"/>
              <a:t>değiştiğinde</a:t>
            </a:r>
            <a:r>
              <a:rPr lang="en-US" sz="2800" dirty="0"/>
              <a:t> </a:t>
            </a:r>
            <a:r>
              <a:rPr lang="en-US" sz="2800" dirty="0" err="1"/>
              <a:t>diğerini</a:t>
            </a:r>
            <a:r>
              <a:rPr lang="en-US" sz="2800" dirty="0"/>
              <a:t> de </a:t>
            </a:r>
            <a:r>
              <a:rPr lang="en-US" sz="2800" dirty="0" err="1"/>
              <a:t>etkiler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Kültürün</a:t>
            </a:r>
            <a:r>
              <a:rPr lang="en-US" sz="2800" dirty="0"/>
              <a:t> </a:t>
            </a:r>
            <a:r>
              <a:rPr lang="en-US" sz="2800" dirty="0" err="1"/>
              <a:t>bütün</a:t>
            </a:r>
            <a:r>
              <a:rPr lang="en-US" sz="2800" dirty="0"/>
              <a:t> </a:t>
            </a:r>
            <a:r>
              <a:rPr lang="en-US" sz="2800" dirty="0" err="1"/>
              <a:t>parçalarının</a:t>
            </a:r>
            <a:r>
              <a:rPr lang="en-US" sz="2800" dirty="0"/>
              <a:t> </a:t>
            </a:r>
            <a:r>
              <a:rPr lang="en-US" sz="2800" dirty="0" err="1"/>
              <a:t>herhangi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biçimde</a:t>
            </a:r>
            <a:r>
              <a:rPr lang="en-US" sz="2800" dirty="0"/>
              <a:t> </a:t>
            </a:r>
            <a:r>
              <a:rPr lang="en-US" sz="2800" dirty="0" err="1"/>
              <a:t>birbirlerine</a:t>
            </a:r>
            <a:r>
              <a:rPr lang="en-US" sz="2800" dirty="0"/>
              <a:t> </a:t>
            </a:r>
            <a:r>
              <a:rPr lang="en-US" sz="2800" dirty="0" err="1"/>
              <a:t>bağlanmasına</a:t>
            </a:r>
            <a:r>
              <a:rPr lang="en-US" sz="2800" dirty="0"/>
              <a:t>, </a:t>
            </a:r>
            <a:r>
              <a:rPr lang="en-US" sz="2800" i="1" dirty="0" err="1"/>
              <a:t>kültürel</a:t>
            </a:r>
            <a:r>
              <a:rPr lang="en-US" sz="2800" i="1" dirty="0"/>
              <a:t> </a:t>
            </a:r>
            <a:r>
              <a:rPr lang="en-US" sz="2800" i="1" dirty="0" err="1"/>
              <a:t>birleşme</a:t>
            </a:r>
            <a:r>
              <a:rPr lang="en-US" sz="2800" i="1" dirty="0"/>
              <a:t> (</a:t>
            </a:r>
            <a:r>
              <a:rPr lang="en-US" sz="2800" i="1" dirty="0" err="1"/>
              <a:t>entegrasyon</a:t>
            </a:r>
            <a:r>
              <a:rPr lang="en-US" sz="2800" i="1" dirty="0"/>
              <a:t>) </a:t>
            </a:r>
            <a:r>
              <a:rPr lang="en-US" sz="2800" dirty="0" err="1"/>
              <a:t>adını</a:t>
            </a:r>
            <a:r>
              <a:rPr lang="en-US" sz="2800" dirty="0"/>
              <a:t> </a:t>
            </a:r>
            <a:r>
              <a:rPr lang="en-US" sz="2800" dirty="0" err="1"/>
              <a:t>verir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Kültürü</a:t>
            </a:r>
            <a:r>
              <a:rPr lang="en-US" sz="2800" dirty="0"/>
              <a:t> </a:t>
            </a:r>
            <a:r>
              <a:rPr lang="en-US" sz="2800" dirty="0" err="1"/>
              <a:t>içselleştiririz</a:t>
            </a:r>
            <a:r>
              <a:rPr lang="en-US" sz="2800" dirty="0"/>
              <a:t>. </a:t>
            </a:r>
            <a:r>
              <a:rPr lang="en-US" sz="2800" dirty="0" err="1"/>
              <a:t>Kalıplaşmış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davranıştır</a:t>
            </a:r>
            <a:r>
              <a:rPr lang="en-US" sz="2800" dirty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6100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385370A-4F3E-6E49-9803-23130B6C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Dil ve kültür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24BEEE-3E8D-3040-96E7-4D0670D0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065" y="1496291"/>
            <a:ext cx="9129547" cy="4414931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Kültür</a:t>
            </a:r>
            <a:r>
              <a:rPr lang="en-US" sz="2400" dirty="0"/>
              <a:t>, </a:t>
            </a:r>
            <a:r>
              <a:rPr lang="en-US" sz="2400" dirty="0" err="1"/>
              <a:t>nesillerden</a:t>
            </a:r>
            <a:r>
              <a:rPr lang="en-US" sz="2400" dirty="0"/>
              <a:t> </a:t>
            </a:r>
            <a:r>
              <a:rPr lang="en-US" sz="2400" dirty="0" err="1"/>
              <a:t>nesillere</a:t>
            </a:r>
            <a:r>
              <a:rPr lang="en-US" sz="2400" dirty="0"/>
              <a:t> </a:t>
            </a:r>
            <a:r>
              <a:rPr lang="en-US" sz="2400" dirty="0" err="1"/>
              <a:t>aktarılır</a:t>
            </a:r>
            <a:r>
              <a:rPr lang="en-US" sz="2400" dirty="0"/>
              <a:t>. </a:t>
            </a:r>
            <a:r>
              <a:rPr lang="en-US" sz="2400" dirty="0" err="1"/>
              <a:t>Yaratılışı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aktarımı</a:t>
            </a:r>
            <a:r>
              <a:rPr lang="en-US" sz="2400" dirty="0"/>
              <a:t>, </a:t>
            </a:r>
            <a:r>
              <a:rPr lang="en-US" sz="2400" dirty="0" err="1"/>
              <a:t>insanın</a:t>
            </a:r>
            <a:r>
              <a:rPr lang="en-US" sz="2400" dirty="0"/>
              <a:t> </a:t>
            </a:r>
            <a:r>
              <a:rPr lang="en-US" sz="2400" dirty="0" err="1"/>
              <a:t>yarattığı</a:t>
            </a:r>
            <a:r>
              <a:rPr lang="en-US" sz="2400" dirty="0"/>
              <a:t> </a:t>
            </a:r>
            <a:r>
              <a:rPr lang="en-US" sz="2400" dirty="0" err="1"/>
              <a:t>sembollerle</a:t>
            </a:r>
            <a:r>
              <a:rPr lang="en-US" sz="2400" dirty="0"/>
              <a:t> </a:t>
            </a:r>
            <a:r>
              <a:rPr lang="en-US" sz="2400" dirty="0" err="1"/>
              <a:t>olur</a:t>
            </a:r>
            <a:r>
              <a:rPr lang="en-US" sz="2400" dirty="0"/>
              <a:t>. </a:t>
            </a:r>
            <a:r>
              <a:rPr lang="en-US" sz="2400" dirty="0" err="1"/>
              <a:t>Dil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lisan</a:t>
            </a:r>
            <a:r>
              <a:rPr lang="en-US" sz="2400" dirty="0"/>
              <a:t>. Bu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gelecek</a:t>
            </a:r>
            <a:r>
              <a:rPr lang="en-US" sz="2400" dirty="0"/>
              <a:t> </a:t>
            </a:r>
            <a:r>
              <a:rPr lang="en-US" sz="2400" dirty="0" err="1"/>
              <a:t>nesillere</a:t>
            </a:r>
            <a:r>
              <a:rPr lang="en-US" sz="2400" dirty="0"/>
              <a:t> </a:t>
            </a:r>
            <a:r>
              <a:rPr lang="en-US" sz="2400" dirty="0" err="1"/>
              <a:t>aktarılır</a:t>
            </a:r>
            <a:r>
              <a:rPr lang="en-US" sz="2400" dirty="0"/>
              <a:t>. 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r>
              <a:rPr lang="en-US" sz="2400" i="1" dirty="0" err="1"/>
              <a:t>Sembol</a:t>
            </a:r>
            <a:r>
              <a:rPr lang="en-US" sz="2400" i="1" dirty="0"/>
              <a:t>;</a:t>
            </a:r>
            <a:r>
              <a:rPr lang="en-US" sz="2400" dirty="0"/>
              <a:t> </a:t>
            </a:r>
            <a:r>
              <a:rPr lang="en-US" sz="2400" dirty="0" err="1"/>
              <a:t>iletişim</a:t>
            </a:r>
            <a:r>
              <a:rPr lang="en-US" sz="2400" dirty="0"/>
              <a:t> </a:t>
            </a:r>
            <a:r>
              <a:rPr lang="en-US" sz="2400" dirty="0" err="1"/>
              <a:t>aracıdır</a:t>
            </a:r>
            <a:r>
              <a:rPr lang="en-US" sz="2400" dirty="0"/>
              <a:t>. </a:t>
            </a:r>
            <a:r>
              <a:rPr lang="en-US" sz="2400" dirty="0" err="1"/>
              <a:t>İnsanların</a:t>
            </a:r>
            <a:r>
              <a:rPr lang="en-US" sz="2400" dirty="0"/>
              <a:t> </a:t>
            </a:r>
            <a:r>
              <a:rPr lang="en-US" sz="2400" dirty="0" err="1"/>
              <a:t>iletişimde</a:t>
            </a:r>
            <a:r>
              <a:rPr lang="en-US" sz="2400" dirty="0"/>
              <a:t> </a:t>
            </a:r>
            <a:r>
              <a:rPr lang="en-US" sz="2400" dirty="0" err="1"/>
              <a:t>kullandıkları</a:t>
            </a:r>
            <a:r>
              <a:rPr lang="en-US" sz="2400" dirty="0"/>
              <a:t> </a:t>
            </a:r>
            <a:r>
              <a:rPr lang="en-US" sz="2400" dirty="0" err="1"/>
              <a:t>anlam</a:t>
            </a:r>
            <a:r>
              <a:rPr lang="en-US" sz="2400" dirty="0"/>
              <a:t> </a:t>
            </a:r>
            <a:r>
              <a:rPr lang="en-US" sz="2400" dirty="0" err="1"/>
              <a:t>ifade</a:t>
            </a:r>
            <a:r>
              <a:rPr lang="en-US" sz="2400" dirty="0"/>
              <a:t> </a:t>
            </a:r>
            <a:r>
              <a:rPr lang="en-US" sz="2400" dirty="0" err="1"/>
              <a:t>eden</a:t>
            </a:r>
            <a:r>
              <a:rPr lang="en-US" sz="2400" dirty="0"/>
              <a:t> </a:t>
            </a:r>
            <a:r>
              <a:rPr lang="en-US" sz="2400" dirty="0" err="1"/>
              <a:t>herşeydir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Semboller</a:t>
            </a:r>
            <a:r>
              <a:rPr lang="en-US" sz="2400" dirty="0"/>
              <a:t> </a:t>
            </a:r>
            <a:r>
              <a:rPr lang="en-US" sz="2400" dirty="0" err="1"/>
              <a:t>kültürün</a:t>
            </a:r>
            <a:r>
              <a:rPr lang="en-US" sz="2400" dirty="0"/>
              <a:t> </a:t>
            </a:r>
            <a:r>
              <a:rPr lang="en-US" sz="2400" dirty="0" err="1"/>
              <a:t>temelidir</a:t>
            </a:r>
            <a:r>
              <a:rPr lang="en-US" sz="2400" dirty="0"/>
              <a:t>. </a:t>
            </a:r>
            <a:r>
              <a:rPr lang="en-US" sz="2400" dirty="0" err="1"/>
              <a:t>Kültürün</a:t>
            </a:r>
            <a:r>
              <a:rPr lang="en-US" sz="2400" dirty="0"/>
              <a:t> </a:t>
            </a:r>
            <a:r>
              <a:rPr lang="en-US" sz="2400" dirty="0" err="1"/>
              <a:t>manevi</a:t>
            </a:r>
            <a:r>
              <a:rPr lang="en-US" sz="2400" dirty="0"/>
              <a:t> </a:t>
            </a:r>
            <a:r>
              <a:rPr lang="en-US" sz="2400" dirty="0" err="1"/>
              <a:t>ögelerine</a:t>
            </a:r>
            <a:r>
              <a:rPr lang="en-US" sz="2400" dirty="0"/>
              <a:t> </a:t>
            </a:r>
            <a:r>
              <a:rPr lang="en-US" sz="2400" i="1" dirty="0" err="1"/>
              <a:t>sembolik</a:t>
            </a:r>
            <a:r>
              <a:rPr lang="en-US" sz="2400" i="1" dirty="0"/>
              <a:t> </a:t>
            </a:r>
            <a:r>
              <a:rPr lang="en-US" sz="2400" i="1" dirty="0" err="1"/>
              <a:t>kültür</a:t>
            </a:r>
            <a:r>
              <a:rPr lang="en-US" sz="2400" i="1" dirty="0"/>
              <a:t> </a:t>
            </a:r>
            <a:r>
              <a:rPr lang="en-US" sz="2400" dirty="0" err="1"/>
              <a:t>adı</a:t>
            </a:r>
            <a:r>
              <a:rPr lang="en-US" sz="2400" dirty="0"/>
              <a:t> </a:t>
            </a:r>
            <a:r>
              <a:rPr lang="en-US" sz="2400" dirty="0" err="1"/>
              <a:t>verilir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İnsanların</a:t>
            </a:r>
            <a:r>
              <a:rPr lang="en-US" sz="2400" dirty="0"/>
              <a:t> </a:t>
            </a:r>
            <a:r>
              <a:rPr lang="en-US" sz="2400" dirty="0" err="1"/>
              <a:t>temel</a:t>
            </a:r>
            <a:r>
              <a:rPr lang="en-US" sz="2400" dirty="0"/>
              <a:t> </a:t>
            </a:r>
            <a:r>
              <a:rPr lang="en-US" sz="2400" dirty="0" err="1"/>
              <a:t>iletişim</a:t>
            </a:r>
            <a:r>
              <a:rPr lang="en-US" sz="2400" dirty="0"/>
              <a:t> </a:t>
            </a:r>
            <a:r>
              <a:rPr lang="en-US" sz="2400" dirty="0" err="1"/>
              <a:t>kaynağını</a:t>
            </a:r>
            <a:r>
              <a:rPr lang="en-US" sz="2400" dirty="0"/>
              <a:t> </a:t>
            </a:r>
            <a:r>
              <a:rPr lang="en-US" sz="2400" dirty="0" err="1"/>
              <a:t>semboller</a:t>
            </a:r>
            <a:r>
              <a:rPr lang="en-US" sz="2400" dirty="0"/>
              <a:t> </a:t>
            </a:r>
            <a:r>
              <a:rPr lang="en-US" sz="2400" dirty="0" err="1"/>
              <a:t>oluşturur</a:t>
            </a:r>
            <a:r>
              <a:rPr lang="en-US" sz="2400" dirty="0"/>
              <a:t>. </a:t>
            </a:r>
            <a:r>
              <a:rPr lang="en-US" sz="2400" dirty="0" err="1"/>
              <a:t>İşaretler</a:t>
            </a:r>
            <a:r>
              <a:rPr lang="en-US" sz="2400" dirty="0"/>
              <a:t>, </a:t>
            </a:r>
            <a:r>
              <a:rPr lang="en-US" sz="2400" dirty="0" err="1"/>
              <a:t>mimikler</a:t>
            </a:r>
            <a:r>
              <a:rPr lang="en-US" sz="2400" dirty="0"/>
              <a:t>, </a:t>
            </a:r>
            <a:r>
              <a:rPr lang="en-US" sz="2400" dirty="0" err="1"/>
              <a:t>vücud</a:t>
            </a:r>
            <a:r>
              <a:rPr lang="en-US" sz="2400" dirty="0"/>
              <a:t> </a:t>
            </a:r>
            <a:r>
              <a:rPr lang="en-US" sz="2400" dirty="0" err="1"/>
              <a:t>dili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... </a:t>
            </a:r>
            <a:r>
              <a:rPr lang="en-US" sz="2400" dirty="0" err="1"/>
              <a:t>Kültürden</a:t>
            </a:r>
            <a:r>
              <a:rPr lang="en-US" sz="2400" dirty="0"/>
              <a:t> </a:t>
            </a:r>
            <a:r>
              <a:rPr lang="en-US" sz="2400" dirty="0" err="1"/>
              <a:t>kültüre</a:t>
            </a:r>
            <a:r>
              <a:rPr lang="en-US" sz="2400" dirty="0"/>
              <a:t> </a:t>
            </a:r>
            <a:r>
              <a:rPr lang="en-US" sz="2400" dirty="0" err="1"/>
              <a:t>değişir</a:t>
            </a:r>
            <a:r>
              <a:rPr lang="en-US" sz="2400" dirty="0"/>
              <a:t>. 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437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>
            <a:extLst>
              <a:ext uri="{FF2B5EF4-FFF2-40B4-BE49-F238E27FC236}">
                <a16:creationId xmlns:a16="http://schemas.microsoft.com/office/drawing/2014/main" id="{B1E4C9B2-F64C-9D4C-A39B-51878D09C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51" y="685800"/>
            <a:ext cx="8586261" cy="955152"/>
          </a:xfrm>
        </p:spPr>
        <p:txBody>
          <a:bodyPr>
            <a:normAutofit/>
          </a:bodyPr>
          <a:lstStyle/>
          <a:p>
            <a:r>
              <a:rPr lang="tr-TR" sz="2800" dirty="0"/>
              <a:t>Sembolik Kültür: iletişim, jestler ve dil</a:t>
            </a:r>
          </a:p>
        </p:txBody>
      </p:sp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73655A15-CF68-E741-BA27-A6BD88576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44" y="1640952"/>
            <a:ext cx="5495636" cy="3837432"/>
          </a:xfrm>
        </p:spPr>
      </p:pic>
    </p:spTree>
    <p:extLst>
      <p:ext uri="{BB962C8B-B14F-4D97-AF65-F5344CB8AC3E}">
        <p14:creationId xmlns:p14="http://schemas.microsoft.com/office/powerpoint/2010/main" val="1901833509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Duman</Template>
  <TotalTime>1214</TotalTime>
  <Words>661</Words>
  <Application>Microsoft Office PowerPoint</Application>
  <PresentationFormat>Geniş ekran</PresentationFormat>
  <Paragraphs>66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Duman</vt:lpstr>
      <vt:lpstr>Genel Sosyoloji </vt:lpstr>
      <vt:lpstr>KÜLTÜR</vt:lpstr>
      <vt:lpstr>PowerPoint Sunusu</vt:lpstr>
      <vt:lpstr>PowerPoint Sunusu</vt:lpstr>
      <vt:lpstr>PowerPoint Sunusu</vt:lpstr>
      <vt:lpstr>Kültürün Özellikleri </vt:lpstr>
      <vt:lpstr>Kültürel Farklılıklar ve Kültürel Birleşme </vt:lpstr>
      <vt:lpstr>Dil ve kültür</vt:lpstr>
      <vt:lpstr>Sembolik Kültür: iletişim, jestler ve dil</vt:lpstr>
      <vt:lpstr>Norm ve Değerler</vt:lpstr>
      <vt:lpstr>Popüler kültür</vt:lpstr>
      <vt:lpstr>İdeal kültür – gerçek kültür</vt:lpstr>
      <vt:lpstr>Yüksek kültür – yaygın kültür</vt:lpstr>
      <vt:lpstr>Alt kültür – Karşıt kültür</vt:lpstr>
      <vt:lpstr>PowerPoint Sunusu</vt:lpstr>
      <vt:lpstr>Etnosentrizm</vt:lpstr>
      <vt:lpstr>Kültürel Relativizm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Nsakdoğan</cp:lastModifiedBy>
  <cp:revision>42</cp:revision>
  <dcterms:created xsi:type="dcterms:W3CDTF">2018-10-01T18:52:37Z</dcterms:created>
  <dcterms:modified xsi:type="dcterms:W3CDTF">2019-01-09T11:01:13Z</dcterms:modified>
</cp:coreProperties>
</file>