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38" r:id="rId2"/>
    <p:sldId id="301" r:id="rId3"/>
    <p:sldId id="302" r:id="rId4"/>
    <p:sldId id="303" r:id="rId5"/>
    <p:sldId id="304" r:id="rId6"/>
    <p:sldId id="305" r:id="rId7"/>
    <p:sldId id="330" r:id="rId8"/>
    <p:sldId id="327" r:id="rId9"/>
    <p:sldId id="341" r:id="rId10"/>
    <p:sldId id="306" r:id="rId11"/>
    <p:sldId id="307" r:id="rId12"/>
    <p:sldId id="308" r:id="rId13"/>
    <p:sldId id="312" r:id="rId14"/>
    <p:sldId id="339" r:id="rId15"/>
    <p:sldId id="310" r:id="rId16"/>
    <p:sldId id="331" r:id="rId17"/>
    <p:sldId id="340" r:id="rId18"/>
    <p:sldId id="311" r:id="rId19"/>
    <p:sldId id="328" r:id="rId20"/>
  </p:sldIdLst>
  <p:sldSz cx="6858000" cy="9906000" type="A4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009999"/>
    <a:srgbClr val="9900CC"/>
    <a:srgbClr val="FF33CC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4660"/>
  </p:normalViewPr>
  <p:slideViewPr>
    <p:cSldViewPr>
      <p:cViewPr varScale="1">
        <p:scale>
          <a:sx n="60" d="100"/>
          <a:sy n="60" d="100"/>
        </p:scale>
        <p:origin x="2940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D258BE-1F59-4CCD-A613-1976B73B95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49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8"/>
            <a:ext cx="5829300" cy="2124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2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5F0A-8E9E-4BC7-9B31-1BE188939F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FFE01-FE4B-4C0F-A4BD-20DEB678C9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E447-0007-46AC-8CB6-CF098B88C9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4BEF4-6F69-483B-806E-64F53B4472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8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41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82B1-82EB-49A8-87AD-6E58AF1CE0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05BD-4A9D-477F-A5F0-EB15420DD5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5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5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3717-0F5A-4B5C-A496-994C892390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253A-9846-4AA2-8A1C-FC05528201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A85A-B6E7-4317-80D1-6DCF144B63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3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3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73E3-8089-454B-9982-694C4C9584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2F7DC-2241-417A-8F32-EA4326F78C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6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2"/>
            <a:ext cx="6172200" cy="653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8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8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8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7ACBC8-D072-48CF-A34B-DEA0E46D94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232922"/>
            <a:ext cx="609329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2708920" y="7329264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2" name="Picture 6" descr="Image result for cipro induced tendon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91" y="2112018"/>
            <a:ext cx="311254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116632" y="268971"/>
            <a:ext cx="3807878" cy="2533970"/>
            <a:chOff x="116632" y="268971"/>
            <a:chExt cx="3807878" cy="253397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32" y="268971"/>
              <a:ext cx="3807878" cy="253397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16832" y="488504"/>
              <a:ext cx="432048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0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672" y="378144"/>
            <a:ext cx="2916311" cy="523220"/>
          </a:xfrm>
          <a:prstGeom prst="rect">
            <a:avLst/>
          </a:prstGeom>
          <a:solidFill>
            <a:srgbClr val="FFCCFF"/>
          </a:solidFill>
          <a:effectLst>
            <a:reflection blurRad="6350" stA="50000" endA="275" endPos="40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complaint</a:t>
            </a:r>
            <a:r>
              <a:rPr lang="tr-TR" sz="2800" dirty="0" smtClean="0"/>
              <a:t> of </a:t>
            </a:r>
            <a:r>
              <a:rPr lang="tr-TR" sz="2800" dirty="0" err="1" smtClean="0"/>
              <a:t>pain</a:t>
            </a:r>
            <a:r>
              <a:rPr lang="tr-TR" sz="2800" dirty="0" smtClean="0"/>
              <a:t>..</a:t>
            </a:r>
            <a:endParaRPr lang="tr-T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2656" y="1712640"/>
            <a:ext cx="380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moderate</a:t>
            </a:r>
            <a:r>
              <a:rPr lang="tr-TR" sz="2800" dirty="0" smtClean="0"/>
              <a:t>-</a:t>
            </a:r>
            <a:r>
              <a:rPr lang="tr-TR" sz="2800" dirty="0" err="1" smtClean="0"/>
              <a:t>to</a:t>
            </a:r>
            <a:r>
              <a:rPr lang="tr-TR" sz="2800" dirty="0" smtClean="0"/>
              <a:t>-severe </a:t>
            </a:r>
            <a:r>
              <a:rPr lang="tr-TR" sz="2800" dirty="0" err="1" smtClean="0"/>
              <a:t>pain</a:t>
            </a:r>
            <a:endParaRPr lang="tr-T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32656" y="2392069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latin typeface="Bell MT" pitchFamily="18" charset="0"/>
              </a:rPr>
              <a:t>pain</a:t>
            </a:r>
            <a:r>
              <a:rPr lang="tr-TR" sz="2800" dirty="0" smtClean="0">
                <a:latin typeface="Bell MT" pitchFamily="18" charset="0"/>
              </a:rPr>
              <a:t> </a:t>
            </a:r>
            <a:r>
              <a:rPr lang="tr-TR" sz="2800" dirty="0" err="1" smtClean="0">
                <a:latin typeface="Bell MT" pitchFamily="18" charset="0"/>
              </a:rPr>
              <a:t>that</a:t>
            </a:r>
            <a:r>
              <a:rPr lang="tr-TR" sz="2800" dirty="0" smtClean="0">
                <a:latin typeface="Bell MT" pitchFamily="18" charset="0"/>
              </a:rPr>
              <a:t> </a:t>
            </a:r>
            <a:r>
              <a:rPr lang="tr-TR" sz="2800" dirty="0" err="1" smtClean="0">
                <a:latin typeface="Bell MT" pitchFamily="18" charset="0"/>
              </a:rPr>
              <a:t>lasts</a:t>
            </a:r>
            <a:r>
              <a:rPr lang="tr-TR" sz="2800" dirty="0" smtClean="0">
                <a:latin typeface="Bell MT" pitchFamily="18" charset="0"/>
              </a:rPr>
              <a:t> &gt; 2 </a:t>
            </a:r>
            <a:r>
              <a:rPr lang="tr-TR" sz="2800" dirty="0" err="1" smtClean="0">
                <a:latin typeface="Bell MT" pitchFamily="18" charset="0"/>
              </a:rPr>
              <a:t>weeks</a:t>
            </a:r>
            <a:r>
              <a:rPr lang="tr-TR" sz="2800" dirty="0" smtClean="0">
                <a:latin typeface="Bell MT" pitchFamily="18" charset="0"/>
              </a:rPr>
              <a:t> </a:t>
            </a:r>
            <a:r>
              <a:rPr lang="tr-TR" sz="2800" dirty="0" err="1" smtClean="0">
                <a:latin typeface="Bell MT" pitchFamily="18" charset="0"/>
              </a:rPr>
              <a:t>or</a:t>
            </a:r>
            <a:r>
              <a:rPr lang="tr-TR" sz="2800" dirty="0" smtClean="0">
                <a:latin typeface="Bell MT" pitchFamily="18" charset="0"/>
              </a:rPr>
              <a:t> </a:t>
            </a:r>
            <a:r>
              <a:rPr lang="tr-TR" sz="2800" dirty="0" err="1" smtClean="0">
                <a:latin typeface="Bell MT" pitchFamily="18" charset="0"/>
              </a:rPr>
              <a:t>continues</a:t>
            </a:r>
            <a:r>
              <a:rPr lang="tr-TR" sz="2800" dirty="0" smtClean="0">
                <a:latin typeface="Bell MT" pitchFamily="18" charset="0"/>
              </a:rPr>
              <a:t> &gt;7 </a:t>
            </a:r>
            <a:r>
              <a:rPr lang="tr-TR" sz="2800" dirty="0" err="1" smtClean="0">
                <a:latin typeface="Bell MT" pitchFamily="18" charset="0"/>
              </a:rPr>
              <a:t>days</a:t>
            </a:r>
            <a:r>
              <a:rPr lang="tr-TR" sz="2800" dirty="0" smtClean="0">
                <a:latin typeface="Bell MT" pitchFamily="18" charset="0"/>
              </a:rPr>
              <a:t> </a:t>
            </a:r>
            <a:r>
              <a:rPr lang="tr-TR" sz="2800" dirty="0" err="1" smtClean="0">
                <a:latin typeface="Bell MT" pitchFamily="18" charset="0"/>
              </a:rPr>
              <a:t>after</a:t>
            </a:r>
            <a:r>
              <a:rPr lang="tr-TR" sz="2800" dirty="0" smtClean="0">
                <a:latin typeface="Bell MT" pitchFamily="18" charset="0"/>
              </a:rPr>
              <a:t> </a:t>
            </a:r>
            <a:r>
              <a:rPr lang="tr-TR" sz="2800" dirty="0" err="1" smtClean="0">
                <a:latin typeface="Bell MT" pitchFamily="18" charset="0"/>
              </a:rPr>
              <a:t>treatment</a:t>
            </a:r>
            <a:endParaRPr lang="tr-TR" sz="2800" dirty="0" smtClean="0">
              <a:latin typeface="Bell M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656" y="3440833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latin typeface="Arial Narrow" pitchFamily="34" charset="0"/>
              </a:rPr>
              <a:t>pelvic</a:t>
            </a:r>
            <a:r>
              <a:rPr lang="tr-TR" sz="2800" dirty="0" smtClean="0">
                <a:latin typeface="Arial Narrow" pitchFamily="34" charset="0"/>
              </a:rPr>
              <a:t> </a:t>
            </a:r>
            <a:r>
              <a:rPr lang="tr-TR" sz="2800" dirty="0" err="1" smtClean="0">
                <a:latin typeface="Arial Narrow" pitchFamily="34" charset="0"/>
              </a:rPr>
              <a:t>or</a:t>
            </a:r>
            <a:r>
              <a:rPr lang="tr-TR" sz="2800" dirty="0" smtClean="0">
                <a:latin typeface="Arial Narrow" pitchFamily="34" charset="0"/>
              </a:rPr>
              <a:t> </a:t>
            </a:r>
            <a:r>
              <a:rPr lang="tr-TR" sz="2800" dirty="0" err="1" smtClean="0">
                <a:latin typeface="Arial Narrow" pitchFamily="34" charset="0"/>
              </a:rPr>
              <a:t>abdominal</a:t>
            </a:r>
            <a:r>
              <a:rPr lang="tr-TR" sz="2800" dirty="0" smtClean="0">
                <a:latin typeface="Arial Narrow" pitchFamily="34" charset="0"/>
              </a:rPr>
              <a:t> </a:t>
            </a:r>
            <a:r>
              <a:rPr lang="tr-TR" sz="2800" dirty="0" err="1" smtClean="0">
                <a:latin typeface="Arial Narrow" pitchFamily="34" charset="0"/>
              </a:rPr>
              <a:t>other</a:t>
            </a:r>
            <a:r>
              <a:rPr lang="tr-TR" sz="2800" dirty="0" smtClean="0">
                <a:latin typeface="Arial Narrow" pitchFamily="34" charset="0"/>
              </a:rPr>
              <a:t> </a:t>
            </a:r>
            <a:r>
              <a:rPr lang="tr-TR" sz="2800" dirty="0" err="1" smtClean="0">
                <a:latin typeface="Arial Narrow" pitchFamily="34" charset="0"/>
              </a:rPr>
              <a:t>than</a:t>
            </a:r>
            <a:r>
              <a:rPr lang="tr-TR" sz="2800" dirty="0" smtClean="0">
                <a:latin typeface="Arial Narrow" pitchFamily="34" charset="0"/>
              </a:rPr>
              <a:t> </a:t>
            </a:r>
            <a:r>
              <a:rPr lang="tr-TR" sz="2800" dirty="0" err="1" smtClean="0">
                <a:latin typeface="Arial Narrow" pitchFamily="34" charset="0"/>
              </a:rPr>
              <a:t>dysmenorrhea</a:t>
            </a:r>
            <a:endParaRPr lang="tr-TR" sz="2800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60" y="4168797"/>
            <a:ext cx="660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accompanying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nausea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vomiting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fever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, </a:t>
            </a:r>
          </a:p>
          <a:p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other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signs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 of </a:t>
            </a:r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systemic</a:t>
            </a:r>
            <a:r>
              <a:rPr lang="tr-TR" sz="2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tr-TR" sz="2800" dirty="0" err="1" smtClean="0">
                <a:latin typeface="BatangChe" pitchFamily="49" charset="-127"/>
                <a:ea typeface="BatangChe" pitchFamily="49" charset="-127"/>
              </a:rPr>
              <a:t>infection</a:t>
            </a:r>
            <a:endParaRPr lang="tr-TR" sz="28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471" y="5300123"/>
            <a:ext cx="490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latin typeface="Dotum" pitchFamily="34" charset="-127"/>
                <a:ea typeface="Dotum" pitchFamily="34" charset="-127"/>
              </a:rPr>
              <a:t>third</a:t>
            </a:r>
            <a:r>
              <a:rPr lang="tr-TR" sz="2800" dirty="0" smtClean="0">
                <a:latin typeface="Dotum" pitchFamily="34" charset="-127"/>
                <a:ea typeface="Dotum" pitchFamily="34" charset="-127"/>
              </a:rPr>
              <a:t> </a:t>
            </a:r>
            <a:r>
              <a:rPr lang="tr-TR" sz="2800" dirty="0" err="1" smtClean="0">
                <a:latin typeface="Dotum" pitchFamily="34" charset="-127"/>
                <a:ea typeface="Dotum" pitchFamily="34" charset="-127"/>
              </a:rPr>
              <a:t>trimester</a:t>
            </a:r>
            <a:r>
              <a:rPr lang="tr-TR" sz="2800" dirty="0" smtClean="0">
                <a:latin typeface="Dotum" pitchFamily="34" charset="-127"/>
                <a:ea typeface="Dotum" pitchFamily="34" charset="-127"/>
              </a:rPr>
              <a:t> of </a:t>
            </a:r>
            <a:r>
              <a:rPr lang="tr-TR" sz="2800" dirty="0" err="1" smtClean="0">
                <a:latin typeface="Dotum" pitchFamily="34" charset="-127"/>
                <a:ea typeface="Dotum" pitchFamily="34" charset="-127"/>
              </a:rPr>
              <a:t>pregnancy</a:t>
            </a:r>
            <a:r>
              <a:rPr lang="tr-TR" sz="2800" dirty="0" smtClean="0">
                <a:latin typeface="Dotum" pitchFamily="34" charset="-127"/>
                <a:ea typeface="Dotum" pitchFamily="34" charset="-127"/>
              </a:rPr>
              <a:t> </a:t>
            </a:r>
            <a:endParaRPr lang="tr-TR" sz="28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978" y="7545288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spc="300" dirty="0" err="1" smtClean="0">
                <a:solidFill>
                  <a:srgbClr val="9900CC"/>
                </a:solidFill>
                <a:latin typeface="Kristen ITC" pitchFamily="66" charset="0"/>
              </a:rPr>
              <a:t>medical</a:t>
            </a:r>
            <a:r>
              <a:rPr lang="tr-TR" sz="3200" b="1" spc="300" dirty="0" smtClean="0">
                <a:solidFill>
                  <a:srgbClr val="9900CC"/>
                </a:solidFill>
                <a:latin typeface="Kristen ITC" pitchFamily="66" charset="0"/>
              </a:rPr>
              <a:t> </a:t>
            </a:r>
            <a:r>
              <a:rPr lang="tr-TR" sz="3200" b="1" spc="300" dirty="0" err="1" smtClean="0">
                <a:solidFill>
                  <a:srgbClr val="9900CC"/>
                </a:solidFill>
                <a:latin typeface="Kristen ITC" pitchFamily="66" charset="0"/>
              </a:rPr>
              <a:t>referral</a:t>
            </a:r>
            <a:endParaRPr lang="tr-TR" sz="3200" b="1" spc="300" dirty="0">
              <a:solidFill>
                <a:srgbClr val="9900CC"/>
              </a:solidFill>
              <a:latin typeface="Kristen ITC" pitchFamily="66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56073" y="5990897"/>
            <a:ext cx="289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Dotum" pitchFamily="34" charset="-127"/>
                <a:ea typeface="Dotum" pitchFamily="34" charset="-127"/>
              </a:rPr>
              <a:t>&lt; 2 </a:t>
            </a:r>
            <a:r>
              <a:rPr lang="tr-TR" sz="2800" dirty="0" err="1" smtClean="0">
                <a:latin typeface="Dotum" pitchFamily="34" charset="-127"/>
                <a:ea typeface="Dotum" pitchFamily="34" charset="-127"/>
              </a:rPr>
              <a:t>years</a:t>
            </a:r>
            <a:r>
              <a:rPr lang="tr-TR" sz="2800" dirty="0" smtClean="0">
                <a:latin typeface="Dotum" pitchFamily="34" charset="-127"/>
                <a:ea typeface="Dotum" pitchFamily="34" charset="-127"/>
              </a:rPr>
              <a:t> of </a:t>
            </a:r>
            <a:r>
              <a:rPr lang="tr-TR" sz="2800" dirty="0" err="1" smtClean="0">
                <a:latin typeface="Dotum" pitchFamily="34" charset="-127"/>
                <a:ea typeface="Dotum" pitchFamily="34" charset="-127"/>
              </a:rPr>
              <a:t>age</a:t>
            </a:r>
            <a:endParaRPr lang="tr-TR" sz="2800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712" y="416499"/>
            <a:ext cx="5338321" cy="12772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b="1" spc="300" dirty="0" smtClean="0">
                <a:solidFill>
                  <a:srgbClr val="9900CC"/>
                </a:solidFill>
                <a:latin typeface="Kristen ITC" pitchFamily="66" charset="0"/>
              </a:rPr>
              <a:t>RICE</a:t>
            </a:r>
          </a:p>
          <a:p>
            <a:pPr algn="ctr"/>
            <a:endParaRPr lang="tr-TR" b="1" spc="300" dirty="0" smtClean="0">
              <a:solidFill>
                <a:srgbClr val="9900CC"/>
              </a:solidFill>
              <a:latin typeface="Kristen ITC" pitchFamily="66" charset="0"/>
            </a:endParaRPr>
          </a:p>
          <a:p>
            <a:pPr algn="ctr"/>
            <a:r>
              <a:rPr lang="tr-TR" b="1" dirty="0" smtClean="0">
                <a:solidFill>
                  <a:srgbClr val="9900CC"/>
                </a:solidFill>
                <a:latin typeface="Kristen ITC" pitchFamily="66" charset="0"/>
              </a:rPr>
              <a:t>Rest  Ice  Compression  Elevation </a:t>
            </a:r>
            <a:endParaRPr lang="tr-TR" b="1" dirty="0">
              <a:solidFill>
                <a:srgbClr val="9900CC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27" y="2144688"/>
            <a:ext cx="252028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1">
                <a:lumMod val="90000"/>
                <a:alpha val="6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9999"/>
                </a:solidFill>
                <a:latin typeface="Kristen ITC" pitchFamily="66" charset="0"/>
              </a:rPr>
              <a:t>Rest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b="1" dirty="0" smtClean="0">
                <a:solidFill>
                  <a:srgbClr val="009999"/>
                </a:solidFill>
                <a:latin typeface="Kristen ITC" pitchFamily="66" charset="0"/>
              </a:rPr>
              <a:t>Ice</a:t>
            </a:r>
          </a:p>
          <a:p>
            <a:endParaRPr lang="tr-TR" sz="2800" dirty="0" smtClean="0"/>
          </a:p>
          <a:p>
            <a:r>
              <a:rPr lang="tr-TR" sz="2800" b="1" dirty="0" smtClean="0">
                <a:solidFill>
                  <a:srgbClr val="009999"/>
                </a:solidFill>
                <a:latin typeface="Kristen ITC" pitchFamily="66" charset="0"/>
              </a:rPr>
              <a:t>Compression</a:t>
            </a:r>
          </a:p>
          <a:p>
            <a:endParaRPr lang="tr-TR" sz="2800" dirty="0" smtClean="0"/>
          </a:p>
          <a:p>
            <a:r>
              <a:rPr lang="tr-TR" sz="2800" b="1" dirty="0" smtClean="0">
                <a:solidFill>
                  <a:srgbClr val="009999"/>
                </a:solidFill>
                <a:latin typeface="Kristen ITC" pitchFamily="66" charset="0"/>
              </a:rPr>
              <a:t>Elevate</a:t>
            </a:r>
          </a:p>
          <a:p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68" y="1813248"/>
            <a:ext cx="2164175" cy="14401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76" y="2683433"/>
            <a:ext cx="1521891" cy="113994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656" y="4025447"/>
            <a:ext cx="2647950" cy="1724025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4077072" y="5841707"/>
            <a:ext cx="1639843" cy="1539556"/>
            <a:chOff x="4077072" y="5841707"/>
            <a:chExt cx="1639843" cy="1539556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 rotWithShape="1">
            <a:blip r:embed="rId5"/>
            <a:srcRect l="37820"/>
            <a:stretch/>
          </p:blipFill>
          <p:spPr>
            <a:xfrm>
              <a:off x="4309436" y="5841707"/>
              <a:ext cx="1407479" cy="1539556"/>
            </a:xfrm>
            <a:prstGeom prst="rect">
              <a:avLst/>
            </a:prstGeom>
          </p:spPr>
        </p:pic>
        <p:sp>
          <p:nvSpPr>
            <p:cNvPr id="11" name="Dikdörtgen 10"/>
            <p:cNvSpPr/>
            <p:nvPr/>
          </p:nvSpPr>
          <p:spPr>
            <a:xfrm>
              <a:off x="4077072" y="6465168"/>
              <a:ext cx="504056" cy="916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818" y="344490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err="1" smtClean="0">
                <a:solidFill>
                  <a:srgbClr val="FF0000"/>
                </a:solidFill>
                <a:latin typeface="Kristen ITC" pitchFamily="66" charset="0"/>
              </a:rPr>
              <a:t>heat</a:t>
            </a:r>
            <a:r>
              <a:rPr lang="tr-TR" sz="2800" b="1" spc="3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tr-TR" sz="2800" b="1" spc="300" dirty="0" err="1" smtClean="0">
                <a:solidFill>
                  <a:srgbClr val="FF0000"/>
                </a:solidFill>
                <a:latin typeface="Kristen ITC" pitchFamily="66" charset="0"/>
              </a:rPr>
              <a:t>therapy</a:t>
            </a:r>
            <a:r>
              <a:rPr lang="tr-TR" sz="2800" b="1" spc="300" dirty="0" smtClean="0">
                <a:solidFill>
                  <a:srgbClr val="FF0000"/>
                </a:solidFill>
                <a:latin typeface="Kristen ITC" pitchFamily="66" charset="0"/>
              </a:rPr>
              <a:t>??</a:t>
            </a:r>
            <a:endParaRPr lang="tr-TR" sz="2800" b="1" spc="3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6" y="1352599"/>
            <a:ext cx="625370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pain</a:t>
            </a:r>
            <a:r>
              <a:rPr lang="tr-TR" sz="2800" dirty="0" smtClean="0"/>
              <a:t> of </a:t>
            </a:r>
            <a:r>
              <a:rPr lang="tr-TR" sz="2800" dirty="0" err="1" smtClean="0"/>
              <a:t>noninflamatuary</a:t>
            </a:r>
            <a:r>
              <a:rPr lang="tr-TR" sz="2800" dirty="0" smtClean="0"/>
              <a:t> </a:t>
            </a:r>
            <a:r>
              <a:rPr lang="tr-TR" sz="2800" dirty="0" err="1" smtClean="0"/>
              <a:t>nature</a:t>
            </a:r>
            <a:r>
              <a:rPr lang="tr-T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/>
              <a:t> </a:t>
            </a:r>
            <a:r>
              <a:rPr lang="tr-TR" sz="2800" dirty="0" smtClean="0"/>
              <a:t>3-4  </a:t>
            </a:r>
            <a:r>
              <a:rPr lang="tr-TR" sz="2800" dirty="0" err="1" smtClean="0"/>
              <a:t>tiems</a:t>
            </a:r>
            <a:r>
              <a:rPr lang="tr-TR" sz="2800" dirty="0" smtClean="0"/>
              <a:t> </a:t>
            </a:r>
            <a:r>
              <a:rPr lang="tr-TR" sz="2800" dirty="0" err="1" smtClean="0"/>
              <a:t>per</a:t>
            </a:r>
            <a:r>
              <a:rPr lang="tr-TR" sz="2800" dirty="0" smtClean="0"/>
              <a:t> </a:t>
            </a:r>
            <a:r>
              <a:rPr lang="tr-TR" sz="2800" dirty="0" err="1" smtClean="0"/>
              <a:t>day</a:t>
            </a:r>
            <a:r>
              <a:rPr lang="tr-TR" sz="2800" dirty="0" smtClean="0"/>
              <a:t>, 15-20 </a:t>
            </a:r>
            <a:r>
              <a:rPr lang="tr-TR" sz="2800" dirty="0" err="1" smtClean="0"/>
              <a:t>minutes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heat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NOT be </a:t>
            </a:r>
            <a:r>
              <a:rPr lang="tr-TR" sz="2800" dirty="0" err="1" smtClean="0"/>
              <a:t>applied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recently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injured</a:t>
            </a:r>
            <a:r>
              <a:rPr lang="tr-TR" sz="2800" dirty="0" smtClean="0"/>
              <a:t> (&lt;48 </a:t>
            </a:r>
            <a:r>
              <a:rPr lang="tr-TR" sz="2800" dirty="0" err="1" smtClean="0"/>
              <a:t>hours</a:t>
            </a:r>
            <a:r>
              <a:rPr lang="tr-TR" sz="2800" dirty="0" smtClean="0"/>
              <a:t>) !!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heat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cold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3600" dirty="0" err="1"/>
              <a:t>ost</a:t>
            </a:r>
            <a:r>
              <a:rPr lang="tr-TR" sz="3600" dirty="0" err="1" smtClean="0"/>
              <a:t>eoarthritis</a:t>
            </a:r>
            <a:endParaRPr lang="tr-TR" sz="28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  <p:pic>
        <p:nvPicPr>
          <p:cNvPr id="5122" name="Picture 2" descr="http://t1.gstatic.com/images?q=tbn:ANd9GcRYHoqN2ISpDl5Cf7FsA3P3IhO2vBubdYvBslwS67dBztOvu_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4736978"/>
            <a:ext cx="2592288" cy="389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6794" y="344491"/>
            <a:ext cx="38174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Farmakolojik Tedavi</a:t>
            </a:r>
          </a:p>
          <a:p>
            <a:endParaRPr lang="tr-TR" sz="2800" b="1" dirty="0" smtClean="0">
              <a:solidFill>
                <a:srgbClr val="9900CC"/>
              </a:solidFill>
              <a:latin typeface="Kristen ITC" pitchFamily="66" charset="0"/>
            </a:endParaRPr>
          </a:p>
          <a:p>
            <a:r>
              <a:rPr lang="tr-TR" sz="2800" b="1" dirty="0" err="1" smtClean="0">
                <a:solidFill>
                  <a:srgbClr val="9900CC"/>
                </a:solidFill>
              </a:rPr>
              <a:t>Pharmacologic</a:t>
            </a:r>
            <a:r>
              <a:rPr lang="tr-TR" sz="2800" b="1" dirty="0" smtClean="0">
                <a:solidFill>
                  <a:srgbClr val="9900CC"/>
                </a:solidFill>
              </a:rPr>
              <a:t> </a:t>
            </a:r>
            <a:r>
              <a:rPr lang="tr-TR" sz="2800" b="1" dirty="0" err="1" smtClean="0">
                <a:solidFill>
                  <a:srgbClr val="9900CC"/>
                </a:solidFill>
              </a:rPr>
              <a:t>Therapy</a:t>
            </a:r>
            <a:endParaRPr lang="tr-TR" sz="2800" b="1" dirty="0">
              <a:solidFill>
                <a:srgbClr val="99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4" y="2216699"/>
            <a:ext cx="64439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NSAIDs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acetamiophene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essentially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equivalent</a:t>
            </a:r>
            <a:r>
              <a:rPr lang="tr-TR" sz="2800" dirty="0" smtClean="0"/>
              <a:t> in </a:t>
            </a:r>
            <a:r>
              <a:rPr lang="tr-TR" sz="2800" dirty="0" err="1" smtClean="0"/>
              <a:t>analgesic</a:t>
            </a:r>
            <a:r>
              <a:rPr lang="tr-TR" sz="2800" dirty="0" smtClean="0"/>
              <a:t> </a:t>
            </a:r>
            <a:r>
              <a:rPr lang="tr-TR" sz="2800" dirty="0" err="1" smtClean="0"/>
              <a:t>efficacy</a:t>
            </a:r>
            <a:endParaRPr lang="tr-TR" sz="2800" dirty="0" smtClean="0"/>
          </a:p>
          <a:p>
            <a:pPr>
              <a:buFont typeface="Arial" pitchFamily="34" charset="0"/>
              <a:buChar char="•"/>
            </a:pPr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/>
              <a:t>A</a:t>
            </a:r>
            <a:r>
              <a:rPr lang="tr-TR" sz="2800" dirty="0" err="1" smtClean="0"/>
              <a:t>cetaminophene</a:t>
            </a:r>
            <a:r>
              <a:rPr lang="tr-TR" sz="2800" dirty="0" smtClean="0"/>
              <a:t> is </a:t>
            </a:r>
            <a:r>
              <a:rPr lang="tr-TR" sz="2800" dirty="0" err="1" smtClean="0"/>
              <a:t>first-line</a:t>
            </a:r>
            <a:r>
              <a:rPr lang="tr-TR" sz="2800" dirty="0" smtClean="0"/>
              <a:t> </a:t>
            </a:r>
            <a:r>
              <a:rPr lang="tr-TR" sz="2800" dirty="0" err="1" smtClean="0"/>
              <a:t>therapy</a:t>
            </a:r>
            <a:r>
              <a:rPr lang="tr-TR" sz="2800" dirty="0" smtClean="0"/>
              <a:t> of </a:t>
            </a:r>
          </a:p>
          <a:p>
            <a:r>
              <a:rPr lang="tr-TR" sz="2800" dirty="0" err="1" smtClean="0"/>
              <a:t>osteoarthritis</a:t>
            </a:r>
            <a:endParaRPr lang="tr-TR" sz="2800" dirty="0" smtClean="0"/>
          </a:p>
          <a:p>
            <a:pPr>
              <a:buFont typeface="Arial" pitchFamily="34" charset="0"/>
              <a:buChar char="•"/>
            </a:pPr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3600" dirty="0" err="1" smtClean="0"/>
              <a:t>Topical</a:t>
            </a:r>
            <a:r>
              <a:rPr lang="tr-TR" sz="3600" dirty="0" smtClean="0"/>
              <a:t> (</a:t>
            </a:r>
            <a:r>
              <a:rPr lang="tr-TR" sz="3600" dirty="0" err="1" smtClean="0"/>
              <a:t>external</a:t>
            </a:r>
            <a:r>
              <a:rPr lang="tr-TR" sz="3600" dirty="0" smtClean="0"/>
              <a:t>) </a:t>
            </a:r>
            <a:r>
              <a:rPr lang="tr-TR" sz="3600" dirty="0" err="1" smtClean="0"/>
              <a:t>analgesics</a:t>
            </a:r>
            <a:r>
              <a:rPr lang="tr-TR" sz="3600" dirty="0" smtClean="0"/>
              <a:t> </a:t>
            </a:r>
          </a:p>
          <a:p>
            <a:r>
              <a:rPr lang="tr-TR" sz="2800" dirty="0" smtClean="0"/>
              <a:t>(</a:t>
            </a:r>
            <a:r>
              <a:rPr lang="tr-TR" sz="2800" i="1" dirty="0" err="1" smtClean="0"/>
              <a:t>counterirritants</a:t>
            </a:r>
            <a:r>
              <a:rPr lang="tr-TR" sz="2800" dirty="0" smtClean="0"/>
              <a:t>)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minor</a:t>
            </a:r>
            <a:r>
              <a:rPr lang="tr-TR" sz="2800" dirty="0" smtClean="0"/>
              <a:t> </a:t>
            </a:r>
            <a:r>
              <a:rPr lang="tr-TR" sz="2800" dirty="0" err="1" smtClean="0"/>
              <a:t>aches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pains</a:t>
            </a:r>
            <a:r>
              <a:rPr lang="tr-TR" sz="2800" dirty="0" smtClean="0"/>
              <a:t> of </a:t>
            </a:r>
            <a:r>
              <a:rPr lang="tr-TR" sz="2800" dirty="0" err="1" smtClean="0"/>
              <a:t>muscles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joints</a:t>
            </a:r>
            <a:r>
              <a:rPr lang="tr-TR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reduce</a:t>
            </a:r>
            <a:r>
              <a:rPr lang="tr-TR" sz="2800" dirty="0" smtClean="0"/>
              <a:t> </a:t>
            </a:r>
            <a:r>
              <a:rPr lang="tr-TR" sz="2800" dirty="0" err="1" smtClean="0"/>
              <a:t>pain</a:t>
            </a:r>
            <a:r>
              <a:rPr lang="tr-TR" sz="2800" dirty="0" smtClean="0"/>
              <a:t> </a:t>
            </a:r>
            <a:r>
              <a:rPr lang="tr-TR" sz="2800" dirty="0" err="1" smtClean="0"/>
              <a:t>through</a:t>
            </a:r>
            <a:r>
              <a:rPr lang="tr-TR" sz="2800" dirty="0" smtClean="0"/>
              <a:t> </a:t>
            </a:r>
            <a:r>
              <a:rPr lang="tr-TR" sz="2800" dirty="0" err="1" smtClean="0"/>
              <a:t>nerve</a:t>
            </a:r>
            <a:r>
              <a:rPr lang="tr-TR" sz="2800" dirty="0" smtClean="0"/>
              <a:t> </a:t>
            </a:r>
            <a:r>
              <a:rPr lang="tr-TR" sz="2800" dirty="0" err="1" smtClean="0"/>
              <a:t>stimulation</a:t>
            </a:r>
            <a:endParaRPr lang="tr-T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8642" y="8337375"/>
            <a:ext cx="65066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camphor</a:t>
            </a:r>
            <a:r>
              <a:rPr lang="tr-TR" i="1" dirty="0" smtClean="0"/>
              <a:t>, </a:t>
            </a:r>
            <a:r>
              <a:rPr lang="tr-TR" i="1" dirty="0" err="1" smtClean="0"/>
              <a:t>capsicum</a:t>
            </a:r>
            <a:r>
              <a:rPr lang="tr-TR" i="1" dirty="0" smtClean="0"/>
              <a:t> </a:t>
            </a:r>
            <a:r>
              <a:rPr lang="tr-TR" i="1" dirty="0" err="1" smtClean="0"/>
              <a:t>preparations</a:t>
            </a:r>
            <a:r>
              <a:rPr lang="tr-TR" i="1" dirty="0" smtClean="0"/>
              <a:t>, </a:t>
            </a:r>
            <a:r>
              <a:rPr lang="tr-TR" i="1" dirty="0" err="1" smtClean="0"/>
              <a:t>menthol</a:t>
            </a:r>
            <a:r>
              <a:rPr lang="tr-TR" i="1" dirty="0" smtClean="0"/>
              <a:t>, </a:t>
            </a:r>
            <a:r>
              <a:rPr lang="tr-TR" i="1" dirty="0" err="1" smtClean="0"/>
              <a:t>methyl</a:t>
            </a:r>
            <a:r>
              <a:rPr lang="tr-TR" i="1" dirty="0" smtClean="0"/>
              <a:t> </a:t>
            </a:r>
          </a:p>
          <a:p>
            <a:r>
              <a:rPr lang="tr-TR" i="1" dirty="0" err="1" smtClean="0"/>
              <a:t>nicotinate,methyl</a:t>
            </a:r>
            <a:r>
              <a:rPr lang="tr-TR" i="1" dirty="0" smtClean="0"/>
              <a:t> </a:t>
            </a:r>
            <a:r>
              <a:rPr lang="tr-TR" i="1" dirty="0" err="1" smtClean="0"/>
              <a:t>salicylate</a:t>
            </a:r>
            <a:r>
              <a:rPr lang="tr-TR" i="1" dirty="0" smtClean="0"/>
              <a:t> </a:t>
            </a:r>
          </a:p>
          <a:p>
            <a:r>
              <a:rPr lang="tr-TR" i="1" dirty="0" err="1" smtClean="0"/>
              <a:t>Capsimax</a:t>
            </a:r>
            <a:r>
              <a:rPr lang="tr-TR" i="1" dirty="0" smtClean="0"/>
              <a:t>®, Capsi-Gel®</a:t>
            </a:r>
          </a:p>
          <a:p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psi min yak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4250">
            <a:off x="559132" y="719183"/>
            <a:ext cx="18986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roll yakı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roll yakı"/>
          <p:cNvSpPr>
            <a:spLocks noChangeAspect="1" noChangeArrowheads="1"/>
          </p:cNvSpPr>
          <p:nvPr/>
        </p:nvSpPr>
        <p:spPr bwMode="auto">
          <a:xfrm>
            <a:off x="307976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roll yak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24011" b="15260"/>
          <a:stretch/>
        </p:blipFill>
        <p:spPr bwMode="auto">
          <a:xfrm rot="1316424">
            <a:off x="3282342" y="113642"/>
            <a:ext cx="2988861" cy="38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şanlı yakı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2" y="5093048"/>
            <a:ext cx="6933063" cy="48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Image result for şanlı yak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4160912"/>
            <a:ext cx="37062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658" y="632519"/>
            <a:ext cx="6527749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rgbClr val="9900CC"/>
                </a:solidFill>
              </a:rPr>
              <a:t>Counterirritants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avoid</a:t>
            </a:r>
            <a:r>
              <a:rPr lang="tr-TR" sz="2800" dirty="0" smtClean="0"/>
              <a:t> </a:t>
            </a:r>
            <a:r>
              <a:rPr lang="tr-TR" sz="2800" dirty="0" err="1" smtClean="0"/>
              <a:t>heating</a:t>
            </a:r>
            <a:r>
              <a:rPr lang="tr-TR" sz="2800" dirty="0" smtClean="0"/>
              <a:t> </a:t>
            </a:r>
            <a:r>
              <a:rPr lang="tr-TR" sz="2800" dirty="0" err="1" smtClean="0"/>
              <a:t>pads</a:t>
            </a:r>
            <a:r>
              <a:rPr lang="tr-TR" sz="2800" dirty="0" smtClean="0"/>
              <a:t>, </a:t>
            </a:r>
            <a:r>
              <a:rPr lang="tr-TR" sz="2800" dirty="0" err="1" smtClean="0"/>
              <a:t>tight</a:t>
            </a:r>
            <a:r>
              <a:rPr lang="tr-TR" sz="2800" dirty="0" smtClean="0"/>
              <a:t> </a:t>
            </a:r>
            <a:r>
              <a:rPr lang="tr-TR" sz="2800" dirty="0" err="1" smtClean="0"/>
              <a:t>bandaging</a:t>
            </a:r>
            <a:r>
              <a:rPr lang="tr-TR" sz="2800" dirty="0" smtClean="0"/>
              <a:t>, </a:t>
            </a:r>
          </a:p>
          <a:p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occlusive</a:t>
            </a:r>
            <a:r>
              <a:rPr lang="tr-TR" sz="2800" dirty="0" smtClean="0"/>
              <a:t> </a:t>
            </a:r>
            <a:r>
              <a:rPr lang="tr-TR" sz="2800" dirty="0" err="1" smtClean="0"/>
              <a:t>dressing</a:t>
            </a:r>
            <a:r>
              <a:rPr lang="tr-TR" sz="2800" dirty="0" smtClean="0"/>
              <a:t> !</a:t>
            </a:r>
          </a:p>
          <a:p>
            <a:endParaRPr lang="tr-TR" sz="2800" dirty="0" smtClean="0"/>
          </a:p>
          <a:p>
            <a:r>
              <a:rPr lang="tr-TR" sz="2800" dirty="0" smtClean="0"/>
              <a:t>DO NOT </a:t>
            </a:r>
            <a:r>
              <a:rPr lang="tr-TR" sz="2800" dirty="0" err="1" smtClean="0"/>
              <a:t>apply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skin </a:t>
            </a:r>
            <a:r>
              <a:rPr lang="tr-TR" sz="2800" dirty="0" err="1" smtClean="0"/>
              <a:t>that</a:t>
            </a:r>
            <a:r>
              <a:rPr lang="tr-TR" sz="2800" dirty="0" smtClean="0"/>
              <a:t> is </a:t>
            </a:r>
            <a:r>
              <a:rPr lang="tr-TR" sz="2800" dirty="0" err="1" smtClean="0"/>
              <a:t>abraded</a:t>
            </a:r>
            <a:r>
              <a:rPr lang="tr-TR" sz="2800" dirty="0" smtClean="0"/>
              <a:t>, </a:t>
            </a:r>
          </a:p>
          <a:p>
            <a:r>
              <a:rPr lang="tr-TR" sz="2800" dirty="0" err="1" smtClean="0"/>
              <a:t>sunburned</a:t>
            </a:r>
            <a:r>
              <a:rPr lang="tr-TR" sz="2800" dirty="0" smtClean="0"/>
              <a:t>,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otherwise</a:t>
            </a:r>
            <a:r>
              <a:rPr lang="tr-TR" sz="2800" dirty="0" smtClean="0"/>
              <a:t> </a:t>
            </a:r>
            <a:r>
              <a:rPr lang="tr-TR" sz="2800" dirty="0" err="1" smtClean="0"/>
              <a:t>damaged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accidental</a:t>
            </a:r>
            <a:r>
              <a:rPr lang="tr-TR" sz="2800" dirty="0" smtClean="0"/>
              <a:t> </a:t>
            </a:r>
            <a:r>
              <a:rPr lang="tr-TR" sz="2800" dirty="0" err="1" smtClean="0"/>
              <a:t>ingestion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camphor</a:t>
            </a:r>
            <a:r>
              <a:rPr lang="tr-TR" sz="2800" dirty="0" smtClean="0"/>
              <a:t> </a:t>
            </a:r>
            <a:r>
              <a:rPr lang="tr-TR" sz="2800" dirty="0" err="1" smtClean="0"/>
              <a:t>may</a:t>
            </a:r>
            <a:r>
              <a:rPr lang="tr-TR" sz="2800" dirty="0" smtClean="0"/>
              <a:t> </a:t>
            </a:r>
            <a:r>
              <a:rPr lang="tr-TR" sz="2800" dirty="0" err="1" smtClean="0"/>
              <a:t>cause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CNS </a:t>
            </a:r>
            <a:r>
              <a:rPr lang="tr-TR" sz="2800" dirty="0" err="1" smtClean="0"/>
              <a:t>tixicity</a:t>
            </a:r>
            <a:r>
              <a:rPr lang="tr-TR" sz="2800" dirty="0" smtClean="0"/>
              <a:t> (</a:t>
            </a:r>
            <a:r>
              <a:rPr lang="tr-TR" sz="2800" dirty="0" err="1" smtClean="0"/>
              <a:t>tonic-clonic</a:t>
            </a:r>
            <a:r>
              <a:rPr lang="tr-TR" sz="2800" dirty="0" smtClean="0"/>
              <a:t> </a:t>
            </a:r>
            <a:r>
              <a:rPr lang="tr-TR" sz="2800" dirty="0" err="1" smtClean="0"/>
              <a:t>seizures</a:t>
            </a:r>
            <a:r>
              <a:rPr lang="tr-TR" sz="2800" dirty="0" smtClean="0"/>
              <a:t>)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burning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stinging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capsaicin</a:t>
            </a:r>
            <a:r>
              <a:rPr lang="tr-TR" sz="2800" dirty="0" smtClean="0"/>
              <a:t> in </a:t>
            </a:r>
          </a:p>
          <a:p>
            <a:r>
              <a:rPr lang="tr-TR" sz="2800" dirty="0" smtClean="0"/>
              <a:t>40-70% of </a:t>
            </a:r>
            <a:r>
              <a:rPr lang="tr-TR" sz="2800" dirty="0" err="1" smtClean="0"/>
              <a:t>patients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Menthol</a:t>
            </a:r>
            <a:r>
              <a:rPr lang="tr-TR" sz="2800" dirty="0" smtClean="0"/>
              <a:t> can </a:t>
            </a:r>
            <a:r>
              <a:rPr lang="tr-TR" sz="2800" dirty="0" err="1" smtClean="0"/>
              <a:t>cause</a:t>
            </a:r>
            <a:r>
              <a:rPr lang="tr-TR" sz="2800" dirty="0" smtClean="0"/>
              <a:t> </a:t>
            </a:r>
            <a:r>
              <a:rPr lang="tr-TR" sz="2800" dirty="0" err="1" smtClean="0"/>
              <a:t>sensitization</a:t>
            </a:r>
            <a:r>
              <a:rPr lang="tr-TR" sz="2800" dirty="0" smtClean="0"/>
              <a:t> in </a:t>
            </a:r>
          </a:p>
          <a:p>
            <a:r>
              <a:rPr lang="tr-TR" sz="2800" dirty="0" err="1" smtClean="0"/>
              <a:t>certain</a:t>
            </a:r>
            <a:r>
              <a:rPr lang="tr-TR" sz="2800" dirty="0" smtClean="0"/>
              <a:t> </a:t>
            </a:r>
            <a:r>
              <a:rPr lang="tr-TR" sz="2800" dirty="0" err="1" smtClean="0"/>
              <a:t>individuals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00809" y="379368"/>
            <a:ext cx="5259838" cy="1754326"/>
          </a:xfrm>
          <a:prstGeom prst="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tr-TR" sz="3600" spc="3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 </a:t>
            </a:r>
            <a:r>
              <a:rPr lang="tr-TR" sz="3600" spc="300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NSAIDs</a:t>
            </a:r>
            <a:endParaRPr lang="tr-TR" sz="3600" spc="30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600" spc="300" dirty="0" err="1" smtClean="0">
                <a:solidFill>
                  <a:srgbClr val="FFFF00"/>
                </a:solidFill>
              </a:rPr>
              <a:t>İbuprofen</a:t>
            </a:r>
            <a:r>
              <a:rPr lang="tr-TR" sz="3600" spc="300" dirty="0" smtClean="0">
                <a:solidFill>
                  <a:srgbClr val="FFFF00"/>
                </a:solidFill>
              </a:rPr>
              <a:t>, </a:t>
            </a:r>
            <a:r>
              <a:rPr lang="tr-TR" sz="3600" u="sng" spc="300" dirty="0" err="1" smtClean="0">
                <a:solidFill>
                  <a:schemeClr val="bg1"/>
                </a:solidFill>
              </a:rPr>
              <a:t>diclofenac</a:t>
            </a:r>
            <a:r>
              <a:rPr lang="tr-TR" sz="3600" spc="300" dirty="0" smtClean="0">
                <a:solidFill>
                  <a:srgbClr val="FFFF00"/>
                </a:solidFill>
              </a:rPr>
              <a:t>, </a:t>
            </a:r>
          </a:p>
          <a:p>
            <a:r>
              <a:rPr lang="tr-TR" sz="3600" spc="300" dirty="0">
                <a:solidFill>
                  <a:srgbClr val="FFFF00"/>
                </a:solidFill>
              </a:rPr>
              <a:t>	</a:t>
            </a:r>
            <a:r>
              <a:rPr lang="tr-TR" sz="3600" spc="300" dirty="0" err="1" smtClean="0">
                <a:solidFill>
                  <a:srgbClr val="FFFF00"/>
                </a:solidFill>
              </a:rPr>
              <a:t>naproksen</a:t>
            </a:r>
            <a:endParaRPr lang="en-US" sz="3600" spc="3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worldmedicine.ge/uploaded_img/2012_03_09_17_04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6772">
            <a:off x="131371" y="3019915"/>
            <a:ext cx="3719154" cy="24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donanimhaber.com/upfiles/1566849/7439b49b-cca7-4bb4-a41f-b44f6cfa34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5036564"/>
            <a:ext cx="4293096" cy="26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urostargym.com/ilacrehberi/innovaeditor/assets/admin/abdiibrahim/Naprosynh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9" y="6656348"/>
            <a:ext cx="317943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806" y="8599461"/>
            <a:ext cx="6630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Masse</a:t>
            </a:r>
            <a:r>
              <a:rPr lang="tr-TR" dirty="0" smtClean="0"/>
              <a:t> Y T, et al. 2010, </a:t>
            </a:r>
            <a:r>
              <a:rPr lang="tr-TR" dirty="0" err="1" smtClean="0"/>
              <a:t>Topical</a:t>
            </a:r>
            <a:r>
              <a:rPr lang="tr-TR" dirty="0" smtClean="0"/>
              <a:t> </a:t>
            </a:r>
            <a:r>
              <a:rPr lang="tr-TR" dirty="0" err="1" smtClean="0"/>
              <a:t>NSAIDs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acute</a:t>
            </a:r>
            <a:r>
              <a:rPr lang="tr-TR" dirty="0" smtClean="0"/>
              <a:t> </a:t>
            </a:r>
            <a:r>
              <a:rPr lang="tr-TR" dirty="0" err="1" smtClean="0"/>
              <a:t>pain</a:t>
            </a:r>
            <a:endParaRPr lang="tr-TR" dirty="0" smtClean="0"/>
          </a:p>
          <a:p>
            <a:r>
              <a:rPr lang="tr-TR" dirty="0" smtClean="0"/>
              <a:t>in </a:t>
            </a:r>
            <a:r>
              <a:rPr lang="tr-TR" dirty="0" err="1" smtClean="0"/>
              <a:t>adults</a:t>
            </a:r>
            <a:endParaRPr lang="en-US" dirty="0"/>
          </a:p>
        </p:txBody>
      </p:sp>
      <p:pic>
        <p:nvPicPr>
          <p:cNvPr id="2050" name="Picture 2" descr="Image result for voltaren fl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079850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99" y="632520"/>
            <a:ext cx="9793087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241032"/>
            <a:ext cx="6279519" cy="45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2672916" y="2072680"/>
            <a:ext cx="4104456" cy="36004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…</a:t>
            </a:r>
            <a:r>
              <a:rPr lang="tr-TR" sz="2800" dirty="0" err="1" smtClean="0">
                <a:solidFill>
                  <a:schemeClr val="tx1"/>
                </a:solidFill>
              </a:rPr>
              <a:t>topical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NSAIDs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provide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good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pain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relief</a:t>
            </a:r>
            <a:r>
              <a:rPr lang="tr-TR" sz="2800" dirty="0" smtClean="0">
                <a:solidFill>
                  <a:schemeClr val="tx1"/>
                </a:solidFill>
              </a:rPr>
              <a:t> in </a:t>
            </a:r>
            <a:r>
              <a:rPr lang="tr-TR" sz="2800" dirty="0" err="1" smtClean="0">
                <a:solidFill>
                  <a:schemeClr val="tx1"/>
                </a:solidFill>
              </a:rPr>
              <a:t>sprains</a:t>
            </a:r>
            <a:r>
              <a:rPr lang="tr-TR" sz="2800" dirty="0" smtClean="0">
                <a:solidFill>
                  <a:schemeClr val="tx1"/>
                </a:solidFill>
              </a:rPr>
              <a:t>, </a:t>
            </a:r>
            <a:r>
              <a:rPr lang="tr-TR" sz="2800" dirty="0" err="1" smtClean="0">
                <a:solidFill>
                  <a:schemeClr val="tx1"/>
                </a:solidFill>
              </a:rPr>
              <a:t>strains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and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overuse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injuries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690" y="1352603"/>
            <a:ext cx="59731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800" b="1" dirty="0" err="1">
                <a:solidFill>
                  <a:srgbClr val="9900CC"/>
                </a:solidFill>
                <a:latin typeface="Kristen ITC" pitchFamily="66" charset="0"/>
              </a:rPr>
              <a:t>C</a:t>
            </a: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hondroitin</a:t>
            </a:r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 </a:t>
            </a: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sulfate</a:t>
            </a:r>
            <a:endParaRPr lang="tr-TR" sz="2800" b="1" dirty="0" smtClean="0">
              <a:solidFill>
                <a:srgbClr val="9900CC"/>
              </a:solidFill>
              <a:latin typeface="Kristen ITC" pitchFamily="66" charset="0"/>
            </a:endParaRPr>
          </a:p>
          <a:p>
            <a:pPr>
              <a:lnSpc>
                <a:spcPct val="300000"/>
              </a:lnSpc>
            </a:pP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Glukosamine</a:t>
            </a:r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 </a:t>
            </a: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sulphate</a:t>
            </a:r>
            <a:endParaRPr lang="tr-TR" sz="2800" b="1" dirty="0" smtClean="0">
              <a:solidFill>
                <a:srgbClr val="9900CC"/>
              </a:solidFill>
              <a:latin typeface="Kristen ITC" pitchFamily="66" charset="0"/>
            </a:endParaRPr>
          </a:p>
          <a:p>
            <a:pPr>
              <a:lnSpc>
                <a:spcPct val="300000"/>
              </a:lnSpc>
            </a:pP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Methyl-Sulfonyl-Methan</a:t>
            </a:r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 (MSM)</a:t>
            </a:r>
          </a:p>
          <a:p>
            <a:pPr>
              <a:lnSpc>
                <a:spcPct val="300000"/>
              </a:lnSpc>
            </a:pPr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S-</a:t>
            </a: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Adenosyl</a:t>
            </a:r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-L-</a:t>
            </a:r>
            <a:r>
              <a:rPr lang="tr-TR" sz="2800" b="1" dirty="0" err="1" smtClean="0">
                <a:solidFill>
                  <a:srgbClr val="9900CC"/>
                </a:solidFill>
                <a:latin typeface="Kristen ITC" pitchFamily="66" charset="0"/>
              </a:rPr>
              <a:t>Methionine</a:t>
            </a:r>
            <a:r>
              <a:rPr lang="tr-TR" sz="2800" b="1" dirty="0" smtClean="0">
                <a:solidFill>
                  <a:srgbClr val="9900CC"/>
                </a:solidFill>
                <a:latin typeface="Kristen ITC" pitchFamily="66" charset="0"/>
              </a:rPr>
              <a:t> (SAM) </a:t>
            </a:r>
            <a:endParaRPr lang="tr-TR" sz="2800" b="1" dirty="0">
              <a:solidFill>
                <a:srgbClr val="9900CC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229" y="416497"/>
            <a:ext cx="6087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Glucosamine/Chondroitin Arthritis</a:t>
            </a:r>
          </a:p>
          <a:p>
            <a:pPr algn="ctr"/>
            <a:r>
              <a:rPr lang="tr-TR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Intervention Trial (GAIT)</a:t>
            </a:r>
            <a:endParaRPr lang="en-US" sz="32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688" y="1856658"/>
            <a:ext cx="54726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en-US" dirty="0" smtClean="0"/>
              <a:t>large, randomized, placebo-controlled trial conducted at several sites across the </a:t>
            </a:r>
            <a:r>
              <a:rPr lang="tr-TR" dirty="0" smtClean="0"/>
              <a:t>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u="sng" dirty="0" smtClean="0"/>
              <a:t>NO BENEFIT in mild pain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 Reduction in pain in moderate-to-severe pain (22% of patients)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 A FOLLOW-UP in patients from the GAIT showed NO DIFFERENCE in pain or function or joint space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024" y="344491"/>
            <a:ext cx="63813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 smtClean="0"/>
              <a:t>Musculoskeletal</a:t>
            </a:r>
            <a:r>
              <a:rPr lang="tr-TR" b="1" i="1" dirty="0" smtClean="0"/>
              <a:t> </a:t>
            </a:r>
            <a:r>
              <a:rPr lang="tr-TR" b="1" i="1" dirty="0" err="1" smtClean="0"/>
              <a:t>pain</a:t>
            </a:r>
            <a:endParaRPr lang="tr-T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626" y="1280594"/>
            <a:ext cx="7136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muscles</a:t>
            </a:r>
            <a:r>
              <a:rPr lang="tr-TR" sz="2800" dirty="0" smtClean="0"/>
              <a:t>, </a:t>
            </a:r>
            <a:r>
              <a:rPr lang="tr-TR" sz="2800" dirty="0" err="1" smtClean="0"/>
              <a:t>bones</a:t>
            </a:r>
            <a:r>
              <a:rPr lang="tr-TR" sz="2800" dirty="0" smtClean="0"/>
              <a:t>, </a:t>
            </a:r>
            <a:r>
              <a:rPr lang="tr-TR" sz="2800" dirty="0" err="1" smtClean="0"/>
              <a:t>joints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connective</a:t>
            </a:r>
            <a:r>
              <a:rPr lang="tr-TR" sz="2800" dirty="0" smtClean="0"/>
              <a:t> </a:t>
            </a:r>
            <a:r>
              <a:rPr lang="tr-TR" sz="2800" dirty="0" err="1" smtClean="0"/>
              <a:t>tissue</a:t>
            </a:r>
            <a:r>
              <a:rPr lang="tr-T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Idiopahtic</a:t>
            </a:r>
            <a:r>
              <a:rPr lang="tr-TR" sz="2800" dirty="0" smtClean="0"/>
              <a:t>, </a:t>
            </a:r>
            <a:r>
              <a:rPr lang="tr-TR" sz="2800" dirty="0" err="1" smtClean="0"/>
              <a:t>iatrogenic</a:t>
            </a:r>
            <a:r>
              <a:rPr lang="tr-TR" sz="2800" dirty="0" smtClean="0"/>
              <a:t>,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related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injury</a:t>
            </a:r>
            <a:endParaRPr lang="tr-TR" sz="2800" dirty="0"/>
          </a:p>
        </p:txBody>
      </p:sp>
      <p:pic>
        <p:nvPicPr>
          <p:cNvPr id="9218" name="Picture 2" descr="http://www.completeosteopathy.com/media/What-Can-be-Tre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50" y="2432720"/>
            <a:ext cx="6315075" cy="25336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7483" y="4993771"/>
            <a:ext cx="68709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Muscle</a:t>
            </a:r>
            <a:r>
              <a:rPr lang="tr-TR" sz="2800" dirty="0" smtClean="0"/>
              <a:t> </a:t>
            </a:r>
            <a:r>
              <a:rPr lang="tr-TR" sz="2800" dirty="0" err="1" smtClean="0"/>
              <a:t>injuries</a:t>
            </a:r>
            <a:r>
              <a:rPr lang="tr-TR" sz="2800" dirty="0" smtClean="0"/>
              <a:t>: </a:t>
            </a:r>
            <a:r>
              <a:rPr lang="tr-TR" sz="2800" dirty="0" err="1" smtClean="0"/>
              <a:t>strains</a:t>
            </a:r>
            <a:r>
              <a:rPr lang="tr-TR" sz="2800" dirty="0" smtClean="0"/>
              <a:t>, </a:t>
            </a:r>
            <a:r>
              <a:rPr lang="tr-TR" sz="2800" dirty="0" err="1" smtClean="0"/>
              <a:t>contusions</a:t>
            </a:r>
            <a:r>
              <a:rPr lang="tr-TR" sz="2800" dirty="0" smtClean="0"/>
              <a:t>, </a:t>
            </a:r>
            <a:r>
              <a:rPr lang="tr-TR" sz="2800" dirty="0" err="1" smtClean="0"/>
              <a:t>delayed</a:t>
            </a:r>
            <a:r>
              <a:rPr lang="tr-TR" sz="2800" dirty="0" smtClean="0"/>
              <a:t> </a:t>
            </a:r>
            <a:endParaRPr lang="tr-TR" sz="2800" dirty="0"/>
          </a:p>
          <a:p>
            <a:r>
              <a:rPr lang="tr-TR" sz="2800" dirty="0" err="1" smtClean="0">
                <a:latin typeface="Bodoni MT" pitchFamily="18" charset="0"/>
              </a:rPr>
              <a:t>muscle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soreness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>
                <a:latin typeface="Berlin Sans FB" pitchFamily="34" charset="0"/>
              </a:rPr>
              <a:t>Strains</a:t>
            </a:r>
            <a:r>
              <a:rPr lang="tr-TR" sz="2800" dirty="0" smtClean="0"/>
              <a:t>: </a:t>
            </a:r>
            <a:r>
              <a:rPr lang="tr-TR" sz="2800" dirty="0" err="1" smtClean="0"/>
              <a:t>streching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tearing</a:t>
            </a:r>
            <a:r>
              <a:rPr lang="tr-TR" sz="2800" dirty="0" smtClean="0"/>
              <a:t> of </a:t>
            </a:r>
            <a:r>
              <a:rPr lang="tr-TR" sz="2800" dirty="0" err="1" smtClean="0"/>
              <a:t>muscle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tendon</a:t>
            </a:r>
            <a:r>
              <a:rPr lang="tr-TR" sz="2800" dirty="0" smtClean="0"/>
              <a:t> </a:t>
            </a:r>
          </a:p>
        </p:txBody>
      </p:sp>
      <p:pic>
        <p:nvPicPr>
          <p:cNvPr id="9220" name="Picture 4" descr="http://www.pyroenergen.com/articles/images/achilles_tendon_ru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944" y="6825210"/>
            <a:ext cx="1889146" cy="2751856"/>
          </a:xfrm>
          <a:prstGeom prst="rect">
            <a:avLst/>
          </a:prstGeom>
          <a:noFill/>
        </p:spPr>
      </p:pic>
      <p:pic>
        <p:nvPicPr>
          <p:cNvPr id="9222" name="Picture 6" descr="http://www.filmweb.no/bilder/multimedia/archive/00102/Brad_Pitt_i_Troja_102208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6969223"/>
            <a:ext cx="2736304" cy="244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24" y="344491"/>
            <a:ext cx="414908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i="1" spc="300" dirty="0" err="1" smtClean="0"/>
              <a:t>Musculoskeletal</a:t>
            </a:r>
            <a:r>
              <a:rPr lang="tr-TR" b="1" i="1" spc="300" dirty="0" smtClean="0"/>
              <a:t> </a:t>
            </a:r>
            <a:r>
              <a:rPr lang="tr-TR" b="1" i="1" spc="300" dirty="0" err="1" smtClean="0"/>
              <a:t>pain</a:t>
            </a:r>
            <a:endParaRPr lang="tr-TR" b="1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44624" y="1208584"/>
            <a:ext cx="6417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Contusion</a:t>
            </a:r>
            <a:r>
              <a:rPr lang="tr-TR" sz="2800" dirty="0" smtClean="0"/>
              <a:t>: </a:t>
            </a:r>
            <a:r>
              <a:rPr lang="tr-TR" sz="2800" dirty="0" err="1" smtClean="0"/>
              <a:t>bruising</a:t>
            </a:r>
            <a:r>
              <a:rPr lang="tr-TR" sz="2800" dirty="0" smtClean="0"/>
              <a:t> of </a:t>
            </a:r>
            <a:r>
              <a:rPr lang="tr-TR" sz="2800" dirty="0" err="1" smtClean="0"/>
              <a:t>muscle</a:t>
            </a:r>
            <a:r>
              <a:rPr lang="tr-TR" sz="2800" dirty="0" smtClean="0"/>
              <a:t> </a:t>
            </a:r>
            <a:r>
              <a:rPr lang="tr-TR" sz="2800" dirty="0" err="1" smtClean="0"/>
              <a:t>caused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blunt</a:t>
            </a:r>
            <a:r>
              <a:rPr lang="tr-TR" sz="2800" dirty="0" smtClean="0"/>
              <a:t> </a:t>
            </a:r>
            <a:r>
              <a:rPr lang="tr-TR" sz="2800" dirty="0" err="1" smtClean="0"/>
              <a:t>trauma</a:t>
            </a:r>
            <a:endParaRPr lang="tr-TR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6632" y="4808987"/>
            <a:ext cx="666349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>
                <a:latin typeface="Bodoni MT" pitchFamily="18" charset="0"/>
              </a:rPr>
              <a:t>Delayed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onset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muscle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soreness</a:t>
            </a:r>
            <a:r>
              <a:rPr lang="tr-TR" sz="2800" dirty="0" smtClean="0"/>
              <a:t>: </a:t>
            </a:r>
            <a:r>
              <a:rPr lang="tr-TR" sz="2800" dirty="0" err="1" smtClean="0"/>
              <a:t>begins</a:t>
            </a:r>
            <a:r>
              <a:rPr lang="tr-TR" sz="2800" dirty="0" smtClean="0"/>
              <a:t> </a:t>
            </a:r>
            <a:r>
              <a:rPr lang="tr-TR" sz="2800" dirty="0">
                <a:sym typeface="Symbol"/>
              </a:rPr>
              <a:t> </a:t>
            </a:r>
            <a:r>
              <a:rPr lang="tr-TR" sz="2800" dirty="0" smtClean="0">
                <a:sym typeface="Symbol"/>
              </a:rPr>
              <a:t>8</a:t>
            </a:r>
            <a:endParaRPr lang="tr-TR" sz="2800" dirty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tr-TR" sz="2800" dirty="0" err="1" smtClean="0">
                <a:sym typeface="Symbol"/>
              </a:rPr>
              <a:t>hrsafter</a:t>
            </a:r>
            <a:r>
              <a:rPr lang="tr-TR" sz="2800" dirty="0" smtClean="0">
                <a:sym typeface="Symbol"/>
              </a:rPr>
              <a:t> </a:t>
            </a:r>
            <a:r>
              <a:rPr lang="tr-TR" sz="2800" dirty="0" err="1" smtClean="0">
                <a:sym typeface="Symbol"/>
              </a:rPr>
              <a:t>repeated</a:t>
            </a:r>
            <a:r>
              <a:rPr lang="tr-TR" sz="2800" dirty="0" smtClean="0">
                <a:sym typeface="Symbol"/>
              </a:rPr>
              <a:t>, </a:t>
            </a:r>
            <a:r>
              <a:rPr lang="tr-TR" sz="2800" dirty="0" err="1" smtClean="0">
                <a:sym typeface="Symbol"/>
              </a:rPr>
              <a:t>unaccustomed</a:t>
            </a:r>
            <a:r>
              <a:rPr lang="tr-TR" sz="2800" dirty="0" smtClean="0">
                <a:sym typeface="Symbol"/>
              </a:rPr>
              <a:t> </a:t>
            </a:r>
            <a:r>
              <a:rPr lang="tr-TR" sz="2800" dirty="0" err="1" smtClean="0">
                <a:sym typeface="Symbol"/>
              </a:rPr>
              <a:t>eccentric</a:t>
            </a:r>
            <a:r>
              <a:rPr lang="tr-TR" sz="2800" dirty="0" smtClean="0">
                <a:sym typeface="Symbo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800" dirty="0" err="1" smtClean="0">
                <a:sym typeface="Symbol"/>
              </a:rPr>
              <a:t>muscle</a:t>
            </a:r>
            <a:r>
              <a:rPr lang="tr-TR" sz="2800" dirty="0" smtClean="0">
                <a:sym typeface="Symbol"/>
              </a:rPr>
              <a:t> </a:t>
            </a:r>
            <a:r>
              <a:rPr lang="tr-TR" sz="2800" dirty="0" err="1" smtClean="0">
                <a:sym typeface="Symbol"/>
              </a:rPr>
              <a:t>contraction</a:t>
            </a:r>
            <a:r>
              <a:rPr lang="tr-TR" sz="2800" dirty="0" smtClean="0">
                <a:sym typeface="Symbol"/>
              </a:rPr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ym typeface="Symbol"/>
              </a:rPr>
              <a:t> </a:t>
            </a:r>
            <a:r>
              <a:rPr lang="tr-TR" sz="2800" dirty="0" err="1" smtClean="0">
                <a:sym typeface="Symbol"/>
              </a:rPr>
              <a:t>Soreness</a:t>
            </a:r>
            <a:r>
              <a:rPr lang="tr-TR" sz="2800" dirty="0" smtClean="0">
                <a:sym typeface="Symbol"/>
              </a:rPr>
              <a:t> </a:t>
            </a:r>
            <a:r>
              <a:rPr lang="tr-TR" sz="2800" dirty="0" err="1" smtClean="0">
                <a:sym typeface="Symbol"/>
              </a:rPr>
              <a:t>peaks</a:t>
            </a:r>
            <a:r>
              <a:rPr lang="tr-TR" sz="2800" dirty="0" smtClean="0">
                <a:sym typeface="Symbol"/>
              </a:rPr>
              <a:t> at 24-48 </a:t>
            </a:r>
            <a:r>
              <a:rPr lang="tr-TR" sz="2800" dirty="0" err="1" smtClean="0">
                <a:sym typeface="Symbol"/>
              </a:rPr>
              <a:t>hours</a:t>
            </a:r>
            <a:r>
              <a:rPr lang="tr-TR" sz="2800" dirty="0" smtClean="0">
                <a:sym typeface="Symbol"/>
              </a:rPr>
              <a:t> but can </a:t>
            </a:r>
            <a:r>
              <a:rPr lang="tr-TR" sz="2800" dirty="0" err="1" smtClean="0">
                <a:sym typeface="Symbol"/>
              </a:rPr>
              <a:t>last</a:t>
            </a:r>
            <a:r>
              <a:rPr lang="tr-TR" sz="2800" dirty="0" smtClean="0">
                <a:sym typeface="Symbo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800" dirty="0" err="1" smtClean="0">
                <a:sym typeface="Symbol"/>
              </a:rPr>
              <a:t>for</a:t>
            </a:r>
            <a:r>
              <a:rPr lang="tr-TR" sz="2800" dirty="0" smtClean="0">
                <a:sym typeface="Symbol"/>
              </a:rPr>
              <a:t> </a:t>
            </a:r>
            <a:r>
              <a:rPr lang="tr-TR" sz="2800" dirty="0" err="1" smtClean="0">
                <a:sym typeface="Symbol"/>
              </a:rPr>
              <a:t>days</a:t>
            </a: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664" y="560514"/>
            <a:ext cx="1726178" cy="523220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Tendonitis</a:t>
            </a:r>
            <a:endParaRPr lang="tr-TR" sz="2800" b="1" dirty="0" smtClean="0"/>
          </a:p>
        </p:txBody>
      </p:sp>
      <p:pic>
        <p:nvPicPr>
          <p:cNvPr id="1026" name="Picture 2" descr="http://www.drugs.com/health-guide/images/205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1515781"/>
            <a:ext cx="442903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don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" y="4304928"/>
            <a:ext cx="4564362" cy="35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40" y="344488"/>
            <a:ext cx="3698064" cy="1384995"/>
          </a:xfrm>
          <a:prstGeom prst="rect">
            <a:avLst/>
          </a:prstGeom>
          <a:solidFill>
            <a:srgbClr val="6699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Bursitis</a:t>
            </a:r>
            <a:endParaRPr lang="tr-TR" sz="2800" b="1" dirty="0" smtClean="0"/>
          </a:p>
          <a:p>
            <a:endParaRPr lang="tr-TR" sz="2800" b="1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inflammation</a:t>
            </a:r>
            <a:r>
              <a:rPr lang="tr-TR" sz="2800" dirty="0" smtClean="0"/>
              <a:t> of bursa </a:t>
            </a:r>
          </a:p>
        </p:txBody>
      </p:sp>
      <p:pic>
        <p:nvPicPr>
          <p:cNvPr id="5" name="Picture 2" descr="http://www.hipusa.com/webmd/images/health_and_medical_reference/joints_bones_and_muscles/understanding_bursitis_basics_shou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3" y="2360714"/>
            <a:ext cx="2980317" cy="3193197"/>
          </a:xfrm>
          <a:prstGeom prst="rect">
            <a:avLst/>
          </a:prstGeom>
          <a:noFill/>
        </p:spPr>
      </p:pic>
      <p:pic>
        <p:nvPicPr>
          <p:cNvPr id="2050" name="Picture 2" descr="http://severaltips.com/wp-content/uploads/2015/10/Knee-Bursi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7" y="5562256"/>
            <a:ext cx="2922555" cy="21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ehurts.com/wp-content/uploads/2013/04/bursit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5552941"/>
            <a:ext cx="2791591" cy="32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8864" y="9399588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649" y="344488"/>
            <a:ext cx="6336704" cy="8894743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r-TR" sz="28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</a:t>
            </a:r>
            <a:endParaRPr lang="tr-TR" sz="28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800" b="1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gradual</a:t>
            </a:r>
            <a:r>
              <a:rPr lang="tr-TR" sz="2800" dirty="0" smtClean="0"/>
              <a:t> </a:t>
            </a:r>
            <a:r>
              <a:rPr lang="tr-TR" sz="2800" dirty="0" err="1" smtClean="0"/>
              <a:t>softening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destruction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cartilage</a:t>
            </a:r>
            <a:r>
              <a:rPr lang="tr-TR" sz="2800" dirty="0" smtClean="0"/>
              <a:t>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</a:t>
            </a:r>
            <a:r>
              <a:rPr lang="tr-TR" sz="2800" dirty="0" err="1" smtClean="0"/>
              <a:t>bones</a:t>
            </a:r>
            <a:endParaRPr lang="tr-TR" sz="2800" i="1" dirty="0" smtClean="0"/>
          </a:p>
          <a:p>
            <a:endParaRPr lang="tr-TR" sz="2800" i="1" dirty="0" smtClean="0"/>
          </a:p>
          <a:p>
            <a:pPr>
              <a:buFont typeface="Arial" pitchFamily="34" charset="0"/>
              <a:buChar char="•"/>
            </a:pPr>
            <a:r>
              <a:rPr lang="tr-TR" sz="2800" i="1" dirty="0" smtClean="0"/>
              <a:t> </a:t>
            </a:r>
            <a:r>
              <a:rPr lang="tr-TR" sz="2800" i="1" dirty="0" err="1" smtClean="0"/>
              <a:t>degenerative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joint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disease</a:t>
            </a:r>
            <a:endParaRPr lang="tr-TR" sz="2800" i="1" dirty="0" smtClean="0"/>
          </a:p>
          <a:p>
            <a:pPr>
              <a:buFont typeface="Arial" pitchFamily="34" charset="0"/>
              <a:buChar char="•"/>
            </a:pPr>
            <a:endParaRPr lang="tr-TR" sz="2800" i="1" dirty="0" smtClean="0"/>
          </a:p>
          <a:p>
            <a:pPr>
              <a:buFont typeface="Arial" pitchFamily="34" charset="0"/>
              <a:buChar char="•"/>
            </a:pPr>
            <a:r>
              <a:rPr lang="tr-TR" sz="2800" i="1" dirty="0"/>
              <a:t> </a:t>
            </a:r>
            <a:r>
              <a:rPr lang="tr-TR" sz="2800" i="1" dirty="0" err="1" smtClean="0"/>
              <a:t>weight-bearing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joints</a:t>
            </a:r>
            <a:r>
              <a:rPr lang="tr-TR" sz="2800" i="1" dirty="0" smtClean="0"/>
              <a:t>, </a:t>
            </a:r>
            <a:r>
              <a:rPr lang="tr-TR" sz="2800" i="1" dirty="0" err="1" smtClean="0"/>
              <a:t>knees</a:t>
            </a:r>
            <a:r>
              <a:rPr lang="tr-TR" sz="2800" i="1" dirty="0" smtClean="0"/>
              <a:t>, </a:t>
            </a:r>
            <a:r>
              <a:rPr lang="tr-TR" sz="2800" i="1" dirty="0" err="1" smtClean="0"/>
              <a:t>hip</a:t>
            </a:r>
            <a:r>
              <a:rPr lang="tr-TR" sz="2800" i="1" dirty="0" smtClean="0"/>
              <a:t>, </a:t>
            </a:r>
            <a:r>
              <a:rPr lang="tr-TR" sz="2800" i="1" dirty="0" err="1" smtClean="0"/>
              <a:t>low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back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hands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smtClean="0"/>
              <a:t> </a:t>
            </a:r>
            <a:r>
              <a:rPr lang="tr-TR" sz="3600" u="sng" dirty="0" err="1" smtClean="0"/>
              <a:t>no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inflammation</a:t>
            </a:r>
            <a:r>
              <a:rPr lang="tr-TR" sz="2800" dirty="0" smtClean="0"/>
              <a:t>, </a:t>
            </a:r>
            <a:r>
              <a:rPr lang="tr-TR" sz="2800" dirty="0" err="1" smtClean="0"/>
              <a:t>narrowing</a:t>
            </a:r>
            <a:r>
              <a:rPr lang="tr-TR" sz="2800" dirty="0" smtClean="0"/>
              <a:t> of </a:t>
            </a:r>
            <a:r>
              <a:rPr lang="tr-TR" sz="2800" dirty="0" err="1" smtClean="0"/>
              <a:t>joint</a:t>
            </a:r>
            <a:r>
              <a:rPr lang="tr-TR" sz="2800" dirty="0" smtClean="0"/>
              <a:t> </a:t>
            </a:r>
            <a:r>
              <a:rPr lang="tr-TR" sz="2800" dirty="0" err="1" smtClean="0"/>
              <a:t>space</a:t>
            </a:r>
            <a:r>
              <a:rPr lang="tr-TR" sz="2800" dirty="0" smtClean="0"/>
              <a:t>, </a:t>
            </a:r>
            <a:r>
              <a:rPr lang="tr-TR" sz="2800" dirty="0" err="1" smtClean="0"/>
              <a:t>restructuring</a:t>
            </a:r>
            <a:r>
              <a:rPr lang="tr-TR" sz="2800" dirty="0" smtClean="0"/>
              <a:t> of bone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cartilage</a:t>
            </a:r>
            <a:r>
              <a:rPr lang="tr-TR" sz="2800" dirty="0" smtClean="0"/>
              <a:t>; </a:t>
            </a:r>
            <a:r>
              <a:rPr lang="tr-TR" sz="2800" dirty="0" err="1" smtClean="0"/>
              <a:t>joint</a:t>
            </a:r>
            <a:r>
              <a:rPr lang="tr-TR" sz="2800" dirty="0" smtClean="0"/>
              <a:t> </a:t>
            </a:r>
            <a:r>
              <a:rPr lang="tr-TR" sz="2800" dirty="0" err="1" smtClean="0"/>
              <a:t>swelling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3600" dirty="0" err="1" smtClean="0"/>
              <a:t>dull</a:t>
            </a:r>
            <a:r>
              <a:rPr lang="tr-TR" sz="3600" dirty="0" smtClean="0"/>
              <a:t> </a:t>
            </a:r>
            <a:r>
              <a:rPr lang="tr-TR" sz="3600" dirty="0" err="1" smtClean="0"/>
              <a:t>joint</a:t>
            </a:r>
            <a:r>
              <a:rPr lang="tr-TR" sz="3600" dirty="0" smtClean="0"/>
              <a:t> </a:t>
            </a:r>
            <a:r>
              <a:rPr lang="tr-TR" sz="3600" dirty="0" err="1" smtClean="0"/>
              <a:t>pain</a:t>
            </a:r>
            <a:r>
              <a:rPr lang="tr-TR" sz="2800" dirty="0" smtClean="0"/>
              <a:t>, </a:t>
            </a:r>
            <a:r>
              <a:rPr lang="tr-TR" sz="2800" dirty="0" err="1" smtClean="0"/>
              <a:t>relieved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rest</a:t>
            </a:r>
          </a:p>
          <a:p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3600" dirty="0" err="1"/>
              <a:t>joint</a:t>
            </a:r>
            <a:r>
              <a:rPr lang="tr-TR" sz="3600" dirty="0"/>
              <a:t> </a:t>
            </a:r>
            <a:r>
              <a:rPr lang="tr-TR" sz="3600" dirty="0" err="1"/>
              <a:t>stiffness</a:t>
            </a:r>
            <a:r>
              <a:rPr lang="tr-TR" sz="3600" dirty="0"/>
              <a:t> &lt;20-30 </a:t>
            </a:r>
            <a:r>
              <a:rPr lang="tr-TR" sz="3600" dirty="0" err="1"/>
              <a:t>minutes</a:t>
            </a:r>
            <a:r>
              <a:rPr lang="tr-TR" sz="3600" dirty="0"/>
              <a:t>, </a:t>
            </a:r>
            <a:r>
              <a:rPr lang="tr-TR" sz="3600" dirty="0" err="1"/>
              <a:t>symtoms</a:t>
            </a:r>
            <a:r>
              <a:rPr lang="tr-TR" sz="3600" dirty="0"/>
              <a:t> </a:t>
            </a:r>
            <a:r>
              <a:rPr lang="tr-TR" sz="3600" dirty="0" err="1"/>
              <a:t>localized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 smtClean="0"/>
              <a:t>joint</a:t>
            </a:r>
            <a:endParaRPr lang="tr-TR" sz="3600" dirty="0" smtClean="0"/>
          </a:p>
          <a:p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umacr.com/fotos/img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6" y="1213406"/>
            <a:ext cx="37909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04664" y="344491"/>
            <a:ext cx="3028971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tr-TR" sz="3200" spc="300" dirty="0" err="1" smtClean="0">
                <a:solidFill>
                  <a:schemeClr val="bg1"/>
                </a:solidFill>
              </a:rPr>
              <a:t>Osteoarthritis</a:t>
            </a:r>
            <a:endParaRPr lang="tr-TR" sz="3200" spc="3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planetapilates.com/fotos_pilates/pilates_artros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6" y="5169024"/>
            <a:ext cx="5159393" cy="35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mdiginews.wpengine.netdna-cdn.com/wp-content/uploads/2014/03/fibromyalg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9" y="5673082"/>
            <a:ext cx="6096000" cy="406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08722" y="920556"/>
            <a:ext cx="261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Miyalji, Fibromiyalji</a:t>
            </a:r>
            <a:endParaRPr lang="en-US" dirty="0"/>
          </a:p>
        </p:txBody>
      </p:sp>
      <p:pic>
        <p:nvPicPr>
          <p:cNvPr id="1028" name="Picture 4" descr="http://www.healthyfellow.com/images/2009/05/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7" y="920551"/>
            <a:ext cx="582127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08720" y="848544"/>
            <a:ext cx="5184576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Helvetica" panose="020B0604020202020204" pitchFamily="34" charset="0"/>
              </a:rPr>
              <a:t>Fibromyalgia</a:t>
            </a:r>
            <a:r>
              <a:rPr lang="en-US" sz="3600" dirty="0">
                <a:solidFill>
                  <a:srgbClr val="111111"/>
                </a:solidFill>
                <a:latin typeface="Helvetica" panose="020B0604020202020204" pitchFamily="34" charset="0"/>
              </a:rPr>
              <a:t> is a disorder characterized by </a:t>
            </a:r>
            <a:r>
              <a:rPr lang="en-US" sz="4000" dirty="0">
                <a:solidFill>
                  <a:srgbClr val="FF0000"/>
                </a:solidFill>
                <a:latin typeface="Helvetica" panose="020B0604020202020204" pitchFamily="34" charset="0"/>
              </a:rPr>
              <a:t>widespread musculoskeletal pain </a:t>
            </a:r>
            <a:r>
              <a:rPr lang="en-US" sz="3600" dirty="0">
                <a:solidFill>
                  <a:srgbClr val="111111"/>
                </a:solidFill>
                <a:latin typeface="Helvetica" panose="020B0604020202020204" pitchFamily="34" charset="0"/>
              </a:rPr>
              <a:t>accompanied by </a:t>
            </a:r>
            <a:r>
              <a:rPr lang="en-US" sz="3600" u="sng" dirty="0">
                <a:solidFill>
                  <a:srgbClr val="111111"/>
                </a:solidFill>
                <a:latin typeface="Helvetica" panose="020B0604020202020204" pitchFamily="34" charset="0"/>
              </a:rPr>
              <a:t>fatigue, sleep, memory and mood </a:t>
            </a:r>
            <a:r>
              <a:rPr lang="en-US" sz="3600" u="sng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issues</a:t>
            </a:r>
            <a:endParaRPr lang="tr-TR" sz="3600" u="sng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endParaRPr lang="tr-TR" sz="3600" dirty="0" smtClean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36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Researchers </a:t>
            </a:r>
            <a:r>
              <a:rPr lang="en-US" sz="3600" dirty="0">
                <a:solidFill>
                  <a:srgbClr val="111111"/>
                </a:solidFill>
                <a:latin typeface="Helvetica" panose="020B0604020202020204" pitchFamily="34" charset="0"/>
              </a:rPr>
              <a:t>believe that fibromyalgia amplifies painful sensations by affecting the way your brain processes pain </a:t>
            </a:r>
            <a:r>
              <a:rPr lang="en-US" sz="36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signals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7158665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548</Words>
  <Application>Microsoft Office PowerPoint</Application>
  <PresentationFormat>A4 Kağıt (210x297 mm)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BatangChe</vt:lpstr>
      <vt:lpstr>Bell MT</vt:lpstr>
      <vt:lpstr>Berlin Sans FB</vt:lpstr>
      <vt:lpstr>Bodoni MT</vt:lpstr>
      <vt:lpstr>Calibri</vt:lpstr>
      <vt:lpstr>Comic Sans MS</vt:lpstr>
      <vt:lpstr>Dotum</vt:lpstr>
      <vt:lpstr>Helvetica</vt:lpstr>
      <vt:lpstr>Kristen ITC</vt:lpstr>
      <vt:lpstr>Symbol</vt:lpstr>
      <vt:lpstr>Times New Roman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Ankara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kullanici</dc:creator>
  <cp:lastModifiedBy>Windows Kullanıcısı</cp:lastModifiedBy>
  <cp:revision>368</cp:revision>
  <dcterms:created xsi:type="dcterms:W3CDTF">2009-09-10T12:23:29Z</dcterms:created>
  <dcterms:modified xsi:type="dcterms:W3CDTF">2021-11-23T07:19:15Z</dcterms:modified>
</cp:coreProperties>
</file>