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56" r:id="rId3"/>
    <p:sldId id="258" r:id="rId4"/>
    <p:sldId id="259" r:id="rId5"/>
    <p:sldId id="263" r:id="rId6"/>
    <p:sldId id="260" r:id="rId7"/>
    <p:sldId id="261"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30.04.2020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YÜKSEKÖĞRETİM KURUMLARI</a:t>
            </a:r>
          </a:p>
        </p:txBody>
      </p:sp>
      <p:sp>
        <p:nvSpPr>
          <p:cNvPr id="5" name="4 İçerik Yer Tutucusu"/>
          <p:cNvSpPr>
            <a:spLocks noGrp="1"/>
          </p:cNvSpPr>
          <p:nvPr>
            <p:ph idx="1"/>
          </p:nvPr>
        </p:nvSpPr>
        <p:spPr/>
        <p:txBody>
          <a:bodyPr>
            <a:normAutofit fontScale="70000" lnSpcReduction="20000"/>
          </a:bodyPr>
          <a:lstStyle/>
          <a:p>
            <a:pPr>
              <a:buNone/>
            </a:pPr>
            <a:r>
              <a:rPr lang="tr-TR" dirty="0"/>
              <a:t>1982 Anayasasına göre,  Yükseköğretim kurumları</a:t>
            </a:r>
          </a:p>
          <a:p>
            <a:pPr>
              <a:buNone/>
            </a:pPr>
            <a:r>
              <a:rPr lang="tr-TR" dirty="0"/>
              <a:t>   (Madde 130) – Çağdaş eğitim-öğretim esaslarına dayanan bir düzen içinde milletin ve ülkenin ihtiyaçlarına uygun insan gücü yetiştirmek amacı ile; ortaöğretime dayalı çeşitli düzeylerde eğitim-öğretim, bilimsel araştırma, yayın ve danışmanlık yapmak, ülkeye ve insanlığa hizmet etmek üzere çeşitli birimlerden oluşan kamu tüzelkişiliğine ve bilimsel özerkliğe sahip üniversiteler Devlet tarafından kanunla kurulur</a:t>
            </a:r>
          </a:p>
          <a:p>
            <a:pPr>
              <a:buNone/>
            </a:pPr>
            <a:r>
              <a:rPr lang="tr-TR" dirty="0"/>
              <a:t>  Kanunun belirlediği usul ve esaslara göre; rektörler Cumhurbaşkanınca, dekanlar ise Yükseköğretim Kurulunca seçilir ve atanır.  Üniversite yönetim ve denetim organları ile öğretim elemanları; Yükseköğretim Kurulunun veya üniversitelerin yetkili organlarının dışında kalan makamlarca her ne suretle olursa olsun görevlerinden uzaklaştırılamazlar.  Üniversitelerin hazırladığı bütçeler; Yükseköğretim Kurulunca tetkik ve onaylandıktan sonra Milli Eğitim Bakanlığına sunulur ve merkezi yönetim bütçesinin bağlı olduğu esaslara uygun olarak işleme tabi tutularak yürürlüğe konulur ve denetlenir.</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tr-TR" dirty="0"/>
              <a:t>Üniversite Organları  Rektör:   Madde 13 –   a)  Devlet ve vakıf üniversitelerine rektör, Cumhurbaşkanınca atanır. Vakıflarca kurulan üniversitelerde rektör ataması, mütevelli heyetinin teklifi üzerine yapılır. Rektör, üniversite veya yüksek teknoloji enstitüsü tüzel kişiliğini temsil eder.  Rektörlerin yaş haddi 67 yaştır. Ancak rektör olarak atanmış olanlarda görev süreleri bitinceye kadar yaş haddi aranmaz. </a:t>
            </a:r>
          </a:p>
          <a:p>
            <a:r>
              <a:rPr lang="tr-TR" dirty="0"/>
              <a:t>b) Görev, yetki ve sorumlulukları:</a:t>
            </a:r>
          </a:p>
          <a:p>
            <a:r>
              <a:rPr lang="tr-TR" dirty="0"/>
              <a:t>  (1) Üniversite kurullarına başkanlık etmek, yükseköğretim üst kuruluşlarının kararlarını uygulamak, üniversite kurullarının önerilerini inceleyerek karara bağlamak ve üniversiteye bağlı kuruluşlar arasında düzenli çalışmayı sağlamak,</a:t>
            </a:r>
          </a:p>
          <a:p>
            <a:r>
              <a:rPr lang="tr-TR" dirty="0"/>
              <a:t>  (2) Her eğitim - öğretim yılı sonunda ve gerektiğinde üniversitenin eğitim öğretim, bilimsel araştırma ve yayım faaliyetleri hakkında Üniversitelerarası Kurula bilgi vermek, </a:t>
            </a:r>
          </a:p>
          <a:p>
            <a:r>
              <a:rPr lang="tr-TR" dirty="0"/>
              <a:t> (3) Üniversitenin yatırım programlarını, bütçesini ve kadro ihtiyaçlarını, bağlı birimlerinin ve üniversite yönetim kurulu ile senatonun görüş ve önerilerini aldıktan sonra hazırlamak ve Yükseköğretim Kuruluna sunmak,  </a:t>
            </a:r>
          </a:p>
          <a:p>
            <a:r>
              <a:rPr lang="tr-TR" dirty="0"/>
              <a:t>(4) Gerekli gördüğü hallerde üniversiteyi oluşturan kuruluş ve birimlerde görevli öğretim elemanlarının ve diğer personelin görev yerlerini değiştirmek veya bunlara yeni görevler vermek,  </a:t>
            </a:r>
          </a:p>
          <a:p>
            <a:r>
              <a:rPr lang="tr-TR" dirty="0"/>
              <a:t>(5) Üniversitenin birimleri ve her düzeydeki personeli üzerinde genel gözetim ve denetim görevini yapmak,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tr-TR" dirty="0"/>
              <a:t>Fakülte Organları  Dekan:  Madde 16 –   a. Atanması: Fakültenin ve birimlerinin temsilcisi olan dekan, rektörün önereceği, üniversite içinden veya dışından üç profesör arasından Yükseköğretim Kurulunca üç yıl süre ile seçilir ve normal usul ile atanır. Süresi biten dekan yeniden atanabilir.   Dekan kendisine çalışmalarında yardımcı olmak üzere fakültenin aylıklı öğretim üyeleri arasından en çok iki kişiyi dekan yardımcısı olarak seçer.  Ancak merkezi </a:t>
            </a:r>
            <a:r>
              <a:rPr lang="tr-TR" dirty="0" err="1"/>
              <a:t>açıköğretim</a:t>
            </a:r>
            <a:r>
              <a:rPr lang="tr-TR" dirty="0"/>
              <a:t> yapmakla görevli üniversitelerde,gerekli hallerde </a:t>
            </a:r>
            <a:r>
              <a:rPr lang="tr-TR" dirty="0" err="1"/>
              <a:t>açıköğretim</a:t>
            </a:r>
            <a:r>
              <a:rPr lang="tr-TR" dirty="0"/>
              <a:t> yapmakla görevli fakültenin dekanı tarafından dört dekan yardımcısı seçilebilir.  Dekan yardımcıları, dekanca en çok üç yıl için atanır.  Dekana, görevi başında olmadığı zaman yardımcılarından biri vekalet eder. Göreve vekalet altı aydan fazla sürerse yeni bir dekan atanır. </a:t>
            </a:r>
          </a:p>
          <a:p>
            <a:r>
              <a:rPr lang="tr-TR" dirty="0"/>
              <a:t> b. Görev, yetki ve sorumlulukları:</a:t>
            </a:r>
          </a:p>
          <a:p>
            <a:r>
              <a:rPr lang="tr-TR" dirty="0"/>
              <a:t>   (1) Fakülte kurullarına başkanlık etmek, fakülte kurullarının kararlarını uygulamak ve fakülte birimleri arasında düzenli çalışmayı sağlamak, </a:t>
            </a:r>
          </a:p>
          <a:p>
            <a:r>
              <a:rPr lang="tr-TR" dirty="0"/>
              <a:t>  (2) Her öğretim yılı sonunda ve istendiğinde fakültenin genel durumu ve işleyişi hakkında rektöre rapor vermek, </a:t>
            </a:r>
          </a:p>
          <a:p>
            <a:r>
              <a:rPr lang="tr-TR" dirty="0"/>
              <a:t>  (3) Fakültenin ödenek ve kadro ihtiyaçlarını gerekçesi ile birlikte rektörlüğe bildirmek, fakülte bütçesi ile ilgili öneriyi fakülte yönetim kurulunun da görüşünü aldıktan sonra rektörlüğe sunmak,</a:t>
            </a:r>
          </a:p>
          <a:p>
            <a:r>
              <a:rPr lang="tr-TR" dirty="0"/>
              <a:t>  (4) Fakültenin birimleri ve her düzeydeki personeli üzerinde genel gözetim ve denetim görevini yapmak,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Fakülte Kurulu:   Madde 17 –   a. Kuruluş ve işleyişi: Fakülte kurulu,dekanın başkanlığında fakülteye bağlı bölümlerin başkanları ile varsa fakülteye bağlı enstitü ve yüksekokul müdürlerinden ve üç yıl için fakültedeki profesörlerin kendi aralarından seçecekleri üç, doçentlerin kendi aralarından seçecekleri iki, doktor öğretim üyelerinin kendi aralarından seçecekleri bir öğretim üyesinden oluşur.   Fakülte kurulu normal olarak her yarı yıl başında ve sonunda toplanır.  Dekan gerekli gördüğü hallerde fakülte kurulunu toplantıya çağırır. </a:t>
            </a:r>
          </a:p>
          <a:p>
            <a:r>
              <a:rPr lang="tr-TR" dirty="0"/>
              <a:t>  b. Görevleri: Fakülte kurulu akademik bir organ olup aşağıdaki görevleri yapar: </a:t>
            </a:r>
          </a:p>
          <a:p>
            <a:r>
              <a:rPr lang="tr-TR" dirty="0"/>
              <a:t> (1) Fakültenin, eğitim - öğretim, bilimsel araştırma ve yayım faaliyetleri ve bu faaliyetlerle ilgili esasları, plan, program ve eğitim - öğretim takvimini kararlaştırmak, </a:t>
            </a:r>
          </a:p>
          <a:p>
            <a:r>
              <a:rPr lang="tr-TR" dirty="0"/>
              <a:t>  (2) Fakülte yönetim kuruluna üye seçmek,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a:t>Fakülte Yönetim Kurulu:   Madde 18 –  </a:t>
            </a:r>
          </a:p>
          <a:p>
            <a:r>
              <a:rPr lang="tr-TR" dirty="0"/>
              <a:t> a. Kuruluş ve işleyişi: Fakülte yönetim kurulu, dekanın başkanlığında fakülte kurulunun üç yıl için seçeceği üç profesör, iki doçent ve bir doktor öğretim üyesinden oluşur. (2)  Fakülte yönetim kurulu dekanın çağırısı üzerine toplanır.   Yönetim kurulu gerekli gördüğü hallerde geçici çalışma grupları, eğitim - öğretim koordinatörlükleri kurabilir ve bunların görevlerini düzenler.  </a:t>
            </a:r>
          </a:p>
          <a:p>
            <a:r>
              <a:rPr lang="tr-TR" dirty="0"/>
              <a:t>b. Görevleri: Fakülte yönetim kurulu, idari faaliyetlerde dekana yardımcı bir organ olup aşağıdaki görevleri yapar:   (1) Fakülte kurulunun kararları ile tespit ettiği esasların uygulanmasında dekana yardım etmek,  (2) Fakültenin eğitim - öğretim, plan ve programları ile takvimin uygulanmasını sağlamak,  (3) Fakültenin yatırım, program ve bütçe tasarısını hazırlamak,   (4) Dekanın fakülte yönetimi ile ilgili getireceği bütün işlerde karar almak,  (5) Öğrencilerin kabulü, ders intibakları ve çıkarılmaları ile eğitim - öğretim ve sınavlara ait işlemleri hakkında karar vermek,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Öğretim üyelerinin görevleri:   Madde 22 –</a:t>
            </a:r>
          </a:p>
          <a:p>
            <a:r>
              <a:rPr lang="tr-TR" dirty="0"/>
              <a:t>   a. Yükseköğretim kurumlarında ve bu kanundaki amaç ve ilkelere uygun biçimde </a:t>
            </a:r>
            <a:r>
              <a:rPr lang="tr-TR" dirty="0" err="1"/>
              <a:t>önlisans</a:t>
            </a:r>
            <a:r>
              <a:rPr lang="tr-TR" dirty="0"/>
              <a:t>, lisans ve lisansüstü düzeylerde eğitim - öğretim ve uygulamalı çalışmalar yapmak ve yaptırmak, proje hazırlıklarını ve seminerleri yönetmek,   </a:t>
            </a:r>
          </a:p>
          <a:p>
            <a:r>
              <a:rPr lang="tr-TR" dirty="0"/>
              <a:t>b. Yükseköğretim kurumlarında, bilimsel araştırmalar ve yayımlar yapmak, </a:t>
            </a:r>
          </a:p>
          <a:p>
            <a:r>
              <a:rPr lang="tr-TR" dirty="0"/>
              <a:t> c. İlgili birim başkanlığınca düzenlenecek programa göre, belirli günlerde öğrencileri kabul ederek, onlara gerekli konularda yardım etmek, bu kanundaki amaç ve ana ilkeler doğrultusunda yol göstermek ve rehberlik etmek,   </a:t>
            </a:r>
          </a:p>
          <a:p>
            <a:r>
              <a:rPr lang="tr-TR" dirty="0"/>
              <a:t>d. Yetkili organlarca verilecek görevleri yerine getirmek.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Yükseköğretime giriş ve yerleştirme: (1)  Madde 45 –   g. Yükseköğretim Kurulunca belirlenecek usul ve esaslara göre, belli sanat </a:t>
            </a:r>
            <a:r>
              <a:rPr lang="tr-TR" b="1" dirty="0"/>
              <a:t>ve spor dallarında </a:t>
            </a:r>
            <a:r>
              <a:rPr lang="tr-TR" dirty="0"/>
              <a:t>üstün kabiliyetli olduğu tespit edilen öğrenciler ile Türkiye Bilimsel ve Teknolojik Araştırma Kurumunca tespit edilen uluslararası bilimsel yarışmalarda ödül kazanan öğrenciler, ilgili dallarda eğitim yapmak kaydıyla yükseköğretim kurumlarına yerleştirilebilir.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Cari hizmet maliyetinin hesaplanması, öğrenci katkı payları ve öğrenim ücretleri: </a:t>
            </a:r>
          </a:p>
          <a:p>
            <a:r>
              <a:rPr lang="tr-TR" dirty="0"/>
              <a:t>  Madde </a:t>
            </a:r>
            <a:r>
              <a:rPr lang="tr-TR"/>
              <a:t>46 -</a:t>
            </a:r>
            <a:endParaRPr lang="tr-TR" dirty="0"/>
          </a:p>
          <a:p>
            <a:r>
              <a:rPr lang="tr-TR" dirty="0"/>
              <a:t>ğ. İkinci öğretimde alınacak öğrenim ücreti, öğrenci cari hizmet maliyetinin yarısından az olamaz. İkinci öğretimde alınacak ücretlerin Cumhurbaşkanınca belirlenecek miktarı öğrencilerin başta beslenme olmak üzere barınma, </a:t>
            </a:r>
            <a:r>
              <a:rPr lang="tr-TR" b="1" dirty="0"/>
              <a:t>sağlık, spor, </a:t>
            </a:r>
            <a:r>
              <a:rPr lang="tr-TR" dirty="0"/>
              <a:t>kültür ve diğer sosyal hizmetlerinde kullanılır.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Sosyal hizmetler:   Madde 47 – Faaliyetlerin Düzenlenmesi:  a. Yükseköğretim kurumları,Yükseköğretim Kurulunun yapacağı plan ve programlar uyarınca, öğrencilerin beden ve ruh sağlığının korunması, barınma, beslenme, çalışma,  dinlenme ve  boş  zamanlarını  değerlendirme gibi sosyal ihtiyaçlarını karşılamak ve bu amaçla bütçe imkanları nispetinde okuma salonları, yataklı sağlık merkezleri, </a:t>
            </a:r>
            <a:r>
              <a:rPr lang="tr-TR" dirty="0" err="1"/>
              <a:t>mediko</a:t>
            </a:r>
            <a:r>
              <a:rPr lang="tr-TR" dirty="0"/>
              <a:t> - sosyal merkezleri, öğrenci kantin ve lokantaları açmak,toplantı, sinema ve tiyatro salonları, </a:t>
            </a:r>
            <a:r>
              <a:rPr lang="tr-TR" b="1" dirty="0"/>
              <a:t>spor salon ve sahaları, kamp </a:t>
            </a:r>
            <a:r>
              <a:rPr lang="tr-TR" dirty="0"/>
              <a:t>yerleri sağlamakla ve bunlardan öğrencilerin en iyi şekilde yararlanmaları için gerekli önlemleri almakla görevlidirler.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normAutofit/>
          </a:bodyPr>
          <a:lstStyle/>
          <a:p>
            <a:r>
              <a:rPr lang="tr-TR" dirty="0"/>
              <a:t>2547 Sayılı YÖK Kanununa göre, “</a:t>
            </a:r>
            <a:r>
              <a:rPr lang="tr-TR" i="1" dirty="0"/>
              <a:t>Yükseköğretim Kurumları: Üniversite ile yüksek teknoloji enstitüleri ve bunların bünyesinde yer alan fakülteler, enstitüler, yüksekokullar, </a:t>
            </a:r>
            <a:r>
              <a:rPr lang="tr-TR" i="1" dirty="0" err="1"/>
              <a:t>konservatuvarlar</a:t>
            </a:r>
            <a:r>
              <a:rPr lang="tr-TR" i="1" dirty="0"/>
              <a:t>, araştırma ve uygulama merkezleri ile bir üniversite veya yüksek teknoloji enstitüsüne bağlı meslek yüksekokulları ile bir üniversite veya yüksek teknoloji enstitüsüne bağlı olmaksızın ve kazanç amacına yönelik olmamak şartı ile vakıflar tarafından kurulan meslek yüksekokullarıdır.”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2547/madde 3-d) Üniversite: Bilimsel özerkliğe ve kamu tüzelkişiliğine sahip yüksek düzeyde eğitim - öğretim, bilimsel araştırma,yayın ve danışmanlık yapan; fakülte, enstitü, yüksekokul ve benzeri kuruluş ve birimlerden oluşan bir yükseköğretim kurumudur. </a:t>
            </a:r>
          </a:p>
          <a:p>
            <a:r>
              <a:rPr lang="tr-TR" dirty="0"/>
              <a:t> e) Fakülte: Yüksek düzeyde eğitim - öğretim, bilimsel araştırma ve yayın yapan; kendisine birimler bağlanabilen bir yükseköğretim kurumudur.  </a:t>
            </a:r>
          </a:p>
          <a:p>
            <a:r>
              <a:rPr lang="tr-TR" dirty="0"/>
              <a:t> f) Enstitü: Üniversitelerde ve fakültelerde birden fazla benzer ve ilgili bilim dallarında lisans üstü, eğitim - öğretim, bilimsel araştırma ve uygulama yapan bir yükseköğretim kurumudur.  </a:t>
            </a:r>
          </a:p>
          <a:p>
            <a:r>
              <a:rPr lang="tr-TR" dirty="0"/>
              <a:t>g) Yüksekokul: Belirli bir mesleğe yönelik eğitim öğretime ağırlık veren bir yükseköğretim kurumudur.  </a:t>
            </a:r>
          </a:p>
          <a:p>
            <a:r>
              <a:rPr lang="tr-TR" dirty="0"/>
              <a:t>h) </a:t>
            </a:r>
            <a:r>
              <a:rPr lang="tr-TR" dirty="0" err="1"/>
              <a:t>Konservatuvar</a:t>
            </a:r>
            <a:r>
              <a:rPr lang="tr-TR" dirty="0"/>
              <a:t>: Müzik ve sahne sanatlarında sanatçı yetiştiren bir yükseköğretim kurumudur.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endParaRPr lang="tr-TR" dirty="0"/>
          </a:p>
          <a:p>
            <a:r>
              <a:rPr lang="tr-TR" dirty="0"/>
              <a:t>l) Öğretim Elemanları: Yükseköğretim kurumlarında görevli öğretim üyeleri, öğretim görevlileri ve araştırma görevlileridir. </a:t>
            </a:r>
          </a:p>
          <a:p>
            <a:r>
              <a:rPr lang="tr-TR" dirty="0"/>
              <a:t>m) Öğretim Üyeleri: Yükseköğretim kurumlarında görevli profesör, doçent ve doktor öğretim üyeleridir. </a:t>
            </a:r>
          </a:p>
          <a:p>
            <a:r>
              <a:rPr lang="tr-TR" dirty="0"/>
              <a:t> (1) Profesör: En yüksek düzeydeki akademik unvana sahip kişidir.</a:t>
            </a:r>
          </a:p>
          <a:p>
            <a:r>
              <a:rPr lang="tr-TR" dirty="0"/>
              <a:t> (2) Doçent: Üniversitelerarası Kurul tarafından verilen doçentlik akademik unvanına sahip kişidir.  </a:t>
            </a:r>
          </a:p>
          <a:p>
            <a:r>
              <a:rPr lang="tr-TR" dirty="0"/>
              <a:t>(3) Doktor Öğretim Üyesi: Doktora çalışmalarını başarı ile tamamlamış, tıpta, diş hekimliğinde, eczacılıkta ve veteriner hekimlikte uzmanlık unvanını veya Üniversitelerarası Kurulun önerisi üzerine Yükseköğretim Kurulunca tespit edilen belli sanat dallarının birinde yeterlik kazanmış olan akademik unvana sahip kişidir.</a:t>
            </a:r>
          </a:p>
          <a:p>
            <a:r>
              <a:rPr lang="tr-TR" dirty="0"/>
              <a:t>  n) Öğretim Görevlisi: Yükseköğretim kurumlarında okutulan dersleri vermek, uygulama yapmak veya yaptırmakla yükümlü olan öğretim elemanıdır.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0"/>
            <a:ext cx="8229600" cy="4525963"/>
          </a:xfrm>
        </p:spPr>
        <p:txBody>
          <a:bodyPr>
            <a:noAutofit/>
          </a:bodyPr>
          <a:lstStyle/>
          <a:p>
            <a:r>
              <a:rPr lang="tr-TR" sz="1800" dirty="0"/>
              <a:t>r) Ön Lisans: Ortaöğretim yeterliliklerine dayalı, en az iki yıllık bir programı kapsayan nitelikli insan gücü yetiştirmeyi amaçlayan veya lisans öğretiminin ilk kademesini teşkil eden bir yükseköğretimdir. </a:t>
            </a:r>
          </a:p>
          <a:p>
            <a:r>
              <a:rPr lang="tr-TR" sz="1800" dirty="0"/>
              <a:t> s) Lisans: Ortaöğretime dayalı, en az sekiz yarı yıllık bir programı kapsayan bir yükseköğretimdir.  </a:t>
            </a:r>
          </a:p>
          <a:p>
            <a:r>
              <a:rPr lang="tr-TR" sz="1800" dirty="0"/>
              <a:t> t) (Değişik birinci cümle: 19/11/2014-6569/25 md.) Lisans Üstü: Yüksek lisans ve doktora ile tıpta, diş hekimliğinde, eczacılıkta ve veteriner hekimlikte uzmanlık ve sanatta yeterlik eğitimini kapsar ve aşağıdaki kademelere ayrılır. </a:t>
            </a:r>
          </a:p>
          <a:p>
            <a:r>
              <a:rPr lang="tr-TR" sz="1800" dirty="0"/>
              <a:t> (1) Yüksek Lisans: (Bilim uzmanlığı, yüksek mühendislik, yüksek mimarlık, </a:t>
            </a:r>
            <a:r>
              <a:rPr lang="tr-TR" sz="1800" dirty="0" err="1"/>
              <a:t>master</a:t>
            </a:r>
            <a:r>
              <a:rPr lang="tr-TR" sz="1800" dirty="0"/>
              <a:t>): Bir lisans öğretimine dayalı, eğitim - öğretim ve araştırmanın sonuçlarını ortaya koymayı amaçlayan bir yükseköğretimdir.  </a:t>
            </a:r>
          </a:p>
          <a:p>
            <a:r>
              <a:rPr lang="tr-TR" sz="1800" dirty="0"/>
              <a:t>(2) Doktora: Lisansa dayalı en az altı veya yüksek lisans veya eczacılık veya fen fakültesi mezunlarınca Sağlık ve Sosyal Yardım Bakanlığı tarafından düzenlenen esaslara göre bir </a:t>
            </a:r>
            <a:r>
              <a:rPr lang="tr-TR" sz="1800" dirty="0" err="1"/>
              <a:t>laboratuvar</a:t>
            </a:r>
            <a:r>
              <a:rPr lang="tr-TR" sz="1800" dirty="0"/>
              <a:t> dalında kazanılan uzmanlığa dayalı en az dört yarı yıllık programı kapsayan ve orijinal bir araştırmanın sonuçlarını ortaya koymayı amaçlayan bir yükseköğretimdir.  </a:t>
            </a:r>
          </a:p>
          <a:p>
            <a:r>
              <a:rPr lang="tr-TR" sz="1800" dirty="0"/>
              <a:t>(3) Tıpta Uzmanlık: Sağlık ve Sosyal Yardım Bakanlığı tarafından düzenlenen esaslara göre yürütülen ve tıp doktorlarına belirli alanlarda özel yetenek ve yetki sağlamayı amaçlayan bir yükseköğretimdir.   </a:t>
            </a:r>
          </a:p>
          <a:p>
            <a:r>
              <a:rPr lang="tr-TR" sz="1800" dirty="0"/>
              <a:t>(4) Sanatta Yeterlik: Lisansa dayalı en az altı,yüksek lisansa dayalı en az dört yarı yıllık programı kapsayan ve orijinal bir sanat eserinin ortaya konulmasını, müzik ve sahne sanatlarında ise üstün bir uygulama ve yaratıcılığı amaçlayan doktora düzeyinde lisans üstü bir yükseköğretim eşdeğeridir.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a:t>Yükseköğretim Kurulu: (3)  Madde 6 –</a:t>
            </a:r>
          </a:p>
          <a:p>
            <a:r>
              <a:rPr lang="tr-TR" dirty="0"/>
              <a:t> a.Yükseköğretim Kurulu, tüm yüksek öğretimi düzenleyen ve yükseköğretim kurumlarının faaliyetlerine yön veren, bu kanunla kendisine verilen görev ve yetkiler çerçevesinde özerkliğe ve kamu tüzel kişiliğine sahip, bir kuruluştur. Yükseköğretim Kuruluna; Yükseköğretim Denetleme Kurulu) ile gerekli planlama, araştırma, geliştirme, değerlendirme, bütçe, yatırım ve koordinasyon faaliyetleri ile ilgili birimler bağlıdır.  </a:t>
            </a:r>
          </a:p>
          <a:p>
            <a:endParaRPr lang="tr-TR" dirty="0"/>
          </a:p>
          <a:p>
            <a:r>
              <a:rPr lang="tr-TR" dirty="0"/>
              <a:t>b.Yükseköğretim Kurulu; Cumhurbaşkanı tarafından; rektörlük ve öğretim üyeliğinde başarılı hizmet yapmış profesörlere öncelik vermek suretiyle seçilen yedi, temayüz etmiş üst düzeydeki Devlet görevlileri veya emeklileri arasından seçilen yedi, Üniversitelerarası Kurulca, Kurul üyesi olmayan profesör öğretim üyelerinden seçilip Cumhurbaşkanı tarafından atanan yedi, olmak üzere toplam </a:t>
            </a:r>
            <a:r>
              <a:rPr lang="tr-TR" dirty="0" err="1"/>
              <a:t>yirmibir</a:t>
            </a:r>
            <a:r>
              <a:rPr lang="tr-TR" dirty="0"/>
              <a:t> kişiden oluşur.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a:t>Madde 7 –    Yükseköğretim Kurulunun görevleri;  </a:t>
            </a:r>
          </a:p>
          <a:p>
            <a:r>
              <a:rPr lang="tr-TR" dirty="0"/>
              <a:t>a) Yükseköğretim kurumlarının bu Kanunda belirlenen amaç, hedef ve ilkeler doğrultusunda kurulması, geliştirilmesi, eğitim - öğretim faaliyetlerinin gerçekleştirilmesi ve yükseköğretim alanlarının ihtiyaç duyduğu öğretim elemanlarının yurt içinde ve yurt dışında yetiştirilmesi için kısa ve uzun vadeli planlar hazırlamak, üniversitelere tahsis edilen kaynakların, bu plan ve programlar çerçevesinde etkili bir biçimde kullanılmasını gözetim ve denetim altında bulundurmak, </a:t>
            </a:r>
          </a:p>
          <a:p>
            <a:r>
              <a:rPr lang="tr-TR" dirty="0"/>
              <a:t> b) Yükseköğretim kurumları arasında bu Kanunda belirlenen amaç, ilke ve hedefler doğrultusunda birleştirici, bütünleştirici, sürekli, ahenkli ve geliştirici işbirliği ve koordinasyonu sağlamak,</a:t>
            </a:r>
          </a:p>
          <a:p>
            <a:r>
              <a:rPr lang="tr-TR" dirty="0"/>
              <a:t>  c) Üniversite çalışmalarının en verimli düzeyde sürdürülmesi için büyümenin sınırlarını tespit etmek ve yaz öğretimi, gece öğretimi, ikili öğretim gibi tedbirler almak, </a:t>
            </a:r>
          </a:p>
          <a:p>
            <a:r>
              <a:rPr lang="tr-TR" dirty="0"/>
              <a:t>  d) Devlet kalkınma planlarının ilke ve hedefleri doğrultusunda ve yükseköğretim planlaması çerçevesi içinde;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Üniversitelerarası Kurul:  Madde 11 –</a:t>
            </a:r>
          </a:p>
          <a:p>
            <a:r>
              <a:rPr lang="tr-TR" dirty="0"/>
              <a:t>Kuruluş ve işleyişi: Üniversitelerarası Kurul, üniversite rektörleri ile her üniversite senatosunun o üniversiteden dört yıl için seçeceği birer profesörden oluşur. Rektörler, Üniversitelerarası Kurula, bir yıl süre ile, üniversitelerin Cumhuriyet dönemindeki kuruluş tarihlerine göre, sıra ile, başkanlık yaparlar.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7500" lnSpcReduction="20000"/>
          </a:bodyPr>
          <a:lstStyle/>
          <a:p>
            <a:r>
              <a:rPr lang="tr-TR" dirty="0"/>
              <a:t>Yükseköğretim Kurumlarının görevleri:   Madde 12 – Bu kanundaki amaç ve ana ilkelere uygun olarak yükseköğretim kurumlarının görevleri;   </a:t>
            </a:r>
          </a:p>
          <a:p>
            <a:r>
              <a:rPr lang="tr-TR" dirty="0"/>
              <a:t>a.Çağdaş uygarlık ve eğitim - öğretim esaslarına dayanan bir düzen içinde, toplumun ihtiyaçları ve kalkınma planları ilke ve hedeflerine uygun ve ortaöğretime dayalı çeşitli düzeylerde eğitim - öğretim, bilimsel araştırma, yayım ve danışmanlık yapmak, </a:t>
            </a:r>
          </a:p>
          <a:p>
            <a:r>
              <a:rPr lang="tr-TR" dirty="0"/>
              <a:t>b. Kendi ihtisas gücü ve maddi kaynaklarını rasyonel, verimli ve ekonomik şekilde kullanarak, milli eğitim politikası ve kalkınma planları ilke ve hedefleri ile Yükseköğretim Kurulu tarafından yapılan plan ve programlar doğrultusunda, ülkenin ihtiyacı olan dallarda ve sayıda </a:t>
            </a:r>
            <a:r>
              <a:rPr lang="tr-TR" dirty="0" err="1"/>
              <a:t>insangücü</a:t>
            </a:r>
            <a:r>
              <a:rPr lang="tr-TR" dirty="0"/>
              <a:t> yetiştirmek,</a:t>
            </a:r>
          </a:p>
          <a:p>
            <a:r>
              <a:rPr lang="tr-TR" dirty="0"/>
              <a:t>  c. Türk toplumunun yaşam düzeyini yükseltici ve kamu oyunu aydınlatıcı bilim verilerini söz, yazı ve diğer araçlarla yaymak,</a:t>
            </a:r>
          </a:p>
          <a:p>
            <a:r>
              <a:rPr lang="tr-TR" dirty="0"/>
              <a:t>   d. Örgün, yaygın, sürekli ve açık eğitim yoluyla toplumun özellikle sanayileşme ve tarımda modernleşme alanlarında eğitilmesini sağlamak,</a:t>
            </a:r>
          </a:p>
          <a:p>
            <a:r>
              <a:rPr lang="tr-TR" dirty="0"/>
              <a:t>   e. Ülkenin bilimsel, kültürel, sosyal ve ekonomik yönlerden ilerlemesini ve gelişmesini ilgilendiren sorunlarını, diğer kuruluşlarla işbirliği yaparak, kamu kuruluşlarına önerilerde bulunmak suretiyle öğretim ve araştırma konusu yapmak, sonuçlarını toplumun yararına sunmak ve kamu kuruluşlarınca istenecek inceleme ve araştırmaları sonuçlandırarak düşüncelerini ve önerilerini bildirmek, </a:t>
            </a:r>
          </a:p>
          <a:p>
            <a:r>
              <a:rPr lang="tr-TR" dirty="0"/>
              <a:t> f. Eğitim - öğretim ve seferberliği içinde, örgün, yaygın, sürekli ve açık eğitim hizmetini üstlenen kurumlara katkıda bulunacak önlemleri almak, </a:t>
            </a:r>
          </a:p>
          <a:p>
            <a:r>
              <a:rPr lang="tr-TR" dirty="0"/>
              <a:t> g. Yörelerindeki tarım ve sanayinin gelişmesine ve ihtiyaçlarına uygun meslek elemanlarının yetişmesine ve bilgilerinin gelişmesine katkıda bulunmak, sanayi, tarım ve sağlık hizmetleri ile diğer hizmetlerde modernleşmeyi, üretimde artışı sağlayacak çalışma ve programlar yapmak, uygulamak ve yapılanlara katılmak, bununla ilgili kurumlarla işbirliği yapmak ve çevre sorunlarına çözüm getirici önerilerde bulunmak, </a:t>
            </a:r>
          </a:p>
          <a:p>
            <a:r>
              <a:rPr lang="tr-TR" dirty="0"/>
              <a:t>  h. Eğitim teknolojisini üretmek, geliştirmek, kullanmak, yaygınlaştırmak,</a:t>
            </a:r>
          </a:p>
          <a:p>
            <a:r>
              <a:rPr lang="tr-TR" dirty="0"/>
              <a:t>   ı. Yükseköğretimin uygulamalı yapılmasına ait eğitim - öğretim esaslarını geliştirmek, döner sermaye işletmelerini kurmak, verimli çalıştırmak ve bu faaliyetlerin geliştirilmesine ilişkin gerekli düzenlemeleri yapmaktır.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TotalTime>
  <Words>2389</Words>
  <Application>Microsoft Office PowerPoint</Application>
  <PresentationFormat>Ekran Gösterisi (4:3)</PresentationFormat>
  <Paragraphs>75</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Calibri</vt:lpstr>
      <vt:lpstr>Constantia</vt:lpstr>
      <vt:lpstr>Wingdings 2</vt:lpstr>
      <vt:lpstr>Akış</vt:lpstr>
      <vt:lpstr>YÜKSEKÖĞRETİM KURUMLARI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hp</cp:lastModifiedBy>
  <cp:revision>13</cp:revision>
  <dcterms:created xsi:type="dcterms:W3CDTF">2019-04-07T04:44:15Z</dcterms:created>
  <dcterms:modified xsi:type="dcterms:W3CDTF">2020-04-30T06:56:18Z</dcterms:modified>
</cp:coreProperties>
</file>