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264" r:id="rId5"/>
    <p:sldId id="265" r:id="rId6"/>
    <p:sldId id="266"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68" d="100"/>
          <a:sy n="68" d="100"/>
        </p:scale>
        <p:origin x="-79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84986589-4A80-466A-8448-6FEF686C9449}" type="datetimeFigureOut">
              <a:rPr lang="tr-TR" smtClean="0"/>
              <a:pPr/>
              <a:t>15.03.2019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3960771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4986589-4A80-466A-8448-6FEF686C9449}"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1294234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84986589-4A80-466A-8448-6FEF686C9449}" type="datetimeFigureOut">
              <a:rPr lang="tr-TR" smtClean="0"/>
              <a:pPr/>
              <a:t>15.03.2019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2487247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4986589-4A80-466A-8448-6FEF686C9449}" type="datetimeFigureOut">
              <a:rPr lang="tr-TR" smtClean="0"/>
              <a:pPr/>
              <a:t>15.03.2019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450199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4986589-4A80-466A-8448-6FEF686C9449}" type="datetimeFigureOut">
              <a:rPr lang="tr-TR" smtClean="0"/>
              <a:pPr/>
              <a:t>15.03.2019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4181329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4986589-4A80-466A-8448-6FEF686C9449}"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16031843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4986589-4A80-466A-8448-6FEF686C9449}" type="datetimeFigureOut">
              <a:rPr lang="tr-TR" smtClean="0"/>
              <a:pPr/>
              <a:t>15.03.2019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2264525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84986589-4A80-466A-8448-6FEF686C9449}" type="datetimeFigureOut">
              <a:rPr lang="tr-TR" smtClean="0"/>
              <a:pPr/>
              <a:t>15.03.2019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4124197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986589-4A80-466A-8448-6FEF686C9449}" type="datetimeFigureOut">
              <a:rPr lang="tr-TR" smtClean="0"/>
              <a:pPr/>
              <a:t>15.03.2019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590680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84986589-4A80-466A-8448-6FEF686C9449}" type="datetimeFigureOut">
              <a:rPr lang="tr-TR" smtClean="0"/>
              <a:pPr/>
              <a:t>15.03.2019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1417165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4986589-4A80-466A-8448-6FEF686C9449}" type="datetimeFigureOut">
              <a:rPr lang="tr-TR" smtClean="0"/>
              <a:pPr/>
              <a:t>15.03.2019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9610341-07B5-4272-9B28-4A943566B4CD}" type="slidenum">
              <a:rPr lang="tr-TR" smtClean="0"/>
              <a:pPr/>
              <a:t>‹#›</a:t>
            </a:fld>
            <a:endParaRPr lang="tr-TR"/>
          </a:p>
        </p:txBody>
      </p:sp>
    </p:spTree>
    <p:extLst>
      <p:ext uri="{BB962C8B-B14F-4D97-AF65-F5344CB8AC3E}">
        <p14:creationId xmlns:p14="http://schemas.microsoft.com/office/powerpoint/2010/main" xmlns="" val="4165432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84986589-4A80-466A-8448-6FEF686C9449}" type="datetimeFigureOut">
              <a:rPr lang="tr-TR" smtClean="0"/>
              <a:pPr/>
              <a:t>15.03.2019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89610341-07B5-4272-9B28-4A943566B4CD}"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xmlns="" val="1268832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6720" y="775308"/>
            <a:ext cx="11326368" cy="846228"/>
          </a:xfrm>
        </p:spPr>
        <p:txBody>
          <a:bodyPr>
            <a:noAutofit/>
          </a:bodyPr>
          <a:lstStyle/>
          <a:p>
            <a:r>
              <a:rPr lang="tr-TR" sz="4000" dirty="0"/>
              <a:t>Boş Zamanı Değerlendirme Fonksiyonları</a:t>
            </a:r>
          </a:p>
        </p:txBody>
      </p:sp>
      <p:sp>
        <p:nvSpPr>
          <p:cNvPr id="3" name="İçerik Yer Tutucusu 2"/>
          <p:cNvSpPr>
            <a:spLocks noGrp="1"/>
          </p:cNvSpPr>
          <p:nvPr>
            <p:ph idx="1"/>
          </p:nvPr>
        </p:nvSpPr>
        <p:spPr>
          <a:xfrm>
            <a:off x="426720" y="1900080"/>
            <a:ext cx="11326368" cy="4366608"/>
          </a:xfrm>
        </p:spPr>
        <p:txBody>
          <a:bodyPr/>
          <a:lstStyle/>
          <a:p>
            <a:pPr>
              <a:buFont typeface="Wingdings" panose="05000000000000000000" pitchFamily="2" charset="2"/>
              <a:buChar char="q"/>
            </a:pPr>
            <a:r>
              <a:rPr lang="tr-TR" altLang="tr-TR" sz="3200" b="1" dirty="0">
                <a:solidFill>
                  <a:schemeClr val="tx1"/>
                </a:solidFill>
              </a:rPr>
              <a:t>Piko-Sosyolojik</a:t>
            </a:r>
          </a:p>
          <a:p>
            <a:pPr>
              <a:buNone/>
            </a:pPr>
            <a:r>
              <a:rPr lang="tr-TR" altLang="tr-TR" sz="3200" dirty="0"/>
              <a:t>     1-Detente, barış, huzur fonksiyonu</a:t>
            </a:r>
          </a:p>
          <a:p>
            <a:pPr>
              <a:buNone/>
            </a:pPr>
            <a:r>
              <a:rPr lang="tr-TR" altLang="tr-TR" sz="3200" dirty="0"/>
              <a:t>     2-Eğlence fonksiyonu</a:t>
            </a:r>
          </a:p>
          <a:p>
            <a:pPr>
              <a:buNone/>
            </a:pPr>
            <a:r>
              <a:rPr lang="tr-TR" altLang="tr-TR" sz="3200" dirty="0"/>
              <a:t>     3-Gelişme fonksiyonu</a:t>
            </a:r>
          </a:p>
          <a:p>
            <a:pPr>
              <a:buFont typeface="Wingdings" panose="05000000000000000000" pitchFamily="2" charset="2"/>
              <a:buChar char="q"/>
            </a:pPr>
            <a:r>
              <a:rPr lang="tr-TR" altLang="tr-TR" sz="3200" b="1" dirty="0">
                <a:solidFill>
                  <a:schemeClr val="tx1"/>
                </a:solidFill>
              </a:rPr>
              <a:t>Sosyal</a:t>
            </a:r>
          </a:p>
          <a:p>
            <a:pPr>
              <a:buFont typeface="Wingdings" panose="05000000000000000000" pitchFamily="2" charset="2"/>
              <a:buChar char="q"/>
            </a:pPr>
            <a:r>
              <a:rPr lang="tr-TR" altLang="tr-TR" sz="3200" b="1" dirty="0">
                <a:solidFill>
                  <a:schemeClr val="tx1"/>
                </a:solidFill>
              </a:rPr>
              <a:t>Ekonomik</a:t>
            </a:r>
          </a:p>
          <a:p>
            <a:endParaRPr lang="tr-TR" dirty="0"/>
          </a:p>
        </p:txBody>
      </p:sp>
    </p:spTree>
    <p:extLst>
      <p:ext uri="{BB962C8B-B14F-4D97-AF65-F5344CB8AC3E}">
        <p14:creationId xmlns:p14="http://schemas.microsoft.com/office/powerpoint/2010/main" xmlns="" val="920440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63296" y="702156"/>
            <a:ext cx="11265408" cy="894996"/>
          </a:xfrm>
        </p:spPr>
        <p:txBody>
          <a:bodyPr>
            <a:normAutofit/>
          </a:bodyPr>
          <a:lstStyle/>
          <a:p>
            <a:r>
              <a:rPr lang="tr-TR" sz="4400" dirty="0"/>
              <a:t>Rekreasyon Tanımı</a:t>
            </a:r>
          </a:p>
        </p:txBody>
      </p:sp>
      <p:sp>
        <p:nvSpPr>
          <p:cNvPr id="3" name="İçerik Yer Tutucusu 2"/>
          <p:cNvSpPr>
            <a:spLocks noGrp="1"/>
          </p:cNvSpPr>
          <p:nvPr>
            <p:ph idx="1"/>
          </p:nvPr>
        </p:nvSpPr>
        <p:spPr>
          <a:xfrm>
            <a:off x="463296" y="1950720"/>
            <a:ext cx="11265408" cy="4535424"/>
          </a:xfrm>
        </p:spPr>
        <p:txBody>
          <a:bodyPr/>
          <a:lstStyle/>
          <a:p>
            <a:pPr>
              <a:lnSpc>
                <a:spcPct val="90000"/>
              </a:lnSpc>
              <a:buFont typeface="Wingdings" panose="05000000000000000000" pitchFamily="2" charset="2"/>
              <a:buChar char="q"/>
            </a:pPr>
            <a:r>
              <a:rPr lang="tr-TR" altLang="tr-TR" sz="3600" dirty="0">
                <a:solidFill>
                  <a:schemeClr val="tx1"/>
                </a:solidFill>
              </a:rPr>
              <a:t>ecre </a:t>
            </a:r>
            <a:r>
              <a:rPr lang="tr-TR" altLang="tr-TR" sz="3600" dirty="0" err="1">
                <a:solidFill>
                  <a:schemeClr val="tx1"/>
                </a:solidFill>
              </a:rPr>
              <a:t>ate</a:t>
            </a:r>
            <a:r>
              <a:rPr lang="tr-TR" altLang="tr-TR" sz="3600" dirty="0">
                <a:solidFill>
                  <a:schemeClr val="tx1"/>
                </a:solidFill>
              </a:rPr>
              <a:t> </a:t>
            </a:r>
            <a:r>
              <a:rPr lang="tr-TR" altLang="tr-TR" sz="3600" dirty="0"/>
              <a:t>– yenilenme, tazelenme..</a:t>
            </a:r>
          </a:p>
          <a:p>
            <a:pPr>
              <a:lnSpc>
                <a:spcPct val="90000"/>
              </a:lnSpc>
              <a:buFont typeface="Wingdings" panose="05000000000000000000" pitchFamily="2" charset="2"/>
              <a:buChar char="q"/>
            </a:pPr>
            <a:r>
              <a:rPr lang="tr-TR" altLang="tr-TR" sz="3600" dirty="0">
                <a:solidFill>
                  <a:schemeClr val="tx1"/>
                </a:solidFill>
              </a:rPr>
              <a:t>Boş zamanın </a:t>
            </a:r>
            <a:r>
              <a:rPr lang="tr-TR" altLang="tr-TR" sz="3600" dirty="0"/>
              <a:t>kıymetlendirilmesi (fiziki, </a:t>
            </a:r>
            <a:r>
              <a:rPr lang="tr-TR" altLang="tr-TR" sz="3600" dirty="0" err="1"/>
              <a:t>sosyo</a:t>
            </a:r>
            <a:r>
              <a:rPr lang="tr-TR" altLang="tr-TR" sz="3600" dirty="0"/>
              <a:t>-ekonomik)..</a:t>
            </a:r>
          </a:p>
          <a:p>
            <a:pPr>
              <a:lnSpc>
                <a:spcPct val="90000"/>
              </a:lnSpc>
              <a:buFont typeface="Wingdings" panose="05000000000000000000" pitchFamily="2" charset="2"/>
              <a:buChar char="q"/>
            </a:pPr>
            <a:r>
              <a:rPr lang="tr-TR" altLang="tr-TR" sz="3600" dirty="0"/>
              <a:t>İnsanların boş zamanlarında </a:t>
            </a:r>
            <a:r>
              <a:rPr lang="tr-TR" altLang="tr-TR" sz="3600" dirty="0">
                <a:solidFill>
                  <a:schemeClr val="tx1"/>
                </a:solidFill>
              </a:rPr>
              <a:t>eğlence, dinlence amaçlı </a:t>
            </a:r>
            <a:r>
              <a:rPr lang="tr-TR" altLang="tr-TR" sz="3600" dirty="0"/>
              <a:t>ve tatmin olmak için gönüllü katıldıkları faaliyetler…</a:t>
            </a:r>
          </a:p>
          <a:p>
            <a:pPr>
              <a:lnSpc>
                <a:spcPct val="90000"/>
              </a:lnSpc>
              <a:buFont typeface="Wingdings" panose="05000000000000000000" pitchFamily="2" charset="2"/>
              <a:buChar char="q"/>
            </a:pPr>
            <a:r>
              <a:rPr lang="tr-TR" altLang="tr-TR" sz="3600" dirty="0"/>
              <a:t>İnsanların gönüllü olarak katıldıkları ve onlara </a:t>
            </a:r>
            <a:r>
              <a:rPr lang="tr-TR" altLang="tr-TR" sz="3600" dirty="0">
                <a:solidFill>
                  <a:schemeClr val="tx1"/>
                </a:solidFill>
              </a:rPr>
              <a:t>bedensel, ruhsal yorgunluklarını giderip, fiziksel ve ruhsal açıdan</a:t>
            </a:r>
            <a:r>
              <a:rPr lang="tr-TR" altLang="tr-TR" sz="3600" dirty="0">
                <a:solidFill>
                  <a:srgbClr val="FF0000"/>
                </a:solidFill>
              </a:rPr>
              <a:t> </a:t>
            </a:r>
            <a:r>
              <a:rPr lang="tr-TR" altLang="tr-TR" sz="3600" dirty="0">
                <a:solidFill>
                  <a:schemeClr val="tx1"/>
                </a:solidFill>
              </a:rPr>
              <a:t>yaratıcı bir güç kazandıran </a:t>
            </a:r>
            <a:r>
              <a:rPr lang="tr-TR" altLang="tr-TR" sz="3600" dirty="0"/>
              <a:t>faaliyetler…</a:t>
            </a:r>
          </a:p>
          <a:p>
            <a:endParaRPr lang="tr-TR" dirty="0"/>
          </a:p>
        </p:txBody>
      </p:sp>
    </p:spTree>
    <p:extLst>
      <p:ext uri="{BB962C8B-B14F-4D97-AF65-F5344CB8AC3E}">
        <p14:creationId xmlns:p14="http://schemas.microsoft.com/office/powerpoint/2010/main" xmlns="" val="2366705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26720" y="1852863"/>
            <a:ext cx="11314176" cy="4682049"/>
          </a:xfrm>
        </p:spPr>
        <p:txBody>
          <a:bodyPr>
            <a:normAutofit fontScale="92500"/>
          </a:bodyPr>
          <a:lstStyle/>
          <a:p>
            <a:pPr>
              <a:lnSpc>
                <a:spcPct val="80000"/>
              </a:lnSpc>
              <a:buFont typeface="Wingdings" panose="05000000000000000000" pitchFamily="2" charset="2"/>
              <a:buChar char="q"/>
            </a:pPr>
            <a:r>
              <a:rPr lang="tr-TR" altLang="tr-TR" sz="3600" dirty="0">
                <a:solidFill>
                  <a:schemeClr val="tx1"/>
                </a:solidFill>
              </a:rPr>
              <a:t>pasif X aktif</a:t>
            </a:r>
          </a:p>
          <a:p>
            <a:pPr>
              <a:lnSpc>
                <a:spcPct val="80000"/>
              </a:lnSpc>
              <a:buFont typeface="Wingdings" panose="05000000000000000000" pitchFamily="2" charset="2"/>
              <a:buChar char="q"/>
            </a:pPr>
            <a:r>
              <a:rPr lang="tr-TR" altLang="tr-TR" sz="3600" dirty="0">
                <a:solidFill>
                  <a:schemeClr val="tx1"/>
                </a:solidFill>
              </a:rPr>
              <a:t>grup X ferdi</a:t>
            </a:r>
          </a:p>
          <a:p>
            <a:pPr>
              <a:lnSpc>
                <a:spcPct val="80000"/>
              </a:lnSpc>
              <a:buFont typeface="Wingdings" panose="05000000000000000000" pitchFamily="2" charset="2"/>
              <a:buChar char="q"/>
            </a:pPr>
            <a:r>
              <a:rPr lang="tr-TR" altLang="tr-TR" sz="3600" dirty="0"/>
              <a:t>Spor, kültür, tabiat, insan tarihi, vb.</a:t>
            </a:r>
          </a:p>
          <a:p>
            <a:pPr>
              <a:lnSpc>
                <a:spcPct val="80000"/>
              </a:lnSpc>
              <a:buFont typeface="Wingdings" panose="05000000000000000000" pitchFamily="2" charset="2"/>
              <a:buChar char="q"/>
            </a:pPr>
            <a:r>
              <a:rPr lang="tr-TR" altLang="tr-TR" sz="3600" dirty="0"/>
              <a:t>Geziler, eğlenceler, zevk veren olaylar, resmi olmayan eğitim, vb.</a:t>
            </a:r>
          </a:p>
          <a:p>
            <a:pPr>
              <a:lnSpc>
                <a:spcPct val="80000"/>
              </a:lnSpc>
              <a:buFont typeface="Wingdings" panose="05000000000000000000" pitchFamily="2" charset="2"/>
              <a:buChar char="q"/>
            </a:pPr>
            <a:r>
              <a:rPr lang="tr-TR" altLang="tr-TR" sz="3600" dirty="0"/>
              <a:t>Zevk için araba kullanmak bir rekreasyon örneği iken işe gidip gelirken araba kullanmak bir ulaşım çabasıdır. Bir barmenin içki servisi yapması işinin bir parçası iken, arkadaş ortamında arkadaşlarına kokteyl hazırlaması bir </a:t>
            </a:r>
            <a:r>
              <a:rPr lang="tr-TR" altLang="tr-TR" sz="3600" dirty="0" err="1"/>
              <a:t>rekreatif</a:t>
            </a:r>
            <a:r>
              <a:rPr lang="tr-TR" altLang="tr-TR" sz="3600" dirty="0"/>
              <a:t> eylemdir.</a:t>
            </a:r>
          </a:p>
          <a:p>
            <a:endParaRPr lang="tr-TR" dirty="0"/>
          </a:p>
        </p:txBody>
      </p:sp>
    </p:spTree>
    <p:extLst>
      <p:ext uri="{BB962C8B-B14F-4D97-AF65-F5344CB8AC3E}">
        <p14:creationId xmlns:p14="http://schemas.microsoft.com/office/powerpoint/2010/main" xmlns="" val="3851807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426720" y="702156"/>
            <a:ext cx="11338560" cy="821844"/>
          </a:xfrm>
        </p:spPr>
        <p:txBody>
          <a:bodyPr>
            <a:normAutofit/>
          </a:bodyPr>
          <a:lstStyle/>
          <a:p>
            <a:r>
              <a:rPr lang="tr-TR" sz="3200" dirty="0"/>
              <a:t>Rekreatif Eyleme Katılım (neden-sonuç) </a:t>
            </a:r>
          </a:p>
        </p:txBody>
      </p:sp>
      <p:pic>
        <p:nvPicPr>
          <p:cNvPr id="5" name="Picture 36"/>
          <p:cNvPicPr>
            <a:picLocks noGrp="1" noChangeAspect="1" noChangeArrowheads="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328928" y="1975104"/>
            <a:ext cx="7534655" cy="446602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a:extLst/>
        </p:spPr>
      </p:pic>
    </p:spTree>
    <p:extLst>
      <p:ext uri="{BB962C8B-B14F-4D97-AF65-F5344CB8AC3E}">
        <p14:creationId xmlns:p14="http://schemas.microsoft.com/office/powerpoint/2010/main" xmlns="" val="1214482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5488" y="702156"/>
            <a:ext cx="11265408" cy="882804"/>
          </a:xfrm>
        </p:spPr>
        <p:txBody>
          <a:bodyPr>
            <a:normAutofit/>
          </a:bodyPr>
          <a:lstStyle/>
          <a:p>
            <a:r>
              <a:rPr lang="tr-TR" sz="4400" dirty="0"/>
              <a:t>TANIM:</a:t>
            </a:r>
          </a:p>
        </p:txBody>
      </p:sp>
      <p:sp>
        <p:nvSpPr>
          <p:cNvPr id="3" name="İçerik Yer Tutucusu 2"/>
          <p:cNvSpPr>
            <a:spLocks noGrp="1"/>
          </p:cNvSpPr>
          <p:nvPr>
            <p:ph idx="1"/>
          </p:nvPr>
        </p:nvSpPr>
        <p:spPr>
          <a:xfrm>
            <a:off x="475488" y="1975104"/>
            <a:ext cx="11265408" cy="4072128"/>
          </a:xfrm>
        </p:spPr>
        <p:txBody>
          <a:bodyPr/>
          <a:lstStyle/>
          <a:p>
            <a:pPr>
              <a:buFont typeface="Wingdings" panose="05000000000000000000" pitchFamily="2" charset="2"/>
              <a:buChar char="q"/>
            </a:pPr>
            <a:r>
              <a:rPr lang="tr-TR" altLang="tr-TR" sz="3600" dirty="0"/>
              <a:t>Zevk ve haz almak amacıyla, kişisel doyum sağlayacak, tamamen çalışma ve zorunlu ihtiyaçlar için ayrılan zaman dışında kalan, bağımsız ve kendisine ait boş zamanda isteğe bağlı ve gönüllü olarak ferdi veya grup içinde seçerek yapılan eylemler…</a:t>
            </a:r>
          </a:p>
          <a:p>
            <a:endParaRPr lang="tr-TR" dirty="0"/>
          </a:p>
        </p:txBody>
      </p:sp>
    </p:spTree>
    <p:extLst>
      <p:ext uri="{BB962C8B-B14F-4D97-AF65-F5344CB8AC3E}">
        <p14:creationId xmlns:p14="http://schemas.microsoft.com/office/powerpoint/2010/main" xmlns="" val="13610244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Yrd.</a:t>
            </a:r>
            <a:r>
              <a:rPr lang="tr-TR" dirty="0" err="1" smtClean="0"/>
              <a:t>Doç.Dr</a:t>
            </a:r>
            <a:r>
              <a:rPr lang="tr-TR" dirty="0" smtClean="0"/>
              <a:t> İlke </a:t>
            </a:r>
            <a:r>
              <a:rPr lang="tr-TR" dirty="0" err="1" smtClean="0"/>
              <a:t>Basarangil</a:t>
            </a:r>
            <a:r>
              <a:rPr lang="tr-TR" dirty="0" smtClean="0"/>
              <a:t>, Dr. Oğuz </a:t>
            </a:r>
            <a:r>
              <a:rPr lang="tr-TR" dirty="0" err="1" smtClean="0"/>
              <a:t>Türkay</a:t>
            </a:r>
            <a:r>
              <a:rPr lang="tr-TR" dirty="0" smtClean="0"/>
              <a:t> Rekreasyon ve </a:t>
            </a:r>
            <a:r>
              <a:rPr lang="tr-TR" dirty="0" err="1" smtClean="0"/>
              <a:t>Anımasyon</a:t>
            </a:r>
            <a:r>
              <a:rPr lang="tr-TR" dirty="0" smtClean="0"/>
              <a:t> , Rekreasyon </a:t>
            </a:r>
            <a:r>
              <a:rPr lang="tr-TR" smtClean="0"/>
              <a:t>Yonetımı</a:t>
            </a:r>
            <a:endParaRPr lang="tr-TR"/>
          </a:p>
        </p:txBody>
      </p:sp>
    </p:spTree>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435</TotalTime>
  <Words>203</Words>
  <Application>Microsoft Office PowerPoint</Application>
  <PresentationFormat>Özel</PresentationFormat>
  <Paragraphs>21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Kar Payı</vt:lpstr>
      <vt:lpstr>Boş Zamanı Değerlendirme Fonksiyonları</vt:lpstr>
      <vt:lpstr>Rekreasyon Tanımı</vt:lpstr>
      <vt:lpstr>Slayt 3</vt:lpstr>
      <vt:lpstr>Rekreatif Eyleme Katılım (neden-sonuç) </vt:lpstr>
      <vt:lpstr>TANIM:</vt:lpstr>
      <vt:lpstr>Slayt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eceats35@gmail.com</dc:creator>
  <cp:lastModifiedBy>Windows Kullanıcısı</cp:lastModifiedBy>
  <cp:revision>8</cp:revision>
  <dcterms:created xsi:type="dcterms:W3CDTF">2018-12-16T10:07:23Z</dcterms:created>
  <dcterms:modified xsi:type="dcterms:W3CDTF">2019-03-15T12:27:29Z</dcterms:modified>
</cp:coreProperties>
</file>