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6E66-DE8E-4B25-AED2-8633C921FD99}" type="datetimeFigureOut">
              <a:rPr lang="tr-TR" smtClean="0"/>
              <a:t>06.02.2018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4B8F-8603-4FEE-9951-07B7A7503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094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6E66-DE8E-4B25-AED2-8633C921FD99}" type="datetimeFigureOut">
              <a:rPr lang="tr-TR" smtClean="0"/>
              <a:t>06.02.2018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4B8F-8603-4FEE-9951-07B7A7503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36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6E66-DE8E-4B25-AED2-8633C921FD99}" type="datetimeFigureOut">
              <a:rPr lang="tr-TR" smtClean="0"/>
              <a:t>06.02.2018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4B8F-8603-4FEE-9951-07B7A7503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726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6E66-DE8E-4B25-AED2-8633C921FD99}" type="datetimeFigureOut">
              <a:rPr lang="tr-TR" smtClean="0"/>
              <a:t>06.02.2018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4B8F-8603-4FEE-9951-07B7A7503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954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6E66-DE8E-4B25-AED2-8633C921FD99}" type="datetimeFigureOut">
              <a:rPr lang="tr-TR" smtClean="0"/>
              <a:t>06.02.2018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4B8F-8603-4FEE-9951-07B7A7503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477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6E66-DE8E-4B25-AED2-8633C921FD99}" type="datetimeFigureOut">
              <a:rPr lang="tr-TR" smtClean="0"/>
              <a:t>06.02.2018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4B8F-8603-4FEE-9951-07B7A7503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7952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6E66-DE8E-4B25-AED2-8633C921FD99}" type="datetimeFigureOut">
              <a:rPr lang="tr-TR" smtClean="0"/>
              <a:t>06.02.2018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4B8F-8603-4FEE-9951-07B7A7503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37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6E66-DE8E-4B25-AED2-8633C921FD99}" type="datetimeFigureOut">
              <a:rPr lang="tr-TR" smtClean="0"/>
              <a:t>06.02.2018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4B8F-8603-4FEE-9951-07B7A7503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0664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6E66-DE8E-4B25-AED2-8633C921FD99}" type="datetimeFigureOut">
              <a:rPr lang="tr-TR" smtClean="0"/>
              <a:t>06.02.2018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4B8F-8603-4FEE-9951-07B7A7503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1890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6E66-DE8E-4B25-AED2-8633C921FD99}" type="datetimeFigureOut">
              <a:rPr lang="tr-TR" smtClean="0"/>
              <a:t>06.02.2018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4B8F-8603-4FEE-9951-07B7A7503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31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6E66-DE8E-4B25-AED2-8633C921FD99}" type="datetimeFigureOut">
              <a:rPr lang="tr-TR" smtClean="0"/>
              <a:t>06.02.2018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4B8F-8603-4FEE-9951-07B7A7503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411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6E66-DE8E-4B25-AED2-8633C921FD99}" type="datetimeFigureOut">
              <a:rPr lang="tr-TR" smtClean="0"/>
              <a:t>06.02.2018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64B8F-8603-4FEE-9951-07B7A7503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138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rgbClr val="FF0000"/>
                </a:solidFill>
              </a:rPr>
              <a:t>Hücrelerde sinyal iletimi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81188" y="1784350"/>
            <a:ext cx="8786812" cy="4572000"/>
          </a:xfrm>
        </p:spPr>
        <p:txBody>
          <a:bodyPr>
            <a:normAutofit fontScale="85000" lnSpcReduction="20000"/>
          </a:bodyPr>
          <a:lstStyle/>
          <a:p>
            <a:pPr marL="996696" lvl="2">
              <a:buNone/>
              <a:defRPr/>
            </a:pPr>
            <a:r>
              <a:rPr lang="tr-TR" sz="3900" dirty="0"/>
              <a:t>Hücrede sinyalizasyon aşağıdaki olaylarda kullanılır:</a:t>
            </a:r>
          </a:p>
          <a:p>
            <a:pPr marL="996696" lvl="2">
              <a:buFont typeface="Wingdings 2"/>
              <a:buChar char=""/>
              <a:defRPr/>
            </a:pPr>
            <a:endParaRPr lang="en-US" dirty="0" smtClean="0"/>
          </a:p>
          <a:p>
            <a:pPr marL="996696" lvl="2">
              <a:buFont typeface="Wingdings 2"/>
              <a:buChar char=""/>
              <a:defRPr/>
            </a:pPr>
            <a:r>
              <a:rPr lang="tr-TR" sz="3600" dirty="0"/>
              <a:t> hücre döngüsü </a:t>
            </a:r>
          </a:p>
          <a:p>
            <a:pPr marL="996696" lvl="2">
              <a:buFont typeface="Wingdings 2"/>
              <a:buChar char=""/>
              <a:defRPr/>
            </a:pPr>
            <a:r>
              <a:rPr lang="tr-TR" sz="3600" dirty="0"/>
              <a:t> gen </a:t>
            </a:r>
            <a:r>
              <a:rPr lang="tr-TR" sz="3600" dirty="0" err="1"/>
              <a:t>ifadelenmesi</a:t>
            </a:r>
            <a:r>
              <a:rPr lang="en-US" sz="3600" dirty="0"/>
              <a:t> </a:t>
            </a:r>
          </a:p>
          <a:p>
            <a:pPr marL="996696" lvl="2">
              <a:buFont typeface="Wingdings 2"/>
              <a:buChar char=""/>
              <a:defRPr/>
            </a:pPr>
            <a:r>
              <a:rPr lang="tr-TR" sz="3600" dirty="0"/>
              <a:t> hücre göçü</a:t>
            </a:r>
            <a:endParaRPr lang="en-US" sz="3600" dirty="0"/>
          </a:p>
          <a:p>
            <a:pPr marL="996696" lvl="2">
              <a:buFont typeface="Wingdings 2"/>
              <a:buChar char=""/>
              <a:defRPr/>
            </a:pPr>
            <a:r>
              <a:rPr lang="tr-TR" sz="3600" dirty="0"/>
              <a:t> hücre iskeleti </a:t>
            </a:r>
          </a:p>
          <a:p>
            <a:pPr marL="996696" lvl="2">
              <a:buFont typeface="Wingdings 2"/>
              <a:buChar char=""/>
              <a:defRPr/>
            </a:pPr>
            <a:r>
              <a:rPr lang="tr-TR" sz="3600" dirty="0"/>
              <a:t> protein seçimi yönlendirilmesi</a:t>
            </a:r>
          </a:p>
          <a:p>
            <a:pPr marL="996696" lvl="2">
              <a:buFont typeface="Wingdings 2"/>
              <a:buChar char=""/>
              <a:defRPr/>
            </a:pPr>
            <a:r>
              <a:rPr lang="tr-TR" sz="3600" dirty="0"/>
              <a:t> </a:t>
            </a:r>
            <a:r>
              <a:rPr lang="tr-TR" sz="3600" dirty="0" err="1"/>
              <a:t>adhezyon</a:t>
            </a:r>
            <a:endParaRPr lang="en-US" sz="3600" dirty="0"/>
          </a:p>
          <a:p>
            <a:pPr marL="996696" lvl="2">
              <a:buFont typeface="Wingdings 2"/>
              <a:buChar char=""/>
              <a:defRPr/>
            </a:pPr>
            <a:r>
              <a:rPr lang="tr-TR" sz="3600" dirty="0"/>
              <a:t> metabolizma</a:t>
            </a:r>
            <a:endParaRPr lang="en-US" sz="3600" dirty="0"/>
          </a:p>
          <a:p>
            <a:pPr marL="996696" lvl="2">
              <a:buFont typeface="Wingdings 2"/>
              <a:buChar char=""/>
              <a:defRPr/>
            </a:pPr>
            <a:r>
              <a:rPr lang="tr-TR" sz="3600" dirty="0"/>
              <a:t> hücre yaşamı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30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048750" cy="532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3 Metin kutusu"/>
          <p:cNvSpPr txBox="1">
            <a:spLocks noChangeArrowheads="1"/>
          </p:cNvSpPr>
          <p:nvPr/>
        </p:nvSpPr>
        <p:spPr bwMode="auto">
          <a:xfrm>
            <a:off x="1809751" y="5715001"/>
            <a:ext cx="56435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>
                <a:latin typeface="Arial" panose="020B0604020202020204" pitchFamily="34" charset="0"/>
              </a:rPr>
              <a:t>Anjinalı hastada oksijen ihtiyacını karşılamak üzere düz kas hücrelerinde gevşemeye yol açar. </a:t>
            </a:r>
          </a:p>
        </p:txBody>
      </p:sp>
    </p:spTree>
    <p:extLst>
      <p:ext uri="{BB962C8B-B14F-4D97-AF65-F5344CB8AC3E}">
        <p14:creationId xmlns:p14="http://schemas.microsoft.com/office/powerpoint/2010/main" val="3977203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04850"/>
            <a:ext cx="8229600" cy="1009650"/>
          </a:xfrm>
        </p:spPr>
        <p:txBody>
          <a:bodyPr/>
          <a:lstStyle/>
          <a:p>
            <a:pPr>
              <a:defRPr/>
            </a:pPr>
            <a:r>
              <a:rPr lang="tr-TR" dirty="0">
                <a:solidFill>
                  <a:schemeClr val="tx2">
                    <a:satMod val="200000"/>
                  </a:schemeClr>
                </a:solidFill>
              </a:rPr>
              <a:t>Reseptörler</a:t>
            </a:r>
            <a:endParaRPr lang="en-US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z="4000"/>
          </a:p>
          <a:p>
            <a:pPr eaLnBrk="1" hangingPunct="1"/>
            <a:r>
              <a:rPr lang="tr-TR" altLang="tr-TR" sz="4000"/>
              <a:t>Hücre içi(intraselüler)</a:t>
            </a:r>
          </a:p>
          <a:p>
            <a:pPr eaLnBrk="1" hangingPunct="1"/>
            <a:endParaRPr lang="tr-TR" altLang="tr-TR" sz="4000"/>
          </a:p>
          <a:p>
            <a:pPr eaLnBrk="1" hangingPunct="1"/>
            <a:r>
              <a:rPr lang="tr-TR" altLang="tr-TR" sz="4000"/>
              <a:t>Hücredışı(ekstraselüler)yerleşik olabilir</a:t>
            </a:r>
          </a:p>
        </p:txBody>
      </p:sp>
    </p:spTree>
    <p:extLst>
      <p:ext uri="{BB962C8B-B14F-4D97-AF65-F5344CB8AC3E}">
        <p14:creationId xmlns:p14="http://schemas.microsoft.com/office/powerpoint/2010/main" val="594757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134938"/>
            <a:ext cx="7848600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645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338139"/>
            <a:ext cx="8496300" cy="618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516319" y="6488668"/>
            <a:ext cx="540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Molecular Biology of the Cell, 3rd edition, Bruce Alberts</a:t>
            </a:r>
          </a:p>
        </p:txBody>
      </p:sp>
    </p:spTree>
    <p:extLst>
      <p:ext uri="{BB962C8B-B14F-4D97-AF65-F5344CB8AC3E}">
        <p14:creationId xmlns:p14="http://schemas.microsoft.com/office/powerpoint/2010/main" val="311967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1507" name="2 İçerik Yer Tutucusu"/>
          <p:cNvSpPr>
            <a:spLocks noGrp="1"/>
          </p:cNvSpPr>
          <p:nvPr>
            <p:ph idx="1"/>
          </p:nvPr>
        </p:nvSpPr>
        <p:spPr>
          <a:xfrm>
            <a:off x="1981200" y="714376"/>
            <a:ext cx="8229600" cy="5610225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>
                <a:solidFill>
                  <a:srgbClr val="FF0000"/>
                </a:solidFill>
              </a:rPr>
              <a:t>Kortizol</a:t>
            </a:r>
            <a:r>
              <a:rPr lang="tr-TR" altLang="tr-TR" sz="3200"/>
              <a:t>, adrenal bezlerin korteksinde üretilir, metabolizmada etkili</a:t>
            </a:r>
          </a:p>
          <a:p>
            <a:pPr eaLnBrk="1" hangingPunct="1"/>
            <a:r>
              <a:rPr lang="tr-TR" altLang="tr-TR" sz="3200">
                <a:solidFill>
                  <a:srgbClr val="FF0000"/>
                </a:solidFill>
              </a:rPr>
              <a:t>Steroid cinsiyet hormonları</a:t>
            </a:r>
            <a:r>
              <a:rPr lang="tr-TR" altLang="tr-TR" sz="3200"/>
              <a:t>, testis ve yumurtalıklarda ikincil cinsiyet karakterlerinin gelişimini sağlar</a:t>
            </a:r>
          </a:p>
          <a:p>
            <a:pPr eaLnBrk="1" hangingPunct="1"/>
            <a:r>
              <a:rPr lang="tr-TR" altLang="tr-TR" sz="3200">
                <a:solidFill>
                  <a:srgbClr val="FF0000"/>
                </a:solidFill>
              </a:rPr>
              <a:t>D vitamini</a:t>
            </a:r>
            <a:r>
              <a:rPr lang="tr-TR" altLang="tr-TR" sz="3200"/>
              <a:t>, güneş ışığı varlığında deride üretilir,Ca metabolizmasını düzenler</a:t>
            </a:r>
          </a:p>
          <a:p>
            <a:pPr eaLnBrk="1" hangingPunct="1"/>
            <a:r>
              <a:rPr lang="tr-TR" altLang="tr-TR" sz="3200">
                <a:solidFill>
                  <a:srgbClr val="FF0000"/>
                </a:solidFill>
              </a:rPr>
              <a:t>Tiroid hormonları </a:t>
            </a:r>
            <a:r>
              <a:rPr lang="tr-TR" altLang="tr-TR" sz="3200"/>
              <a:t>metabolizmayı düzenler</a:t>
            </a:r>
          </a:p>
          <a:p>
            <a:pPr eaLnBrk="1" hangingPunct="1"/>
            <a:r>
              <a:rPr lang="tr-TR" altLang="tr-TR" sz="3200">
                <a:solidFill>
                  <a:srgbClr val="FF0000"/>
                </a:solidFill>
              </a:rPr>
              <a:t>Retinoik asit </a:t>
            </a:r>
            <a:r>
              <a:rPr lang="tr-TR" altLang="tr-TR" sz="3200"/>
              <a:t>, hücrelerin gelişimi, fraklılaşmasında etkili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065845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552450"/>
            <a:ext cx="8496300" cy="575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0258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311150"/>
            <a:ext cx="8064500" cy="623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544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rgbClr val="FF0000"/>
                </a:solidFill>
              </a:rPr>
              <a:t>Hücre yüzey reseptörleri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tr-TR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en-US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tr-TR" sz="4000"/>
              <a:t>-İyon kanalı- bağlı reseptörler</a:t>
            </a:r>
          </a:p>
          <a:p>
            <a:pPr eaLnBrk="1" hangingPunct="1">
              <a:buFontTx/>
              <a:buNone/>
            </a:pPr>
            <a:r>
              <a:rPr lang="tr-TR" altLang="tr-TR" sz="4000"/>
              <a:t>-G-protein bağlı reseptörler</a:t>
            </a:r>
          </a:p>
          <a:p>
            <a:pPr eaLnBrk="1" hangingPunct="1">
              <a:buFontTx/>
              <a:buNone/>
            </a:pPr>
            <a:r>
              <a:rPr lang="tr-TR" altLang="tr-TR" sz="4000"/>
              <a:t>-Enzim-bağlı reseptörler</a:t>
            </a:r>
          </a:p>
          <a:p>
            <a:pPr eaLnBrk="1" hangingPunct="1">
              <a:buFontTx/>
              <a:buNone/>
            </a:pPr>
            <a:r>
              <a:rPr lang="tr-TR" altLang="tr-TR" sz="4000"/>
              <a:t>-Enzim yapıda Reseptörler</a:t>
            </a:r>
          </a:p>
          <a:p>
            <a:pPr eaLnBrk="1" hangingPunct="1">
              <a:buFontTx/>
              <a:buNone/>
            </a:pP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168462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15-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46038"/>
            <a:ext cx="9144000" cy="6689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2 Metin kutusu"/>
          <p:cNvSpPr txBox="1">
            <a:spLocks noChangeArrowheads="1"/>
          </p:cNvSpPr>
          <p:nvPr/>
        </p:nvSpPr>
        <p:spPr bwMode="auto">
          <a:xfrm>
            <a:off x="3524251" y="5786439"/>
            <a:ext cx="107156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400">
                <a:solidFill>
                  <a:srgbClr val="FF0000"/>
                </a:solidFill>
                <a:latin typeface="Arial" panose="020B0604020202020204" pitchFamily="34" charset="0"/>
              </a:rPr>
              <a:t>Enzim yapıda reseptör</a:t>
            </a:r>
          </a:p>
        </p:txBody>
      </p:sp>
      <p:sp>
        <p:nvSpPr>
          <p:cNvPr id="25604" name="3 Metin kutusu"/>
          <p:cNvSpPr txBox="1">
            <a:spLocks noChangeArrowheads="1"/>
          </p:cNvSpPr>
          <p:nvPr/>
        </p:nvSpPr>
        <p:spPr bwMode="auto">
          <a:xfrm>
            <a:off x="7381876" y="5929314"/>
            <a:ext cx="1643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400">
                <a:solidFill>
                  <a:srgbClr val="FF0000"/>
                </a:solidFill>
                <a:latin typeface="Arial" panose="020B0604020202020204" pitchFamily="34" charset="0"/>
              </a:rPr>
              <a:t>Enzim bağlı reseptör</a:t>
            </a:r>
          </a:p>
        </p:txBody>
      </p:sp>
      <p:sp>
        <p:nvSpPr>
          <p:cNvPr id="2" name="Dikdörtgen 1"/>
          <p:cNvSpPr/>
          <p:nvPr/>
        </p:nvSpPr>
        <p:spPr>
          <a:xfrm>
            <a:off x="6789495" y="0"/>
            <a:ext cx="540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Molecular Biology of the Cell, 3rd edition, Bruce Alberts</a:t>
            </a:r>
          </a:p>
        </p:txBody>
      </p:sp>
    </p:spTree>
    <p:extLst>
      <p:ext uri="{BB962C8B-B14F-4D97-AF65-F5344CB8AC3E}">
        <p14:creationId xmlns:p14="http://schemas.microsoft.com/office/powerpoint/2010/main" val="2899986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18" y="-13743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7667636" y="1214423"/>
            <a:ext cx="1500198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sz="140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charset="0"/>
              </a:rPr>
              <a:t>İleti proteinleri</a:t>
            </a:r>
            <a:endParaRPr lang="tr-TR" sz="1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6628" name="3 Metin kutusu"/>
          <p:cNvSpPr txBox="1">
            <a:spLocks noChangeArrowheads="1"/>
          </p:cNvSpPr>
          <p:nvPr/>
        </p:nvSpPr>
        <p:spPr bwMode="auto">
          <a:xfrm>
            <a:off x="2095500" y="1880532"/>
            <a:ext cx="2214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400" b="1">
                <a:solidFill>
                  <a:schemeClr val="bg1"/>
                </a:solidFill>
                <a:latin typeface="Arial" panose="020B0604020202020204" pitchFamily="34" charset="0"/>
              </a:rPr>
              <a:t>Çatallanma proteini</a:t>
            </a:r>
          </a:p>
        </p:txBody>
      </p:sp>
      <p:sp>
        <p:nvSpPr>
          <p:cNvPr id="26629" name="4 Metin kutusu"/>
          <p:cNvSpPr txBox="1">
            <a:spLocks noChangeArrowheads="1"/>
          </p:cNvSpPr>
          <p:nvPr/>
        </p:nvSpPr>
        <p:spPr bwMode="auto">
          <a:xfrm>
            <a:off x="6024564" y="2643189"/>
            <a:ext cx="29289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400" b="1">
                <a:solidFill>
                  <a:schemeClr val="bg1"/>
                </a:solidFill>
                <a:latin typeface="Arial" panose="020B0604020202020204" pitchFamily="34" charset="0"/>
              </a:rPr>
              <a:t>Sinyali artıran ve dönüştüren</a:t>
            </a:r>
          </a:p>
        </p:txBody>
      </p:sp>
      <p:sp>
        <p:nvSpPr>
          <p:cNvPr id="26630" name="5 Metin kutusu"/>
          <p:cNvSpPr txBox="1">
            <a:spLocks noChangeArrowheads="1"/>
          </p:cNvSpPr>
          <p:nvPr/>
        </p:nvSpPr>
        <p:spPr bwMode="auto">
          <a:xfrm>
            <a:off x="6381750" y="4357689"/>
            <a:ext cx="1143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400" b="1">
                <a:solidFill>
                  <a:schemeClr val="bg1"/>
                </a:solidFill>
                <a:latin typeface="Arial" panose="020B0604020202020204" pitchFamily="34" charset="0"/>
              </a:rPr>
              <a:t>çıpalayan</a:t>
            </a:r>
          </a:p>
        </p:txBody>
      </p:sp>
      <p:sp>
        <p:nvSpPr>
          <p:cNvPr id="26631" name="6 Metin kutusu"/>
          <p:cNvSpPr txBox="1">
            <a:spLocks noChangeArrowheads="1"/>
          </p:cNvSpPr>
          <p:nvPr/>
        </p:nvSpPr>
        <p:spPr bwMode="auto">
          <a:xfrm>
            <a:off x="2095500" y="1214439"/>
            <a:ext cx="15001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400" b="1" dirty="0">
                <a:solidFill>
                  <a:schemeClr val="bg1"/>
                </a:solidFill>
                <a:latin typeface="Arial" panose="020B0604020202020204" pitchFamily="34" charset="0"/>
              </a:rPr>
              <a:t>İskelet proteini</a:t>
            </a:r>
          </a:p>
        </p:txBody>
      </p:sp>
      <p:sp>
        <p:nvSpPr>
          <p:cNvPr id="2" name="Dikdörtgen 1"/>
          <p:cNvSpPr/>
          <p:nvPr/>
        </p:nvSpPr>
        <p:spPr>
          <a:xfrm>
            <a:off x="6953250" y="-42837"/>
            <a:ext cx="540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Molecular Biology of the Cell, 3rd edition, Bruce Alberts</a:t>
            </a:r>
          </a:p>
        </p:txBody>
      </p:sp>
    </p:spTree>
    <p:extLst>
      <p:ext uri="{BB962C8B-B14F-4D97-AF65-F5344CB8AC3E}">
        <p14:creationId xmlns:p14="http://schemas.microsoft.com/office/powerpoint/2010/main" val="2207539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561975"/>
            <a:ext cx="7632700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043448" y="6411310"/>
            <a:ext cx="5812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Molecular Biology of the Cell, 3rd </a:t>
            </a:r>
            <a:r>
              <a:rPr lang="en-US" dirty="0" smtClean="0"/>
              <a:t>edition</a:t>
            </a:r>
            <a:r>
              <a:rPr lang="tr-TR" dirty="0" smtClean="0"/>
              <a:t>, Bruce </a:t>
            </a:r>
            <a:r>
              <a:rPr lang="tr-TR" dirty="0" err="1" smtClean="0"/>
              <a:t>Alberts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235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>
                <a:solidFill>
                  <a:srgbClr val="FF0000"/>
                </a:solidFill>
              </a:rPr>
              <a:t>Reseptörler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/>
            <a:r>
              <a:rPr lang="tr-TR" altLang="tr-TR" sz="3200"/>
              <a:t>Hücre Yüzey R</a:t>
            </a:r>
            <a:r>
              <a:rPr lang="en-US" altLang="tr-TR" sz="3200"/>
              <a:t>e</a:t>
            </a:r>
            <a:r>
              <a:rPr lang="tr-TR" altLang="tr-TR" sz="3200"/>
              <a:t>s</a:t>
            </a:r>
            <a:r>
              <a:rPr lang="en-US" altLang="tr-TR" sz="3200"/>
              <a:t>ept</a:t>
            </a:r>
            <a:r>
              <a:rPr lang="tr-TR" altLang="tr-TR" sz="3200"/>
              <a:t>ö</a:t>
            </a:r>
            <a:r>
              <a:rPr lang="en-US" altLang="tr-TR" sz="3200"/>
              <a:t>r</a:t>
            </a:r>
            <a:r>
              <a:rPr lang="tr-TR" altLang="tr-TR" sz="3200"/>
              <a:t>leri</a:t>
            </a:r>
            <a:r>
              <a:rPr lang="en-US" altLang="tr-TR" sz="3200"/>
              <a:t> </a:t>
            </a:r>
            <a:r>
              <a:rPr lang="tr-TR" altLang="tr-TR" sz="3200"/>
              <a:t/>
            </a:r>
            <a:br>
              <a:rPr lang="tr-TR" altLang="tr-TR" sz="3200"/>
            </a:br>
            <a:endParaRPr lang="en-US" altLang="tr-TR" sz="3200"/>
          </a:p>
          <a:p>
            <a:pPr marL="457200" lvl="1" indent="0">
              <a:buNone/>
            </a:pPr>
            <a:r>
              <a:rPr lang="tr-TR" altLang="tr-TR" sz="3200"/>
              <a:t>1. </a:t>
            </a:r>
            <a:r>
              <a:rPr lang="en-US" altLang="tr-TR" sz="3200"/>
              <a:t>G-protein</a:t>
            </a:r>
            <a:r>
              <a:rPr lang="tr-TR" altLang="tr-TR" sz="3200"/>
              <a:t> Bağlı</a:t>
            </a:r>
            <a:r>
              <a:rPr lang="en-US" altLang="tr-TR" sz="3200"/>
              <a:t> Re</a:t>
            </a:r>
            <a:r>
              <a:rPr lang="tr-TR" altLang="tr-TR" sz="3200"/>
              <a:t>s</a:t>
            </a:r>
            <a:r>
              <a:rPr lang="en-US" altLang="tr-TR" sz="3200"/>
              <a:t>ept</a:t>
            </a:r>
            <a:r>
              <a:rPr lang="tr-TR" altLang="tr-TR" sz="3200"/>
              <a:t>ö</a:t>
            </a:r>
            <a:r>
              <a:rPr lang="en-US" altLang="tr-TR" sz="3200"/>
              <a:t>r</a:t>
            </a:r>
            <a:r>
              <a:rPr lang="tr-TR" altLang="tr-TR" sz="3200"/>
              <a:t>ler</a:t>
            </a:r>
          </a:p>
          <a:p>
            <a:pPr marL="457200" lvl="1" indent="0">
              <a:buNone/>
            </a:pPr>
            <a:r>
              <a:rPr lang="tr-TR" altLang="tr-TR" sz="3200"/>
              <a:t>2. İy</a:t>
            </a:r>
            <a:r>
              <a:rPr lang="en-US" altLang="tr-TR" sz="3200"/>
              <a:t>on-</a:t>
            </a:r>
            <a:r>
              <a:rPr lang="tr-TR" altLang="tr-TR" sz="3200"/>
              <a:t>kanalı Bağlı</a:t>
            </a:r>
            <a:r>
              <a:rPr lang="en-US" altLang="tr-TR" sz="3200"/>
              <a:t> Re</a:t>
            </a:r>
            <a:r>
              <a:rPr lang="tr-TR" altLang="tr-TR" sz="3200"/>
              <a:t>s</a:t>
            </a:r>
            <a:r>
              <a:rPr lang="en-US" altLang="tr-TR" sz="3200"/>
              <a:t>ept</a:t>
            </a:r>
            <a:r>
              <a:rPr lang="tr-TR" altLang="tr-TR" sz="3200"/>
              <a:t>ö</a:t>
            </a:r>
            <a:r>
              <a:rPr lang="en-US" altLang="tr-TR" sz="3200"/>
              <a:t>r</a:t>
            </a:r>
            <a:r>
              <a:rPr lang="tr-TR" altLang="tr-TR" sz="3200"/>
              <a:t>ler</a:t>
            </a:r>
          </a:p>
          <a:p>
            <a:pPr marL="457200" lvl="1" indent="0">
              <a:buNone/>
            </a:pPr>
            <a:r>
              <a:rPr lang="tr-TR" altLang="tr-TR" sz="3200"/>
              <a:t>3. E</a:t>
            </a:r>
            <a:r>
              <a:rPr lang="en-US" altLang="tr-TR" sz="3200"/>
              <a:t>nz</a:t>
            </a:r>
            <a:r>
              <a:rPr lang="tr-TR" altLang="tr-TR" sz="3200"/>
              <a:t>i</a:t>
            </a:r>
            <a:r>
              <a:rPr lang="en-US" altLang="tr-TR" sz="3200"/>
              <a:t>m</a:t>
            </a:r>
            <a:r>
              <a:rPr lang="tr-TR" altLang="tr-TR" sz="3200"/>
              <a:t> Yapıda R</a:t>
            </a:r>
            <a:r>
              <a:rPr lang="en-US" altLang="tr-TR" sz="3200"/>
              <a:t>e</a:t>
            </a:r>
            <a:r>
              <a:rPr lang="tr-TR" altLang="tr-TR" sz="3200"/>
              <a:t>s</a:t>
            </a:r>
            <a:r>
              <a:rPr lang="en-US" altLang="tr-TR" sz="3200"/>
              <a:t>ept</a:t>
            </a:r>
            <a:r>
              <a:rPr lang="tr-TR" altLang="tr-TR" sz="3200"/>
              <a:t>ö</a:t>
            </a:r>
            <a:r>
              <a:rPr lang="en-US" altLang="tr-TR" sz="3200"/>
              <a:t>r</a:t>
            </a:r>
            <a:r>
              <a:rPr lang="tr-TR" altLang="tr-TR" sz="3200"/>
              <a:t>ler</a:t>
            </a:r>
          </a:p>
          <a:p>
            <a:pPr marL="457200" lvl="1" indent="0">
              <a:buNone/>
            </a:pPr>
            <a:r>
              <a:rPr lang="tr-TR" altLang="tr-TR" sz="3200"/>
              <a:t>4. Enzim Bağlı R</a:t>
            </a:r>
            <a:r>
              <a:rPr lang="en-US" altLang="tr-TR" sz="3200"/>
              <a:t>e</a:t>
            </a:r>
            <a:r>
              <a:rPr lang="tr-TR" altLang="tr-TR" sz="3200"/>
              <a:t>s</a:t>
            </a:r>
            <a:r>
              <a:rPr lang="en-US" altLang="tr-TR" sz="3200"/>
              <a:t>ept</a:t>
            </a:r>
            <a:r>
              <a:rPr lang="tr-TR" altLang="tr-TR" sz="3200"/>
              <a:t>ö</a:t>
            </a:r>
            <a:r>
              <a:rPr lang="en-US" altLang="tr-TR" sz="3200"/>
              <a:t>r</a:t>
            </a:r>
            <a:r>
              <a:rPr lang="tr-TR" altLang="tr-TR" sz="3200"/>
              <a:t>ler</a:t>
            </a:r>
          </a:p>
        </p:txBody>
      </p:sp>
    </p:spTree>
    <p:extLst>
      <p:ext uri="{BB962C8B-B14F-4D97-AF65-F5344CB8AC3E}">
        <p14:creationId xmlns:p14="http://schemas.microsoft.com/office/powerpoint/2010/main" val="20622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781050"/>
            <a:ext cx="8424863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0" y="6488668"/>
            <a:ext cx="540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Molecular Biology of the Cell, 3rd edition, Bruce Alberts</a:t>
            </a:r>
          </a:p>
        </p:txBody>
      </p:sp>
    </p:spTree>
    <p:extLst>
      <p:ext uri="{BB962C8B-B14F-4D97-AF65-F5344CB8AC3E}">
        <p14:creationId xmlns:p14="http://schemas.microsoft.com/office/powerpoint/2010/main" val="7075861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260350"/>
            <a:ext cx="8715375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0" y="6488668"/>
            <a:ext cx="540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Molecular Biology of the Cell, 3rd edition, Bruce Alberts</a:t>
            </a:r>
          </a:p>
        </p:txBody>
      </p:sp>
    </p:spTree>
    <p:extLst>
      <p:ext uri="{BB962C8B-B14F-4D97-AF65-F5344CB8AC3E}">
        <p14:creationId xmlns:p14="http://schemas.microsoft.com/office/powerpoint/2010/main" val="33936144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15-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6250"/>
            <a:ext cx="9144000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260350"/>
            <a:ext cx="44005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0" y="6484422"/>
            <a:ext cx="540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Molecular Biology of the Cell, 3rd edition, Bruce Alberts</a:t>
            </a:r>
          </a:p>
        </p:txBody>
      </p:sp>
    </p:spTree>
    <p:extLst>
      <p:ext uri="{BB962C8B-B14F-4D97-AF65-F5344CB8AC3E}">
        <p14:creationId xmlns:p14="http://schemas.microsoft.com/office/powerpoint/2010/main" val="36145847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yeni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328614"/>
            <a:ext cx="8820150" cy="652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83685" y="6488669"/>
            <a:ext cx="540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Molecular Biology of the Cell, 3rd edition, Bruce Alberts</a:t>
            </a:r>
          </a:p>
        </p:txBody>
      </p:sp>
    </p:spTree>
    <p:extLst>
      <p:ext uri="{BB962C8B-B14F-4D97-AF65-F5344CB8AC3E}">
        <p14:creationId xmlns:p14="http://schemas.microsoft.com/office/powerpoint/2010/main" val="2187180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750888"/>
            <a:ext cx="6843712" cy="541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Metin kutusu 1"/>
          <p:cNvSpPr txBox="1">
            <a:spLocks noChangeArrowheads="1"/>
          </p:cNvSpPr>
          <p:nvPr/>
        </p:nvSpPr>
        <p:spPr bwMode="auto">
          <a:xfrm>
            <a:off x="2495550" y="260350"/>
            <a:ext cx="6192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Hücrelerarası sinyal ileti tipleri</a:t>
            </a:r>
          </a:p>
        </p:txBody>
      </p:sp>
      <p:sp>
        <p:nvSpPr>
          <p:cNvPr id="2" name="Dikdörtgen 1"/>
          <p:cNvSpPr/>
          <p:nvPr/>
        </p:nvSpPr>
        <p:spPr>
          <a:xfrm>
            <a:off x="6074885" y="6365907"/>
            <a:ext cx="540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Molecular Biology of the Cell, 3rd edition, Bruce Alberts</a:t>
            </a:r>
          </a:p>
        </p:txBody>
      </p:sp>
    </p:spTree>
    <p:extLst>
      <p:ext uri="{BB962C8B-B14F-4D97-AF65-F5344CB8AC3E}">
        <p14:creationId xmlns:p14="http://schemas.microsoft.com/office/powerpoint/2010/main" val="4275052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526" y="485696"/>
            <a:ext cx="8208962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789495" y="6397437"/>
            <a:ext cx="540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Molecular Biology of the Cell, 3rd edition, Bruce Alberts</a:t>
            </a:r>
          </a:p>
        </p:txBody>
      </p:sp>
    </p:spTree>
    <p:extLst>
      <p:ext uri="{BB962C8B-B14F-4D97-AF65-F5344CB8AC3E}">
        <p14:creationId xmlns:p14="http://schemas.microsoft.com/office/powerpoint/2010/main" val="373116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174625"/>
            <a:ext cx="7921625" cy="650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789495" y="6407947"/>
            <a:ext cx="540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Molecular Biology of the Cell, 3rd edition, Bruce Alberts</a:t>
            </a:r>
          </a:p>
        </p:txBody>
      </p:sp>
    </p:spTree>
    <p:extLst>
      <p:ext uri="{BB962C8B-B14F-4D97-AF65-F5344CB8AC3E}">
        <p14:creationId xmlns:p14="http://schemas.microsoft.com/office/powerpoint/2010/main" val="413706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2144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Büyüme faktörleri,Hormonlar ve Reseptörler</a:t>
            </a:r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>
          <a:xfrm>
            <a:off x="1524000" y="1214439"/>
            <a:ext cx="9144000" cy="4916487"/>
          </a:xfrm>
        </p:spPr>
        <p:txBody>
          <a:bodyPr/>
          <a:lstStyle/>
          <a:p>
            <a:pPr eaLnBrk="1" hangingPunct="1"/>
            <a:endParaRPr lang="tr-TR" altLang="tr-TR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tr-TR" altLang="tr-TR" dirty="0" smtClean="0">
                <a:solidFill>
                  <a:srgbClr val="FF0000"/>
                </a:solidFill>
              </a:rPr>
              <a:t>Büyüme </a:t>
            </a:r>
            <a:r>
              <a:rPr lang="tr-TR" altLang="tr-TR" dirty="0" smtClean="0">
                <a:solidFill>
                  <a:srgbClr val="FF0000"/>
                </a:solidFill>
              </a:rPr>
              <a:t>faktörleri</a:t>
            </a:r>
            <a:r>
              <a:rPr lang="tr-TR" altLang="tr-TR" dirty="0" smtClean="0"/>
              <a:t>(Hücre bölünmesini ve gelişmesini uyaran proteinlerdir) </a:t>
            </a:r>
            <a:r>
              <a:rPr lang="tr-TR" altLang="tr-TR" dirty="0" err="1" smtClean="0"/>
              <a:t>Mitojen</a:t>
            </a:r>
            <a:r>
              <a:rPr lang="tr-TR" altLang="tr-TR" dirty="0" smtClean="0"/>
              <a:t>-büyüme faktörü ve hormonlar)</a:t>
            </a:r>
          </a:p>
          <a:p>
            <a:pPr eaLnBrk="1" hangingPunct="1"/>
            <a:r>
              <a:rPr lang="tr-TR" altLang="tr-TR" dirty="0" smtClean="0">
                <a:solidFill>
                  <a:srgbClr val="FF0000"/>
                </a:solidFill>
              </a:rPr>
              <a:t>Hormonlar</a:t>
            </a:r>
            <a:r>
              <a:rPr lang="tr-TR" altLang="tr-TR" dirty="0" smtClean="0"/>
              <a:t>(bir hücrede sentezlenen ve salgılanan kan yoluyla hedef bir hücrede etkili olan </a:t>
            </a:r>
            <a:r>
              <a:rPr lang="tr-TR" altLang="tr-TR" dirty="0" err="1" smtClean="0"/>
              <a:t>peptid</a:t>
            </a:r>
            <a:r>
              <a:rPr lang="tr-TR" altLang="tr-TR" dirty="0" smtClean="0"/>
              <a:t> veya </a:t>
            </a:r>
            <a:r>
              <a:rPr lang="tr-TR" altLang="tr-TR" dirty="0" err="1" smtClean="0"/>
              <a:t>steroid</a:t>
            </a:r>
            <a:r>
              <a:rPr lang="tr-TR" altLang="tr-TR" dirty="0" smtClean="0"/>
              <a:t> yapıda sinyal molekülleridir)</a:t>
            </a:r>
          </a:p>
          <a:p>
            <a:pPr eaLnBrk="1" hangingPunct="1"/>
            <a:r>
              <a:rPr lang="tr-TR" altLang="tr-TR" dirty="0" smtClean="0">
                <a:solidFill>
                  <a:srgbClr val="FF0000"/>
                </a:solidFill>
              </a:rPr>
              <a:t>Reseptör</a:t>
            </a:r>
            <a:r>
              <a:rPr lang="tr-TR" altLang="tr-TR" dirty="0" smtClean="0"/>
              <a:t>(hedef hücrede hormon ve büyüme faktörlerinin yüksek özgüllükle bağlandığı </a:t>
            </a:r>
            <a:r>
              <a:rPr lang="tr-TR" altLang="tr-TR" dirty="0" err="1" smtClean="0"/>
              <a:t>hc</a:t>
            </a:r>
            <a:r>
              <a:rPr lang="tr-TR" altLang="tr-TR" dirty="0" smtClean="0"/>
              <a:t> zarında veya </a:t>
            </a:r>
            <a:r>
              <a:rPr lang="tr-TR" altLang="tr-TR" dirty="0" err="1" smtClean="0"/>
              <a:t>hc</a:t>
            </a:r>
            <a:r>
              <a:rPr lang="tr-TR" altLang="tr-TR" dirty="0" smtClean="0"/>
              <a:t> içinde yer alan protein yapıda moleküllerdir)</a:t>
            </a:r>
          </a:p>
        </p:txBody>
      </p:sp>
    </p:spTree>
    <p:extLst>
      <p:ext uri="{BB962C8B-B14F-4D97-AF65-F5344CB8AC3E}">
        <p14:creationId xmlns:p14="http://schemas.microsoft.com/office/powerpoint/2010/main" val="354652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dirty="0">
                <a:solidFill>
                  <a:schemeClr val="tx2">
                    <a:satMod val="200000"/>
                  </a:schemeClr>
                </a:solidFill>
              </a:rPr>
              <a:t>Hücrede sinyal gönderen moleküller</a:t>
            </a:r>
          </a:p>
        </p:txBody>
      </p:sp>
      <p:sp>
        <p:nvSpPr>
          <p:cNvPr id="14339" name="3 İçerik Yer Tutucusu"/>
          <p:cNvSpPr>
            <a:spLocks noGrp="1"/>
          </p:cNvSpPr>
          <p:nvPr>
            <p:ph idx="1"/>
          </p:nvPr>
        </p:nvSpPr>
        <p:spPr>
          <a:xfrm>
            <a:off x="1881188" y="785813"/>
            <a:ext cx="8786812" cy="5345112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endParaRPr lang="tr-TR" altLang="tr-TR" smtClean="0">
              <a:solidFill>
                <a:srgbClr val="FFC0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>
                <a:solidFill>
                  <a:srgbClr val="FF0000"/>
                </a:solidFill>
              </a:rPr>
              <a:t>Polipeptidler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/>
              <a:t>*Büyüme faktörleri(PDGF,EGF,FGF,NGFvb)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/>
              <a:t>-Endokrin ve parakrin etkili düşük mol ağırlıklı, özgül reseptörüne bağlanma-  t1/2:saatler-günler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>
                <a:solidFill>
                  <a:srgbClr val="FF0000"/>
                </a:solidFill>
              </a:rPr>
              <a:t>Sitokinler ve Kemokinler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/>
              <a:t>(TNF,Interlökin, LIF, CSF vb)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/>
              <a:t>-Growth faktörlere benzer immün sistemde etkili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58003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Hücrede sinyal gönderen moleküller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>
          <a:xfrm>
            <a:off x="1881188" y="1714500"/>
            <a:ext cx="8786812" cy="5143500"/>
          </a:xfrm>
        </p:spPr>
        <p:txBody>
          <a:bodyPr/>
          <a:lstStyle/>
          <a:p>
            <a:pPr eaLnBrk="1" hangingPunct="1"/>
            <a:r>
              <a:rPr lang="tr-TR" altLang="tr-TR">
                <a:solidFill>
                  <a:srgbClr val="FF0000"/>
                </a:solidFill>
              </a:rPr>
              <a:t>İmmün sinyaller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/>
              <a:t>(Antijen-antikor, T lenfosit aktivasyonu,Antijen sunumu)</a:t>
            </a:r>
          </a:p>
          <a:p>
            <a:pPr eaLnBrk="1" hangingPunct="1"/>
            <a:r>
              <a:rPr lang="tr-TR" altLang="tr-TR">
                <a:solidFill>
                  <a:srgbClr val="FF0000"/>
                </a:solidFill>
              </a:rPr>
              <a:t>Nörotransmitterler</a:t>
            </a:r>
            <a:r>
              <a:rPr lang="tr-TR" altLang="tr-TR"/>
              <a:t>(nöron veya özelleşmiş hücrelerden salınır)</a:t>
            </a:r>
          </a:p>
          <a:p>
            <a:pPr eaLnBrk="1" hangingPunct="1"/>
            <a:r>
              <a:rPr lang="tr-TR" altLang="tr-TR">
                <a:solidFill>
                  <a:srgbClr val="FF0000"/>
                </a:solidFill>
              </a:rPr>
              <a:t>Eikosanoidler</a:t>
            </a:r>
            <a:r>
              <a:rPr lang="tr-TR" altLang="tr-TR"/>
              <a:t>(Prostoglandinler,Lökotrienler-ağrı veya inflamasyonda, düz kas kasılması, trombosit agregasyonu-  düşük mol ağırlık, kısa yarı ömürlü moleküller)</a:t>
            </a:r>
          </a:p>
          <a:p>
            <a:pPr eaLnBrk="1" hangingPunct="1"/>
            <a:r>
              <a:rPr lang="tr-TR" altLang="tr-TR">
                <a:solidFill>
                  <a:srgbClr val="FF0000"/>
                </a:solidFill>
              </a:rPr>
              <a:t>Hücre içi haberciler</a:t>
            </a:r>
            <a:r>
              <a:rPr lang="tr-TR" altLang="tr-TR"/>
              <a:t>(cAMP,cGMP,IP3)</a:t>
            </a:r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81565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Hücrede sinyal gönderen moleküller</a:t>
            </a:r>
          </a:p>
        </p:txBody>
      </p:sp>
      <p:sp>
        <p:nvSpPr>
          <p:cNvPr id="16387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200">
                <a:solidFill>
                  <a:srgbClr val="FF0000"/>
                </a:solidFill>
              </a:rPr>
              <a:t>Nitrik Oksit(NO) </a:t>
            </a:r>
            <a:r>
              <a:rPr lang="tr-TR" altLang="tr-TR" sz="3200"/>
              <a:t>-NO hücre zarını kolayca geçer ve etkisini hdef hücrede bir enzime direk bağlanarak gösterir. (Arjininden sentezlenir, t1/2saniyeler- hedef hücrede cGMP artar)</a:t>
            </a:r>
          </a:p>
          <a:p>
            <a:pPr eaLnBrk="1" hangingPunct="1"/>
            <a:r>
              <a:rPr lang="tr-TR" altLang="tr-TR" sz="3200">
                <a:solidFill>
                  <a:srgbClr val="FF0000"/>
                </a:solidFill>
              </a:rPr>
              <a:t>Steroidler </a:t>
            </a:r>
            <a:r>
              <a:rPr lang="tr-TR" altLang="tr-TR" sz="3200"/>
              <a:t>(östradiol,testesteron,retinoik asit,tiroid hormonu-yarı ömrü birkaç gün)</a:t>
            </a:r>
          </a:p>
          <a:p>
            <a:pPr eaLnBrk="1" hangingPunct="1"/>
            <a:r>
              <a:rPr lang="tr-TR" altLang="tr-TR" sz="3200"/>
              <a:t>Diğer (İntegrin-hücrelerin bağlantısından sorumlu)</a:t>
            </a:r>
          </a:p>
          <a:p>
            <a:pPr eaLnBrk="1" hangingPunct="1"/>
            <a:endParaRPr lang="tr-TR" altLang="tr-TR" sz="3200"/>
          </a:p>
        </p:txBody>
      </p:sp>
    </p:spTree>
    <p:extLst>
      <p:ext uri="{BB962C8B-B14F-4D97-AF65-F5344CB8AC3E}">
        <p14:creationId xmlns:p14="http://schemas.microsoft.com/office/powerpoint/2010/main" val="2176401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452</Words>
  <Application>Microsoft Office PowerPoint</Application>
  <PresentationFormat>Geniş ekran</PresentationFormat>
  <Paragraphs>77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Wingdings</vt:lpstr>
      <vt:lpstr>Wingdings 2</vt:lpstr>
      <vt:lpstr>Office Teması</vt:lpstr>
      <vt:lpstr>Hücrelerde sinyal iletimi</vt:lpstr>
      <vt:lpstr>PowerPoint Sunusu</vt:lpstr>
      <vt:lpstr>PowerPoint Sunusu</vt:lpstr>
      <vt:lpstr>PowerPoint Sunusu</vt:lpstr>
      <vt:lpstr>PowerPoint Sunusu</vt:lpstr>
      <vt:lpstr>Büyüme faktörleri,Hormonlar ve Reseptörler</vt:lpstr>
      <vt:lpstr>Hücrede sinyal gönderen moleküller</vt:lpstr>
      <vt:lpstr>Hücrede sinyal gönderen moleküller</vt:lpstr>
      <vt:lpstr>Hücrede sinyal gönderen moleküller</vt:lpstr>
      <vt:lpstr>PowerPoint Sunusu</vt:lpstr>
      <vt:lpstr>Reseptörler</vt:lpstr>
      <vt:lpstr>PowerPoint Sunusu</vt:lpstr>
      <vt:lpstr>PowerPoint Sunusu</vt:lpstr>
      <vt:lpstr>PowerPoint Sunusu</vt:lpstr>
      <vt:lpstr>PowerPoint Sunusu</vt:lpstr>
      <vt:lpstr>PowerPoint Sunusu</vt:lpstr>
      <vt:lpstr>Hücre yüzey reseptörleri </vt:lpstr>
      <vt:lpstr>PowerPoint Sunusu</vt:lpstr>
      <vt:lpstr>PowerPoint Sunusu</vt:lpstr>
      <vt:lpstr>Reseptörler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Hücrelerde sinyal iletimi</dc:title>
  <dc:creator>user</dc:creator>
  <cp:lastModifiedBy>user</cp:lastModifiedBy>
  <cp:revision>3</cp:revision>
  <dcterms:created xsi:type="dcterms:W3CDTF">2018-02-06T14:08:13Z</dcterms:created>
  <dcterms:modified xsi:type="dcterms:W3CDTF">2018-02-06T14:41:08Z</dcterms:modified>
</cp:coreProperties>
</file>