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0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72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95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4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95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0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66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89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1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41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6E66-DE8E-4B25-AED2-8633C921FD99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4B8F-8603-4FEE-9951-07B7A75033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1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Hücrelerde sinyal iletimi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81188" y="1784350"/>
            <a:ext cx="8786812" cy="4572000"/>
          </a:xfrm>
        </p:spPr>
        <p:txBody>
          <a:bodyPr>
            <a:normAutofit fontScale="85000" lnSpcReduction="20000"/>
          </a:bodyPr>
          <a:lstStyle/>
          <a:p>
            <a:pPr marL="996696" lvl="2">
              <a:buNone/>
              <a:defRPr/>
            </a:pPr>
            <a:r>
              <a:rPr lang="tr-TR" sz="3900" dirty="0"/>
              <a:t>Hücrede sinyalizasyon aşağıdaki olaylarda kullanılır:</a:t>
            </a:r>
          </a:p>
          <a:p>
            <a:pPr marL="996696" lvl="2">
              <a:buFont typeface="Wingdings 2"/>
              <a:buChar char=""/>
              <a:defRPr/>
            </a:pPr>
            <a:endParaRPr lang="en-US" dirty="0" smtClean="0"/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hücre döngüsü </a:t>
            </a:r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gen </a:t>
            </a:r>
            <a:r>
              <a:rPr lang="tr-TR" sz="3600" dirty="0" err="1"/>
              <a:t>ifadelenmesi</a:t>
            </a:r>
            <a:r>
              <a:rPr lang="en-US" sz="3600" dirty="0"/>
              <a:t> </a:t>
            </a:r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hücre göçü</a:t>
            </a:r>
            <a:endParaRPr lang="en-US" sz="3600" dirty="0"/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hücre iskeleti </a:t>
            </a:r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protein seçimi yönlendirilmesi</a:t>
            </a:r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</a:t>
            </a:r>
            <a:r>
              <a:rPr lang="tr-TR" sz="3600" dirty="0" err="1"/>
              <a:t>adhezyon</a:t>
            </a:r>
            <a:endParaRPr lang="en-US" sz="3600" dirty="0"/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metabolizma</a:t>
            </a:r>
            <a:endParaRPr lang="en-US" sz="3600" dirty="0"/>
          </a:p>
          <a:p>
            <a:pPr marL="996696" lvl="2">
              <a:buFont typeface="Wingdings 2"/>
              <a:buChar char=""/>
              <a:defRPr/>
            </a:pPr>
            <a:r>
              <a:rPr lang="tr-TR" sz="3600" dirty="0"/>
              <a:t> hücre yaşamı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4875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3 Metin kutusu"/>
          <p:cNvSpPr txBox="1">
            <a:spLocks noChangeArrowheads="1"/>
          </p:cNvSpPr>
          <p:nvPr/>
        </p:nvSpPr>
        <p:spPr bwMode="auto">
          <a:xfrm>
            <a:off x="1809751" y="5715001"/>
            <a:ext cx="564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>
                <a:latin typeface="Arial" panose="020B0604020202020204" pitchFamily="34" charset="0"/>
              </a:rPr>
              <a:t>Anjinalı hastada oksijen ihtiyacını karşılamak üzere düz kas hücrelerinde gevşemeye yol açar. </a:t>
            </a:r>
          </a:p>
        </p:txBody>
      </p:sp>
    </p:spTree>
    <p:extLst>
      <p:ext uri="{BB962C8B-B14F-4D97-AF65-F5344CB8AC3E}">
        <p14:creationId xmlns:p14="http://schemas.microsoft.com/office/powerpoint/2010/main" val="397720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tr-TR" dirty="0">
                <a:solidFill>
                  <a:schemeClr val="tx2">
                    <a:satMod val="200000"/>
                  </a:schemeClr>
                </a:solidFill>
              </a:rPr>
              <a:t>Reseptörler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z="4000"/>
          </a:p>
          <a:p>
            <a:pPr eaLnBrk="1" hangingPunct="1"/>
            <a:r>
              <a:rPr lang="tr-TR" altLang="tr-TR" sz="4000"/>
              <a:t>Hücre içi(intraselüler)</a:t>
            </a:r>
          </a:p>
          <a:p>
            <a:pPr eaLnBrk="1" hangingPunct="1"/>
            <a:endParaRPr lang="tr-TR" altLang="tr-TR" sz="4000"/>
          </a:p>
          <a:p>
            <a:pPr eaLnBrk="1" hangingPunct="1"/>
            <a:r>
              <a:rPr lang="tr-TR" altLang="tr-TR" sz="4000"/>
              <a:t>Hücredışı(ekstraselüler)yerleşik olabilir</a:t>
            </a:r>
          </a:p>
        </p:txBody>
      </p:sp>
    </p:spTree>
    <p:extLst>
      <p:ext uri="{BB962C8B-B14F-4D97-AF65-F5344CB8AC3E}">
        <p14:creationId xmlns:p14="http://schemas.microsoft.com/office/powerpoint/2010/main" val="59475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34938"/>
            <a:ext cx="78486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8139"/>
            <a:ext cx="84963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516319" y="6488668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31196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1981200" y="714376"/>
            <a:ext cx="8229600" cy="5610225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Kortizol</a:t>
            </a:r>
            <a:r>
              <a:rPr lang="tr-TR" altLang="tr-TR" sz="3200"/>
              <a:t>, adrenal bezlerin korteksinde üretilir, metabolizmada etkili</a:t>
            </a:r>
          </a:p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Steroid cinsiyet hormonları</a:t>
            </a:r>
            <a:r>
              <a:rPr lang="tr-TR" altLang="tr-TR" sz="3200"/>
              <a:t>, testis ve yumurtalıklarda ikincil cinsiyet karakterlerinin gelişimini sağlar</a:t>
            </a:r>
          </a:p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D vitamini</a:t>
            </a:r>
            <a:r>
              <a:rPr lang="tr-TR" altLang="tr-TR" sz="3200"/>
              <a:t>, güneş ışığı varlığında deride üretilir,Ca metabolizmasını düzenler</a:t>
            </a:r>
          </a:p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Tiroid hormonları </a:t>
            </a:r>
            <a:r>
              <a:rPr lang="tr-TR" altLang="tr-TR" sz="3200"/>
              <a:t>metabolizmayı düzenler</a:t>
            </a:r>
          </a:p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Retinoik asit </a:t>
            </a:r>
            <a:r>
              <a:rPr lang="tr-TR" altLang="tr-TR" sz="3200"/>
              <a:t>, hücrelerin gelişimi, fraklılaşmasında etkili</a:t>
            </a: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6584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52450"/>
            <a:ext cx="84963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5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1150"/>
            <a:ext cx="80645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4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Hücre yüzey reseptörleri</a:t>
            </a: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altLang="tr-TR" sz="4000"/>
              <a:t>-İyon kanalı- bağlı reseptörler</a:t>
            </a:r>
          </a:p>
          <a:p>
            <a:pPr eaLnBrk="1" hangingPunct="1">
              <a:buFontTx/>
              <a:buNone/>
            </a:pPr>
            <a:r>
              <a:rPr lang="tr-TR" altLang="tr-TR" sz="4000"/>
              <a:t>-G-protein bağlı reseptörler</a:t>
            </a:r>
          </a:p>
          <a:p>
            <a:pPr eaLnBrk="1" hangingPunct="1">
              <a:buFontTx/>
              <a:buNone/>
            </a:pPr>
            <a:r>
              <a:rPr lang="tr-TR" altLang="tr-TR" sz="4000"/>
              <a:t>-Enzim-bağlı reseptörler</a:t>
            </a:r>
          </a:p>
          <a:p>
            <a:pPr eaLnBrk="1" hangingPunct="1">
              <a:buFontTx/>
              <a:buNone/>
            </a:pPr>
            <a:r>
              <a:rPr lang="tr-TR" altLang="tr-TR" sz="4000"/>
              <a:t>-Enzim yapıda Reseptörler</a:t>
            </a:r>
          </a:p>
          <a:p>
            <a:pPr eaLnBrk="1" hangingPunct="1">
              <a:buFontTx/>
              <a:buNone/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16846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6038"/>
            <a:ext cx="9144000" cy="66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2 Metin kutusu"/>
          <p:cNvSpPr txBox="1">
            <a:spLocks noChangeArrowheads="1"/>
          </p:cNvSpPr>
          <p:nvPr/>
        </p:nvSpPr>
        <p:spPr bwMode="auto">
          <a:xfrm>
            <a:off x="3524251" y="5786439"/>
            <a:ext cx="1071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>
                <a:solidFill>
                  <a:srgbClr val="FF0000"/>
                </a:solidFill>
                <a:latin typeface="Arial" panose="020B0604020202020204" pitchFamily="34" charset="0"/>
              </a:rPr>
              <a:t>Enzim yapıda reseptör</a:t>
            </a:r>
          </a:p>
        </p:txBody>
      </p:sp>
      <p:sp>
        <p:nvSpPr>
          <p:cNvPr id="25604" name="3 Metin kutusu"/>
          <p:cNvSpPr txBox="1">
            <a:spLocks noChangeArrowheads="1"/>
          </p:cNvSpPr>
          <p:nvPr/>
        </p:nvSpPr>
        <p:spPr bwMode="auto">
          <a:xfrm>
            <a:off x="7381876" y="5929314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>
                <a:solidFill>
                  <a:srgbClr val="FF0000"/>
                </a:solidFill>
                <a:latin typeface="Arial" panose="020B0604020202020204" pitchFamily="34" charset="0"/>
              </a:rPr>
              <a:t>Enzim bağlı reseptör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789495" y="0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289998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8" y="-13743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7667636" y="1214423"/>
            <a:ext cx="150019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1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charset="0"/>
              </a:rPr>
              <a:t>İleti proteinleri</a:t>
            </a:r>
            <a:endParaRPr lang="tr-TR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8" name="3 Metin kutusu"/>
          <p:cNvSpPr txBox="1">
            <a:spLocks noChangeArrowheads="1"/>
          </p:cNvSpPr>
          <p:nvPr/>
        </p:nvSpPr>
        <p:spPr bwMode="auto">
          <a:xfrm>
            <a:off x="2095500" y="1880532"/>
            <a:ext cx="221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  <a:latin typeface="Arial" panose="020B0604020202020204" pitchFamily="34" charset="0"/>
              </a:rPr>
              <a:t>Çatallanma proteini</a:t>
            </a:r>
          </a:p>
        </p:txBody>
      </p:sp>
      <p:sp>
        <p:nvSpPr>
          <p:cNvPr id="26629" name="4 Metin kutusu"/>
          <p:cNvSpPr txBox="1">
            <a:spLocks noChangeArrowheads="1"/>
          </p:cNvSpPr>
          <p:nvPr/>
        </p:nvSpPr>
        <p:spPr bwMode="auto">
          <a:xfrm>
            <a:off x="6024564" y="2643189"/>
            <a:ext cx="2928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  <a:latin typeface="Arial" panose="020B0604020202020204" pitchFamily="34" charset="0"/>
              </a:rPr>
              <a:t>Sinyali artıran ve dönüştüren</a:t>
            </a:r>
          </a:p>
        </p:txBody>
      </p:sp>
      <p:sp>
        <p:nvSpPr>
          <p:cNvPr id="26630" name="5 Metin kutusu"/>
          <p:cNvSpPr txBox="1">
            <a:spLocks noChangeArrowheads="1"/>
          </p:cNvSpPr>
          <p:nvPr/>
        </p:nvSpPr>
        <p:spPr bwMode="auto">
          <a:xfrm>
            <a:off x="6381750" y="4357689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>
                <a:solidFill>
                  <a:schemeClr val="bg1"/>
                </a:solidFill>
                <a:latin typeface="Arial" panose="020B0604020202020204" pitchFamily="34" charset="0"/>
              </a:rPr>
              <a:t>çıpalayan</a:t>
            </a:r>
          </a:p>
        </p:txBody>
      </p:sp>
      <p:sp>
        <p:nvSpPr>
          <p:cNvPr id="26631" name="6 Metin kutusu"/>
          <p:cNvSpPr txBox="1">
            <a:spLocks noChangeArrowheads="1"/>
          </p:cNvSpPr>
          <p:nvPr/>
        </p:nvSpPr>
        <p:spPr bwMode="auto">
          <a:xfrm>
            <a:off x="2095500" y="1214439"/>
            <a:ext cx="150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400" b="1" dirty="0">
                <a:solidFill>
                  <a:schemeClr val="bg1"/>
                </a:solidFill>
                <a:latin typeface="Arial" panose="020B0604020202020204" pitchFamily="34" charset="0"/>
              </a:rPr>
              <a:t>İskelet proteini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953250" y="-42837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220753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61975"/>
            <a:ext cx="76327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043448" y="6411310"/>
            <a:ext cx="581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Molecular Biology of the Cell, 3rd </a:t>
            </a:r>
            <a:r>
              <a:rPr lang="en-US" dirty="0" smtClean="0"/>
              <a:t>edition</a:t>
            </a:r>
            <a:r>
              <a:rPr lang="tr-TR" dirty="0" smtClean="0"/>
              <a:t>, Bruce </a:t>
            </a:r>
            <a:r>
              <a:rPr lang="tr-TR" dirty="0" err="1" smtClean="0"/>
              <a:t>Alberts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3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Reseptörler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tr-TR" altLang="tr-TR" sz="3200"/>
              <a:t>Hücre Yüzey R</a:t>
            </a:r>
            <a:r>
              <a:rPr lang="en-US" altLang="tr-TR" sz="3200"/>
              <a:t>e</a:t>
            </a:r>
            <a:r>
              <a:rPr lang="tr-TR" altLang="tr-TR" sz="3200"/>
              <a:t>s</a:t>
            </a:r>
            <a:r>
              <a:rPr lang="en-US" altLang="tr-TR" sz="3200"/>
              <a:t>ept</a:t>
            </a:r>
            <a:r>
              <a:rPr lang="tr-TR" altLang="tr-TR" sz="3200"/>
              <a:t>ö</a:t>
            </a:r>
            <a:r>
              <a:rPr lang="en-US" altLang="tr-TR" sz="3200"/>
              <a:t>r</a:t>
            </a:r>
            <a:r>
              <a:rPr lang="tr-TR" altLang="tr-TR" sz="3200"/>
              <a:t>leri</a:t>
            </a:r>
            <a:r>
              <a:rPr lang="en-US" altLang="tr-TR" sz="3200"/>
              <a:t> </a:t>
            </a:r>
            <a:r>
              <a:rPr lang="tr-TR" altLang="tr-TR" sz="3200"/>
              <a:t/>
            </a:r>
            <a:br>
              <a:rPr lang="tr-TR" altLang="tr-TR" sz="3200"/>
            </a:br>
            <a:endParaRPr lang="en-US" altLang="tr-TR" sz="3200"/>
          </a:p>
          <a:p>
            <a:pPr marL="457200" lvl="1" indent="0">
              <a:buNone/>
            </a:pPr>
            <a:r>
              <a:rPr lang="tr-TR" altLang="tr-TR" sz="3200"/>
              <a:t>1. </a:t>
            </a:r>
            <a:r>
              <a:rPr lang="en-US" altLang="tr-TR" sz="3200"/>
              <a:t>G-protein</a:t>
            </a:r>
            <a:r>
              <a:rPr lang="tr-TR" altLang="tr-TR" sz="3200"/>
              <a:t> Bağlı</a:t>
            </a:r>
            <a:r>
              <a:rPr lang="en-US" altLang="tr-TR" sz="3200"/>
              <a:t> Re</a:t>
            </a:r>
            <a:r>
              <a:rPr lang="tr-TR" altLang="tr-TR" sz="3200"/>
              <a:t>s</a:t>
            </a:r>
            <a:r>
              <a:rPr lang="en-US" altLang="tr-TR" sz="3200"/>
              <a:t>ept</a:t>
            </a:r>
            <a:r>
              <a:rPr lang="tr-TR" altLang="tr-TR" sz="3200"/>
              <a:t>ö</a:t>
            </a:r>
            <a:r>
              <a:rPr lang="en-US" altLang="tr-TR" sz="3200"/>
              <a:t>r</a:t>
            </a:r>
            <a:r>
              <a:rPr lang="tr-TR" altLang="tr-TR" sz="3200"/>
              <a:t>ler</a:t>
            </a:r>
          </a:p>
          <a:p>
            <a:pPr marL="457200" lvl="1" indent="0">
              <a:buNone/>
            </a:pPr>
            <a:r>
              <a:rPr lang="tr-TR" altLang="tr-TR" sz="3200"/>
              <a:t>2. İy</a:t>
            </a:r>
            <a:r>
              <a:rPr lang="en-US" altLang="tr-TR" sz="3200"/>
              <a:t>on-</a:t>
            </a:r>
            <a:r>
              <a:rPr lang="tr-TR" altLang="tr-TR" sz="3200"/>
              <a:t>kanalı Bağlı</a:t>
            </a:r>
            <a:r>
              <a:rPr lang="en-US" altLang="tr-TR" sz="3200"/>
              <a:t> Re</a:t>
            </a:r>
            <a:r>
              <a:rPr lang="tr-TR" altLang="tr-TR" sz="3200"/>
              <a:t>s</a:t>
            </a:r>
            <a:r>
              <a:rPr lang="en-US" altLang="tr-TR" sz="3200"/>
              <a:t>ept</a:t>
            </a:r>
            <a:r>
              <a:rPr lang="tr-TR" altLang="tr-TR" sz="3200"/>
              <a:t>ö</a:t>
            </a:r>
            <a:r>
              <a:rPr lang="en-US" altLang="tr-TR" sz="3200"/>
              <a:t>r</a:t>
            </a:r>
            <a:r>
              <a:rPr lang="tr-TR" altLang="tr-TR" sz="3200"/>
              <a:t>ler</a:t>
            </a:r>
          </a:p>
          <a:p>
            <a:pPr marL="457200" lvl="1" indent="0">
              <a:buNone/>
            </a:pPr>
            <a:r>
              <a:rPr lang="tr-TR" altLang="tr-TR" sz="3200"/>
              <a:t>3. E</a:t>
            </a:r>
            <a:r>
              <a:rPr lang="en-US" altLang="tr-TR" sz="3200"/>
              <a:t>nz</a:t>
            </a:r>
            <a:r>
              <a:rPr lang="tr-TR" altLang="tr-TR" sz="3200"/>
              <a:t>i</a:t>
            </a:r>
            <a:r>
              <a:rPr lang="en-US" altLang="tr-TR" sz="3200"/>
              <a:t>m</a:t>
            </a:r>
            <a:r>
              <a:rPr lang="tr-TR" altLang="tr-TR" sz="3200"/>
              <a:t> Yapıda R</a:t>
            </a:r>
            <a:r>
              <a:rPr lang="en-US" altLang="tr-TR" sz="3200"/>
              <a:t>e</a:t>
            </a:r>
            <a:r>
              <a:rPr lang="tr-TR" altLang="tr-TR" sz="3200"/>
              <a:t>s</a:t>
            </a:r>
            <a:r>
              <a:rPr lang="en-US" altLang="tr-TR" sz="3200"/>
              <a:t>ept</a:t>
            </a:r>
            <a:r>
              <a:rPr lang="tr-TR" altLang="tr-TR" sz="3200"/>
              <a:t>ö</a:t>
            </a:r>
            <a:r>
              <a:rPr lang="en-US" altLang="tr-TR" sz="3200"/>
              <a:t>r</a:t>
            </a:r>
            <a:r>
              <a:rPr lang="tr-TR" altLang="tr-TR" sz="3200"/>
              <a:t>ler</a:t>
            </a:r>
          </a:p>
          <a:p>
            <a:pPr marL="457200" lvl="1" indent="0">
              <a:buNone/>
            </a:pPr>
            <a:r>
              <a:rPr lang="tr-TR" altLang="tr-TR" sz="3200"/>
              <a:t>4. Enzim Bağlı R</a:t>
            </a:r>
            <a:r>
              <a:rPr lang="en-US" altLang="tr-TR" sz="3200"/>
              <a:t>e</a:t>
            </a:r>
            <a:r>
              <a:rPr lang="tr-TR" altLang="tr-TR" sz="3200"/>
              <a:t>s</a:t>
            </a:r>
            <a:r>
              <a:rPr lang="en-US" altLang="tr-TR" sz="3200"/>
              <a:t>ept</a:t>
            </a:r>
            <a:r>
              <a:rPr lang="tr-TR" altLang="tr-TR" sz="3200"/>
              <a:t>ö</a:t>
            </a:r>
            <a:r>
              <a:rPr lang="en-US" altLang="tr-TR" sz="3200"/>
              <a:t>r</a:t>
            </a:r>
            <a:r>
              <a:rPr lang="tr-TR" altLang="tr-TR" sz="3200"/>
              <a:t>ler</a:t>
            </a:r>
          </a:p>
        </p:txBody>
      </p:sp>
    </p:spTree>
    <p:extLst>
      <p:ext uri="{BB962C8B-B14F-4D97-AF65-F5344CB8AC3E}">
        <p14:creationId xmlns:p14="http://schemas.microsoft.com/office/powerpoint/2010/main" val="2062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781050"/>
            <a:ext cx="84248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6488668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70758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60350"/>
            <a:ext cx="8715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6488668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339361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5-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60350"/>
            <a:ext cx="440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6484422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361458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yen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28614"/>
            <a:ext cx="882015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83685" y="6488669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218718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750888"/>
            <a:ext cx="6843712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Metin kutusu 1"/>
          <p:cNvSpPr txBox="1">
            <a:spLocks noChangeArrowheads="1"/>
          </p:cNvSpPr>
          <p:nvPr/>
        </p:nvSpPr>
        <p:spPr bwMode="auto">
          <a:xfrm>
            <a:off x="2495550" y="260350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Hücrelerarası sinyal ileti tipleri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074885" y="6365907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427505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26" y="485696"/>
            <a:ext cx="8208962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789495" y="6397437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37311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4625"/>
            <a:ext cx="7921625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789495" y="6407947"/>
            <a:ext cx="540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Molecular Biology of the Cell, 3rd edition, Bruce Alberts</a:t>
            </a:r>
          </a:p>
        </p:txBody>
      </p:sp>
    </p:spTree>
    <p:extLst>
      <p:ext uri="{BB962C8B-B14F-4D97-AF65-F5344CB8AC3E}">
        <p14:creationId xmlns:p14="http://schemas.microsoft.com/office/powerpoint/2010/main" val="4137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Büyüme faktörleri,Hormonlar ve Reseptörler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1524000" y="1214439"/>
            <a:ext cx="9144000" cy="4916487"/>
          </a:xfrm>
        </p:spPr>
        <p:txBody>
          <a:bodyPr/>
          <a:lstStyle/>
          <a:p>
            <a:pPr eaLnBrk="1" hangingPunct="1"/>
            <a:endParaRPr lang="tr-TR" altLang="tr-TR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Büyüme </a:t>
            </a:r>
            <a:r>
              <a:rPr lang="tr-TR" altLang="tr-TR" dirty="0" smtClean="0">
                <a:solidFill>
                  <a:srgbClr val="FF0000"/>
                </a:solidFill>
              </a:rPr>
              <a:t>faktörleri</a:t>
            </a:r>
            <a:r>
              <a:rPr lang="tr-TR" altLang="tr-TR" dirty="0" smtClean="0"/>
              <a:t>(Hücre bölünmesini ve gelişmesini uyaran proteinlerdir) </a:t>
            </a:r>
            <a:r>
              <a:rPr lang="tr-TR" altLang="tr-TR" dirty="0" err="1" smtClean="0"/>
              <a:t>Mitojen</a:t>
            </a:r>
            <a:r>
              <a:rPr lang="tr-TR" altLang="tr-TR" dirty="0" smtClean="0"/>
              <a:t>-büyüme faktörü ve hormonlar)</a:t>
            </a:r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Hormonlar</a:t>
            </a:r>
            <a:r>
              <a:rPr lang="tr-TR" altLang="tr-TR" dirty="0" smtClean="0"/>
              <a:t>(bir hücrede sentezlenen ve salgılanan kan yoluyla hedef bir hücrede etkili olan </a:t>
            </a:r>
            <a:r>
              <a:rPr lang="tr-TR" altLang="tr-TR" dirty="0" err="1" smtClean="0"/>
              <a:t>peptid</a:t>
            </a:r>
            <a:r>
              <a:rPr lang="tr-TR" altLang="tr-TR" dirty="0" smtClean="0"/>
              <a:t> veya </a:t>
            </a:r>
            <a:r>
              <a:rPr lang="tr-TR" altLang="tr-TR" dirty="0" err="1" smtClean="0"/>
              <a:t>steroid</a:t>
            </a:r>
            <a:r>
              <a:rPr lang="tr-TR" altLang="tr-TR" dirty="0" smtClean="0"/>
              <a:t> yapıda sinyal molekülleridir)</a:t>
            </a:r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Reseptör</a:t>
            </a:r>
            <a:r>
              <a:rPr lang="tr-TR" altLang="tr-TR" dirty="0" smtClean="0"/>
              <a:t>(hedef hücrede hormon ve büyüme faktörlerinin yüksek özgüllükle bağlandığı </a:t>
            </a:r>
            <a:r>
              <a:rPr lang="tr-TR" altLang="tr-TR" dirty="0" err="1" smtClean="0"/>
              <a:t>hc</a:t>
            </a:r>
            <a:r>
              <a:rPr lang="tr-TR" altLang="tr-TR" dirty="0" smtClean="0"/>
              <a:t> zarında veya </a:t>
            </a:r>
            <a:r>
              <a:rPr lang="tr-TR" altLang="tr-TR" dirty="0" err="1" smtClean="0"/>
              <a:t>hc</a:t>
            </a:r>
            <a:r>
              <a:rPr lang="tr-TR" altLang="tr-TR" dirty="0" smtClean="0"/>
              <a:t> içinde yer alan protein yapıda moleküllerdir)</a:t>
            </a:r>
          </a:p>
        </p:txBody>
      </p:sp>
    </p:spTree>
    <p:extLst>
      <p:ext uri="{BB962C8B-B14F-4D97-AF65-F5344CB8AC3E}">
        <p14:creationId xmlns:p14="http://schemas.microsoft.com/office/powerpoint/2010/main" val="35465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2">
                    <a:satMod val="200000"/>
                  </a:schemeClr>
                </a:solidFill>
              </a:rPr>
              <a:t>Hücrede sinyal gönderen moleküller</a:t>
            </a:r>
          </a:p>
        </p:txBody>
      </p:sp>
      <p:sp>
        <p:nvSpPr>
          <p:cNvPr id="14339" name="3 İçerik Yer Tutucusu"/>
          <p:cNvSpPr>
            <a:spLocks noGrp="1"/>
          </p:cNvSpPr>
          <p:nvPr>
            <p:ph idx="1"/>
          </p:nvPr>
        </p:nvSpPr>
        <p:spPr>
          <a:xfrm>
            <a:off x="1881188" y="785813"/>
            <a:ext cx="8786812" cy="534511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tr-TR" altLang="tr-TR" smtClean="0">
              <a:solidFill>
                <a:srgbClr val="FFC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>
                <a:solidFill>
                  <a:srgbClr val="FF0000"/>
                </a:solidFill>
              </a:rPr>
              <a:t>Polipeptidler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/>
              <a:t>*Büyüme faktörleri(PDGF,EGF,FGF,NGFvb)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/>
              <a:t>-Endokrin ve parakrin etkili düşük mol ağırlıklı, özgül reseptörüne bağlanma-  t1/2:saatler-günler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>
                <a:solidFill>
                  <a:srgbClr val="FF0000"/>
                </a:solidFill>
              </a:rPr>
              <a:t>Sitokinler ve Kemokinler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/>
              <a:t>(TNF,Interlökin, LIF, CSF vb)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sz="3200"/>
              <a:t>-Growth faktörlere benzer immün sistemde etkili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5800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Hücrede sinyal gönderen moleküller</a:t>
            </a:r>
          </a:p>
        </p:txBody>
      </p:sp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1881188" y="1714500"/>
            <a:ext cx="8786812" cy="5143500"/>
          </a:xfrm>
        </p:spPr>
        <p:txBody>
          <a:bodyPr/>
          <a:lstStyle/>
          <a:p>
            <a:pPr eaLnBrk="1" hangingPunct="1"/>
            <a:r>
              <a:rPr lang="tr-TR" altLang="tr-TR">
                <a:solidFill>
                  <a:srgbClr val="FF0000"/>
                </a:solidFill>
              </a:rPr>
              <a:t>İmmün sinyaller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/>
              <a:t>(Antijen-antikor, T lenfosit aktivasyonu,Antijen sunumu)</a:t>
            </a:r>
          </a:p>
          <a:p>
            <a:pPr eaLnBrk="1" hangingPunct="1"/>
            <a:r>
              <a:rPr lang="tr-TR" altLang="tr-TR">
                <a:solidFill>
                  <a:srgbClr val="FF0000"/>
                </a:solidFill>
              </a:rPr>
              <a:t>Nörotransmitterler</a:t>
            </a:r>
            <a:r>
              <a:rPr lang="tr-TR" altLang="tr-TR"/>
              <a:t>(nöron veya özelleşmiş hücrelerden salınır)</a:t>
            </a:r>
          </a:p>
          <a:p>
            <a:pPr eaLnBrk="1" hangingPunct="1"/>
            <a:r>
              <a:rPr lang="tr-TR" altLang="tr-TR">
                <a:solidFill>
                  <a:srgbClr val="FF0000"/>
                </a:solidFill>
              </a:rPr>
              <a:t>Eikosanoidler</a:t>
            </a:r>
            <a:r>
              <a:rPr lang="tr-TR" altLang="tr-TR"/>
              <a:t>(Prostoglandinler,Lökotrienler-ağrı veya inflamasyonda, düz kas kasılması, trombosit agregasyonu-  düşük mol ağırlık, kısa yarı ömürlü moleküller)</a:t>
            </a:r>
          </a:p>
          <a:p>
            <a:pPr eaLnBrk="1" hangingPunct="1"/>
            <a:r>
              <a:rPr lang="tr-TR" altLang="tr-TR">
                <a:solidFill>
                  <a:srgbClr val="FF0000"/>
                </a:solidFill>
              </a:rPr>
              <a:t>Hücre içi haberciler</a:t>
            </a:r>
            <a:r>
              <a:rPr lang="tr-TR" altLang="tr-TR"/>
              <a:t>(cAMP,cGMP,IP3)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156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chemeClr val="tx2">
                    <a:satMod val="200000"/>
                  </a:schemeClr>
                </a:solidFill>
              </a:rPr>
              <a:t>Hücrede sinyal gönderen moleküller</a:t>
            </a: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Nitrik Oksit(NO) </a:t>
            </a:r>
            <a:r>
              <a:rPr lang="tr-TR" altLang="tr-TR" sz="3200"/>
              <a:t>-NO hücre zarını kolayca geçer ve etkisini hdef hücrede bir enzime direk bağlanarak gösterir. (Arjininden sentezlenir, t1/2saniyeler- hedef hücrede cGMP artar)</a:t>
            </a:r>
          </a:p>
          <a:p>
            <a:pPr eaLnBrk="1" hangingPunct="1"/>
            <a:r>
              <a:rPr lang="tr-TR" altLang="tr-TR" sz="3200">
                <a:solidFill>
                  <a:srgbClr val="FF0000"/>
                </a:solidFill>
              </a:rPr>
              <a:t>Steroidler </a:t>
            </a:r>
            <a:r>
              <a:rPr lang="tr-TR" altLang="tr-TR" sz="3200"/>
              <a:t>(östradiol,testesteron,retinoik asit,tiroid hormonu-yarı ömrü birkaç gün)</a:t>
            </a:r>
          </a:p>
          <a:p>
            <a:pPr eaLnBrk="1" hangingPunct="1"/>
            <a:r>
              <a:rPr lang="tr-TR" altLang="tr-TR" sz="3200"/>
              <a:t>Diğer (İntegrin-hücrelerin bağlantısından sorumlu)</a:t>
            </a:r>
          </a:p>
          <a:p>
            <a:pPr eaLnBrk="1" hangingPunct="1"/>
            <a:endParaRPr lang="tr-TR" altLang="tr-TR" sz="3200"/>
          </a:p>
        </p:txBody>
      </p:sp>
    </p:spTree>
    <p:extLst>
      <p:ext uri="{BB962C8B-B14F-4D97-AF65-F5344CB8AC3E}">
        <p14:creationId xmlns:p14="http://schemas.microsoft.com/office/powerpoint/2010/main" val="217640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452</Words>
  <Application>Microsoft Office PowerPoint</Application>
  <PresentationFormat>Geniş ekran</PresentationFormat>
  <Paragraphs>77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2</vt:lpstr>
      <vt:lpstr>Office Teması</vt:lpstr>
      <vt:lpstr>Hücrelerde sinyal iletimi</vt:lpstr>
      <vt:lpstr>PowerPoint Sunusu</vt:lpstr>
      <vt:lpstr>PowerPoint Sunusu</vt:lpstr>
      <vt:lpstr>PowerPoint Sunusu</vt:lpstr>
      <vt:lpstr>PowerPoint Sunusu</vt:lpstr>
      <vt:lpstr>Büyüme faktörleri,Hormonlar ve Reseptörler</vt:lpstr>
      <vt:lpstr>Hücrede sinyal gönderen moleküller</vt:lpstr>
      <vt:lpstr>Hücrede sinyal gönderen moleküller</vt:lpstr>
      <vt:lpstr>Hücrede sinyal gönderen moleküller</vt:lpstr>
      <vt:lpstr>PowerPoint Sunusu</vt:lpstr>
      <vt:lpstr>Reseptörler</vt:lpstr>
      <vt:lpstr>PowerPoint Sunusu</vt:lpstr>
      <vt:lpstr>PowerPoint Sunusu</vt:lpstr>
      <vt:lpstr>PowerPoint Sunusu</vt:lpstr>
      <vt:lpstr>PowerPoint Sunusu</vt:lpstr>
      <vt:lpstr>PowerPoint Sunusu</vt:lpstr>
      <vt:lpstr>Hücre yüzey reseptörleri </vt:lpstr>
      <vt:lpstr>PowerPoint Sunusu</vt:lpstr>
      <vt:lpstr>PowerPoint Sunusu</vt:lpstr>
      <vt:lpstr>Reseptörler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Hücrelerde sinyal iletimi</dc:title>
  <dc:creator>user</dc:creator>
  <cp:lastModifiedBy>user</cp:lastModifiedBy>
  <cp:revision>3</cp:revision>
  <dcterms:created xsi:type="dcterms:W3CDTF">2018-02-06T14:08:13Z</dcterms:created>
  <dcterms:modified xsi:type="dcterms:W3CDTF">2018-02-06T14:41:08Z</dcterms:modified>
</cp:coreProperties>
</file>