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347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174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021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FF38-5507-4F97-8E96-8DBC62D9CD25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F5B00-0A44-48BB-B012-77866848076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463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FF38-5507-4F97-8E96-8DBC62D9CD25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F5B00-0A44-48BB-B012-77866848076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2239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FF38-5507-4F97-8E96-8DBC62D9CD25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F5B00-0A44-48BB-B012-77866848076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092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FF38-5507-4F97-8E96-8DBC62D9CD25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F5B00-0A44-48BB-B012-77866848076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069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FF38-5507-4F97-8E96-8DBC62D9CD25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F5B00-0A44-48BB-B012-77866848076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966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FF38-5507-4F97-8E96-8DBC62D9CD25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F5B00-0A44-48BB-B012-77866848076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7164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FF38-5507-4F97-8E96-8DBC62D9CD25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F5B00-0A44-48BB-B012-77866848076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378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FF38-5507-4F97-8E96-8DBC62D9CD25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F5B00-0A44-48BB-B012-77866848076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75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2347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FF38-5507-4F97-8E96-8DBC62D9CD25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F5B00-0A44-48BB-B012-77866848076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6531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FF38-5507-4F97-8E96-8DBC62D9CD25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F5B00-0A44-48BB-B012-77866848076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818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FF38-5507-4F97-8E96-8DBC62D9CD25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F5B00-0A44-48BB-B012-77866848076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2556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6117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9067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0457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9444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1119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7421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295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5668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1682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2724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0847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32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256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525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5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790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866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379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>
                <a:alpha val="99000"/>
              </a:srgbClr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402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>
                <a:alpha val="98000"/>
              </a:srgbClr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4FF38-5507-4F97-8E96-8DBC62D9CD25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F5B00-0A44-48BB-B012-77866848076D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65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/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270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8994" y="1310391"/>
            <a:ext cx="8199129" cy="1415519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lgerian" panose="04020705040A02060702" pitchFamily="82" charset="0"/>
              </a:rPr>
              <a:t>       </a:t>
            </a:r>
            <a:r>
              <a:rPr lang="en-US" sz="8800" b="1" dirty="0" smtClean="0">
                <a:latin typeface="Algerian" panose="04020705040A02060702" pitchFamily="82" charset="0"/>
              </a:rPr>
              <a:t>KÖK HÜCRE</a:t>
            </a:r>
            <a:endParaRPr lang="en-US" sz="8800" b="1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3626" y="2725910"/>
            <a:ext cx="6305933" cy="632223"/>
          </a:xfrm>
        </p:spPr>
        <p:txBody>
          <a:bodyPr/>
          <a:lstStyle/>
          <a:p>
            <a:r>
              <a:rPr lang="en-US" b="1" dirty="0" smtClean="0"/>
              <a:t>PROF. DR. E. SÜMER ARAS</a:t>
            </a:r>
            <a:endParaRPr lang="en-US" b="1" dirty="0"/>
          </a:p>
        </p:txBody>
      </p:sp>
      <p:sp>
        <p:nvSpPr>
          <p:cNvPr id="4" name="Dikdörtgen 3"/>
          <p:cNvSpPr/>
          <p:nvPr/>
        </p:nvSpPr>
        <p:spPr>
          <a:xfrm>
            <a:off x="4472728" y="3621862"/>
            <a:ext cx="364773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6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HAFTA</a:t>
            </a:r>
            <a:r>
              <a:rPr lang="tr-TR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u="sn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583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94384" y="-1874845"/>
            <a:ext cx="7053542" cy="140053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6213" y="456876"/>
            <a:ext cx="11642501" cy="6046955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tr-TR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Otolog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Kemik İliği Transplantasyonu</a:t>
            </a:r>
          </a:p>
          <a:p>
            <a:pPr marL="0" indent="0" algn="just">
              <a:buNone/>
            </a:pP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 hastaya hastalığını tedavisine yönelik  uygulamalar yapılır. </a:t>
            </a:r>
          </a:p>
          <a:p>
            <a:pPr marL="0" indent="0" algn="just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Sonraki aşamada hastalığın tekrarlamasını önlemek amaçtır. </a:t>
            </a:r>
          </a:p>
          <a:p>
            <a:pPr marL="0" indent="0" algn="just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için uygun ilaçlar verilir,  kök hücreleri toplanır ve dondurulur. </a:t>
            </a:r>
          </a:p>
          <a:p>
            <a:pPr marL="0" indent="0" algn="just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 takiben, hastalığının kalan hücrelerini yok etmek için hastaya yüksek dozda ilaç tedavisi uygulanır. </a:t>
            </a:r>
          </a:p>
          <a:p>
            <a:pPr marL="0" indent="0" algn="just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Sonra, dondurulmuş olarak saklanan sağlıklı kök hücreler hastaya geri transfer edilir.</a:t>
            </a:r>
          </a:p>
        </p:txBody>
      </p:sp>
    </p:spTree>
    <p:extLst>
      <p:ext uri="{BB962C8B-B14F-4D97-AF65-F5344CB8AC3E}">
        <p14:creationId xmlns:p14="http://schemas.microsoft.com/office/powerpoint/2010/main" val="20098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493913"/>
            <a:ext cx="10515600" cy="844333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Allojenik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Periferik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Kök Hücre Transplantasyonu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3915" y="1183700"/>
            <a:ext cx="11554496" cy="5461799"/>
          </a:xfrm>
        </p:spPr>
        <p:txBody>
          <a:bodyPr>
            <a:noAutofit/>
          </a:bodyPr>
          <a:lstStyle/>
          <a:p>
            <a:pPr indent="-342900" algn="just">
              <a:buFont typeface="Arial"/>
              <a:buChar char="•"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otolog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periferik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kök hücre transplantasyonunun yerine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allogenik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periferik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kök hücre transplantasyonu tercih edilmektedir.</a:t>
            </a:r>
          </a:p>
          <a:p>
            <a:pPr indent="-342900" algn="just">
              <a:buFont typeface="Arial"/>
              <a:buChar char="•"/>
            </a:pP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işlemde, bağış yapan kişiye kemik iliğinde bulunan kök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hücrelein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periferik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kana çıkmasını sağlayan G-CSF (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Granülosit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Koloni Uyarıcı Faktör) uygulaması yapılır.</a:t>
            </a:r>
          </a:p>
          <a:p>
            <a:pPr indent="-342900" algn="just">
              <a:buFont typeface="Arial"/>
              <a:buChar char="•"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uygulama sonunda vericiden kan alınır.</a:t>
            </a:r>
          </a:p>
          <a:p>
            <a:pPr indent="-342900" algn="just">
              <a:buFont typeface="Arial"/>
              <a:buChar char="•"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sonra belli yöntemlerle ile kök hücreler kan bileşeninden ayrılır.</a:t>
            </a:r>
          </a:p>
          <a:p>
            <a:pPr indent="-342900" algn="just">
              <a:buFont typeface="Arial"/>
              <a:buChar char="•"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 edilen kök hücreler hasta bireye transfer edilir.</a:t>
            </a:r>
          </a:p>
        </p:txBody>
      </p:sp>
    </p:spTree>
    <p:extLst>
      <p:ext uri="{BB962C8B-B14F-4D97-AF65-F5344CB8AC3E}">
        <p14:creationId xmlns:p14="http://schemas.microsoft.com/office/powerpoint/2010/main" val="193482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775" y="1336227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burada önemli bir konu;</a:t>
            </a:r>
          </a:p>
          <a:p>
            <a:pPr marL="457200" indent="-457200"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Bağışçı ile hasta arasında doku farklılıkları nedeni ile ortaya çıkabilecek (vericiye karşı konakçı) önemli bir hastalıktır.</a:t>
            </a:r>
          </a:p>
          <a:p>
            <a:pPr marL="457200" indent="-457200"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hastalık alıcının organlarına ciddi hasar verebilir. </a:t>
            </a:r>
          </a:p>
          <a:p>
            <a:pPr marL="457200" indent="-457200"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nedenle bağışçı ve hasta arasındaki doku uyumu  çok önemlidir.</a:t>
            </a:r>
          </a:p>
          <a:p>
            <a:pPr marL="457200" indent="-457200" algn="just"/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720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334850" y="987743"/>
            <a:ext cx="11269013" cy="6092621"/>
          </a:xfrm>
        </p:spPr>
        <p:txBody>
          <a:bodyPr>
            <a:no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Dünya genelinde incelendiğinde; kök hücre nakil sayıları arttırılmasına yönelik çalışmalar yoğun şekilde devam etmektedir.</a:t>
            </a:r>
          </a:p>
          <a:p>
            <a:pPr algn="just"/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Kök hücre ve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rejeneratif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tıp uygulamalarının artırılması ve geliştirilmesini başlıca araştırma konularından biridir.</a:t>
            </a:r>
          </a:p>
          <a:p>
            <a:pPr algn="just"/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ABD Ulusal  Sağlık Enstitüsü, hemen her yıl için belirlediği araştırma fonunun  büyük bir bölümünü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embroyonik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olmayan kök hücre araştırmalarına ayırmaktadır.</a:t>
            </a:r>
          </a:p>
        </p:txBody>
      </p:sp>
    </p:spTree>
    <p:extLst>
      <p:ext uri="{BB962C8B-B14F-4D97-AF65-F5344CB8AC3E}">
        <p14:creationId xmlns:p14="http://schemas.microsoft.com/office/powerpoint/2010/main" val="277944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6365" y="1825625"/>
            <a:ext cx="11539471" cy="4351338"/>
          </a:xfrm>
        </p:spPr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Kuzey Amerika, Avrupa ve Doğu Asya’daki çalışmaların yanı sıra, Ortadoğu’da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rejeneratif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tıp alanında İsrail ve İran nitelikli araştırma ve uygulamalar gerçekleştirilmektedir.</a:t>
            </a:r>
          </a:p>
          <a:p>
            <a:pPr algn="just"/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 de nitelikli araştırmalar yapabilecek potansiyele sahip bir ülke olarak, bu konuda akılcı politikalar izlemesi gerekmektedir.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362642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KAYNAKLAR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8803" y="1439259"/>
            <a:ext cx="11525518" cy="51289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tr-TR" sz="3200" b="1" dirty="0"/>
              <a:t>*Kök hücre biyolojisi ve klinik uygulamalar. TÜBA yayınları</a:t>
            </a:r>
            <a:br>
              <a:rPr lang="tr-TR" sz="3200" b="1" dirty="0"/>
            </a:br>
            <a:r>
              <a:rPr lang="tr-TR" sz="3200" b="1" dirty="0"/>
              <a:t>http://www.tuba.gov.tr/tr/kok-hucre-yayinlar/1511-kok-hucre-biyolojisi-ve-klinik-uygulamalar.html</a:t>
            </a:r>
            <a:br>
              <a:rPr lang="tr-TR" sz="3200" b="1" dirty="0"/>
            </a:br>
            <a:r>
              <a:rPr lang="tr-TR" sz="3200" b="1" dirty="0"/>
              <a:t>*Kök hücre araştırmalarında güncel kavramlar, TÜBA yayınları</a:t>
            </a:r>
            <a:br>
              <a:rPr lang="tr-TR" sz="3200" b="1" dirty="0"/>
            </a:br>
            <a:r>
              <a:rPr lang="tr-TR" sz="3200" b="1" dirty="0"/>
              <a:t>*http://www.tuba.gov.tr/tr/kok-hucre-yayinlar/1512-kok-hucre-aratirmalarinda-guncel-kavramlar.html</a:t>
            </a:r>
            <a:br>
              <a:rPr lang="tr-TR" sz="3200" b="1" dirty="0"/>
            </a:br>
            <a:r>
              <a:rPr lang="tr-TR" sz="3200" b="1" dirty="0"/>
              <a:t>Diğer Kaynaklar</a:t>
            </a:r>
          </a:p>
          <a:p>
            <a:pPr>
              <a:lnSpc>
                <a:spcPct val="100000"/>
              </a:lnSpc>
            </a:pPr>
            <a:r>
              <a:rPr lang="tr-TR" sz="3200" b="1" dirty="0"/>
              <a:t>*www.pubmed.com</a:t>
            </a:r>
            <a:br>
              <a:rPr lang="tr-TR" sz="3200" b="1" dirty="0"/>
            </a:br>
            <a:r>
              <a:rPr lang="tr-TR" sz="3200" b="1" dirty="0"/>
              <a:t>*www.sciencedirect.com</a:t>
            </a:r>
          </a:p>
        </p:txBody>
      </p:sp>
    </p:spTree>
    <p:extLst>
      <p:ext uri="{BB962C8B-B14F-4D97-AF65-F5344CB8AC3E}">
        <p14:creationId xmlns:p14="http://schemas.microsoft.com/office/powerpoint/2010/main" val="1541736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25769" y="452719"/>
            <a:ext cx="8276311" cy="1134695"/>
          </a:xfrm>
        </p:spPr>
        <p:txBody>
          <a:bodyPr>
            <a:normAutofit/>
          </a:bodyPr>
          <a:lstStyle/>
          <a:p>
            <a:pPr algn="ctr"/>
            <a:r>
              <a:rPr lang="tr-TR" sz="4000" b="1" u="sng" dirty="0">
                <a:latin typeface="+mn-lt"/>
              </a:rPr>
              <a:t>HÜCRESEL TEDAVİ VE REJENERATİF TIP</a:t>
            </a:r>
            <a:r>
              <a:rPr lang="tr-TR" sz="2800" b="1" dirty="0"/>
              <a:t/>
            </a:r>
            <a:br>
              <a:rPr lang="tr-TR" sz="2800" b="1" dirty="0"/>
            </a:br>
            <a:endParaRPr lang="tr-TR" sz="1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105" y="1432190"/>
            <a:ext cx="11717338" cy="4834185"/>
          </a:xfrm>
        </p:spPr>
        <p:txBody>
          <a:bodyPr>
            <a:normAutofit/>
          </a:bodyPr>
          <a:lstStyle/>
          <a:p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Rejeneratif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tıp, özet olarak canlı fonksiyonel dokular yaratma işlemidir.</a:t>
            </a:r>
          </a:p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 ihtiyaç duyarız??</a:t>
            </a:r>
          </a:p>
          <a:p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Hastalık, hasar yaş veya doğuştan bozukluklar nedeniyle dokular fonksiyonlarını yitirebilir. </a:t>
            </a:r>
          </a:p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doku veya organların tamiri veya değişimi için ihtiyaç vardır. </a:t>
            </a:r>
          </a:p>
          <a:p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Rejeneratif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tıp uygulamaları  hücresel tedavi ve doku mühendisliği  yardımıyla gerçekleşir.</a:t>
            </a:r>
          </a:p>
          <a:p>
            <a:pPr marL="0" indent="0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75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>
          <a:xfrm>
            <a:off x="2292623" y="136066"/>
            <a:ext cx="8595884" cy="1254811"/>
          </a:xfrm>
        </p:spPr>
        <p:txBody>
          <a:bodyPr/>
          <a:lstStyle/>
          <a:p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REJENERATİF TIP İÇİN KÖK HÜCRELER</a:t>
            </a:r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>
          <a:xfrm>
            <a:off x="373487" y="1628471"/>
            <a:ext cx="11050074" cy="49053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 kaynaklardan elde edilen kök hücreler kullanılabilir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/>
            <a:r>
              <a:rPr lang="tr-TR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Embriyonik</a:t>
            </a:r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kök hücreler</a:t>
            </a:r>
          </a:p>
          <a:p>
            <a:pPr marL="457200" indent="-457200" algn="just"/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Fetüs kök hücreleri</a:t>
            </a:r>
          </a:p>
          <a:p>
            <a:pPr marL="457200" indent="-457200" algn="just"/>
            <a:r>
              <a:rPr lang="tr-TR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Amniyon</a:t>
            </a:r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sıvından elde edilen kök hücreleri</a:t>
            </a:r>
          </a:p>
          <a:p>
            <a:pPr marL="457200" indent="-457200" algn="just"/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Kordon kanı kök hücreleri</a:t>
            </a:r>
          </a:p>
          <a:p>
            <a:pPr marL="457200" indent="-457200" algn="just"/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Kordon kanı kök hücreleri</a:t>
            </a:r>
          </a:p>
          <a:p>
            <a:pPr marL="457200" indent="-457200" algn="just"/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Erişkin kök hücreleri</a:t>
            </a:r>
          </a:p>
        </p:txBody>
      </p:sp>
    </p:spTree>
    <p:extLst>
      <p:ext uri="{BB962C8B-B14F-4D97-AF65-F5344CB8AC3E}">
        <p14:creationId xmlns:p14="http://schemas.microsoft.com/office/powerpoint/2010/main" val="87413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08338" y="436678"/>
            <a:ext cx="11165983" cy="814608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REJENERATİF TIP VE KÖK HÜCRE UYGULAMALARI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8338" y="1161134"/>
            <a:ext cx="10895527" cy="4606389"/>
          </a:xfrm>
        </p:spPr>
        <p:txBody>
          <a:bodyPr vert="horz" lIns="144000" tIns="36000" rIns="180000" bIns="36000" rtlCol="0" anchor="ctr" anchorCtr="0">
            <a:no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Ortopedi ve Travmatoloji</a:t>
            </a: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Kıkırdak doku kayıplarında, bu dokular kıkırdak dokusundan kıkırdak üretme tekniği ile üretilebilmektedir.</a:t>
            </a:r>
          </a:p>
          <a:p>
            <a:pPr algn="just"/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Göz Hastalıkları</a:t>
            </a: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Kök hücre nakli ile kornea yüzey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resterasyonu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sağlanarak görme fonksiyonunun kazanılmasına imkan vermektedir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4048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İçerik Yer Tutucusu 10"/>
          <p:cNvSpPr>
            <a:spLocks noGrp="1"/>
          </p:cNvSpPr>
          <p:nvPr>
            <p:ph idx="1"/>
          </p:nvPr>
        </p:nvSpPr>
        <p:spPr>
          <a:xfrm>
            <a:off x="631066" y="656823"/>
            <a:ext cx="10869768" cy="5383369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Estetik ve Plastik cerrahi </a:t>
            </a:r>
          </a:p>
          <a:p>
            <a:pPr marL="457200" indent="-457200" algn="just">
              <a:lnSpc>
                <a:spcPct val="100000"/>
              </a:lnSpc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Kök hücre uygulamaları ile</a:t>
            </a:r>
          </a:p>
          <a:p>
            <a:pPr marL="457200" indent="-457200" algn="just">
              <a:lnSpc>
                <a:spcPct val="100000"/>
              </a:lnSpc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 ve ciltteki izlerin tedavisi</a:t>
            </a:r>
          </a:p>
          <a:p>
            <a:pPr marL="457200" indent="-457200" algn="just">
              <a:lnSpc>
                <a:spcPct val="100000"/>
              </a:lnSpc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meme rekonstrüksiyonu,</a:t>
            </a:r>
          </a:p>
          <a:p>
            <a:pPr marL="457200" indent="-457200" algn="just">
              <a:lnSpc>
                <a:spcPct val="100000"/>
              </a:lnSpc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yüz ve vücut dolgusu </a:t>
            </a:r>
          </a:p>
          <a:p>
            <a:pPr marL="457200" indent="-457200" algn="just">
              <a:lnSpc>
                <a:spcPct val="100000"/>
              </a:lnSpc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yanık tedavileri gerçekleştirilmektedir.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gulamalarda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hastaların kendi dokularının kullanılması hastayı alerji gibi yan etkilerden de korumaktadır. </a:t>
            </a:r>
          </a:p>
          <a:p>
            <a:pPr marL="0" indent="0" algn="just">
              <a:buNone/>
            </a:pPr>
            <a:endParaRPr lang="tr-TR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  <a:tabLst>
                <a:tab pos="8080375" algn="l"/>
              </a:tabLst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  <a:tabLst>
                <a:tab pos="8080375" algn="l"/>
              </a:tabLst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16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Dermatoloji </a:t>
            </a:r>
          </a:p>
          <a:p>
            <a:pPr indent="-342900"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Cilt yenileme, cilt gençleştirme </a:t>
            </a:r>
          </a:p>
          <a:p>
            <a:pPr indent="-342900"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Kırışıklıklar,</a:t>
            </a:r>
          </a:p>
          <a:p>
            <a:pPr indent="-342900"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Lekelenmeler,</a:t>
            </a:r>
          </a:p>
          <a:p>
            <a:pPr indent="-342900"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Cilt renginde matlaşma gibi problemlerin tedavisinde kök hücre kullanılabilir.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22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71424" y="-2689492"/>
            <a:ext cx="7053542" cy="140053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6823" y="423624"/>
            <a:ext cx="10805374" cy="5661293"/>
          </a:xfrm>
        </p:spPr>
        <p:txBody>
          <a:bodyPr>
            <a:noAutofit/>
          </a:bodyPr>
          <a:lstStyle/>
          <a:p>
            <a:pPr algn="ctr"/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Kalp ve Damar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Cerrahisi</a:t>
            </a:r>
          </a:p>
          <a:p>
            <a:pPr marL="0" indent="0" algn="ctr">
              <a:buNone/>
            </a:pPr>
            <a:endParaRPr lang="tr-T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Kişinin kendisinden elde edilen hücreler damar tıkanıklarında tedavi olanağı sunar.</a:t>
            </a:r>
          </a:p>
          <a:p>
            <a:pPr marL="0" indent="0" algn="just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hastalıkta ilaç, ozon ya da yüksek basınçlı tedavi uygulanır.</a:t>
            </a:r>
          </a:p>
          <a:p>
            <a:pPr marL="0" indent="0" algn="just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Kök hücre uygulamaları ile yaraların kapanması ve dolaşımın yeniden sağlanması mümkün olmaktadır.</a:t>
            </a:r>
          </a:p>
        </p:txBody>
      </p:sp>
    </p:spTree>
    <p:extLst>
      <p:ext uri="{BB962C8B-B14F-4D97-AF65-F5344CB8AC3E}">
        <p14:creationId xmlns:p14="http://schemas.microsoft.com/office/powerpoint/2010/main" val="302334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79666" y="-2140853"/>
            <a:ext cx="7053542" cy="140053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9093" y="437881"/>
            <a:ext cx="11436439" cy="58831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b="1" u="sng" dirty="0" err="1"/>
              <a:t>Rejeneratif</a:t>
            </a:r>
            <a:r>
              <a:rPr lang="tr-TR" sz="3600" b="1" u="sng" dirty="0"/>
              <a:t> Tıp Teknikleri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PRP-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Plated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Rich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Plasma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trombosit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zengin plazma)</a:t>
            </a:r>
          </a:p>
          <a:p>
            <a:pPr marL="0" indent="0">
              <a:buNone/>
            </a:pP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PRP tam kanın santrifüj edilmesi ile elde edilen ve tam kandan daha yüksek konsantrasyonda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platelet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yani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trombosit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içeren plazma içeriğidir. </a:t>
            </a:r>
          </a:p>
          <a:p>
            <a:pPr marL="0" indent="0" algn="just">
              <a:buNone/>
            </a:pP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plazmai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içeriğinin  doğrudan hasarlı bölgeye enjeksiyonu ile tamir mekanizmalarının hızlı güçlü ve kalıcı olması sağlanmaya çalışılır.</a:t>
            </a:r>
          </a:p>
        </p:txBody>
      </p:sp>
    </p:spTree>
    <p:extLst>
      <p:ext uri="{BB962C8B-B14F-4D97-AF65-F5344CB8AC3E}">
        <p14:creationId xmlns:p14="http://schemas.microsoft.com/office/powerpoint/2010/main" val="168151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0456" y="528034"/>
            <a:ext cx="11590986" cy="5720367"/>
          </a:xfrm>
        </p:spPr>
        <p:txBody>
          <a:bodyPr>
            <a:normAutofit lnSpcReduction="10000"/>
          </a:bodyPr>
          <a:lstStyle/>
          <a:p>
            <a:pPr algn="ctr"/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KÖK HÜCRE TRANSPLANTASYON</a:t>
            </a:r>
          </a:p>
          <a:p>
            <a:pPr marL="114300" indent="0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 çeşit olabilmektedir</a:t>
            </a:r>
          </a:p>
          <a:p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Otolog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Transplantasyonu yapılacak kök hücreler hastanın kendi kemik iliğinden ya da kanından alınarak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ayrıştırlır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daha sonra dondurulur. Kemoterapi veya radyoterapi gördükten   sonra hücreler hastaya geri verilir.</a:t>
            </a:r>
          </a:p>
          <a:p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Allojenik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Kök hücre kaynağı olarak ikiz kardeş, kardeş, anne, baba, akrabalar, akraba dışı vericiler  kullanılabilir.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28373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633</Words>
  <Application>Microsoft Office PowerPoint</Application>
  <PresentationFormat>Geniş ekran</PresentationFormat>
  <Paragraphs>87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15</vt:i4>
      </vt:variant>
    </vt:vector>
  </HeadingPairs>
  <TitlesOfParts>
    <vt:vector size="23" baseType="lpstr">
      <vt:lpstr>Algerian</vt:lpstr>
      <vt:lpstr>Arial</vt:lpstr>
      <vt:lpstr>Calibri</vt:lpstr>
      <vt:lpstr>Calibri Light</vt:lpstr>
      <vt:lpstr>Times New Roman</vt:lpstr>
      <vt:lpstr>1_Office Teması</vt:lpstr>
      <vt:lpstr>2_Office Teması</vt:lpstr>
      <vt:lpstr>Office Teması</vt:lpstr>
      <vt:lpstr>       KÖK HÜCRE</vt:lpstr>
      <vt:lpstr>HÜCRESEL TEDAVİ VE REJENERATİF TIP </vt:lpstr>
      <vt:lpstr>REJENERATİF TIP İÇİN KÖK HÜCRELER</vt:lpstr>
      <vt:lpstr>REJENERATİF TIP VE KÖK HÜCRE UYGULAMALARI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Allojenik Periferik Kök Hücre Transplantasyonu </vt:lpstr>
      <vt:lpstr>PowerPoint Sunusu</vt:lpstr>
      <vt:lpstr>PowerPoint Sunusu</vt:lpstr>
      <vt:lpstr>PowerPoint Sunusu</vt:lpstr>
      <vt:lpstr>KAYNAKLAR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KÖK HÜCRE</dc:title>
  <dc:creator>Windows Kullanıcısı</dc:creator>
  <cp:lastModifiedBy>Windows Kullanıcısı</cp:lastModifiedBy>
  <cp:revision>7</cp:revision>
  <dcterms:created xsi:type="dcterms:W3CDTF">2018-02-27T13:55:03Z</dcterms:created>
  <dcterms:modified xsi:type="dcterms:W3CDTF">2018-02-28T10:56:32Z</dcterms:modified>
</cp:coreProperties>
</file>