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50AA683-A2E7-4CE7-B280-0CCC1A16753E}"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552147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50AA683-A2E7-4CE7-B280-0CCC1A16753E}"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197927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50AA683-A2E7-4CE7-B280-0CCC1A16753E}"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231990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50AA683-A2E7-4CE7-B280-0CCC1A16753E}"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3154663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50AA683-A2E7-4CE7-B280-0CCC1A16753E}"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3979181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50AA683-A2E7-4CE7-B280-0CCC1A16753E}" type="datetimeFigureOut">
              <a:rPr lang="tr-TR" smtClean="0"/>
              <a:t>7.9.2018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88911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50AA683-A2E7-4CE7-B280-0CCC1A16753E}" type="datetimeFigureOut">
              <a:rPr lang="tr-TR" smtClean="0"/>
              <a:t>7.9.2018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239510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50AA683-A2E7-4CE7-B280-0CCC1A16753E}" type="datetimeFigureOut">
              <a:rPr lang="tr-TR" smtClean="0"/>
              <a:t>7.9.2018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1956742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50AA683-A2E7-4CE7-B280-0CCC1A16753E}" type="datetimeFigureOut">
              <a:rPr lang="tr-TR" smtClean="0"/>
              <a:t>7.9.2018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3821209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50AA683-A2E7-4CE7-B280-0CCC1A16753E}" type="datetimeFigureOut">
              <a:rPr lang="tr-TR" smtClean="0"/>
              <a:t>7.9.2018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3292750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50AA683-A2E7-4CE7-B280-0CCC1A16753E}" type="datetimeFigureOut">
              <a:rPr lang="tr-TR" smtClean="0"/>
              <a:t>7.9.2018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0CF6038-52B4-4935-A428-1850303688FC}" type="slidenum">
              <a:rPr lang="tr-TR" smtClean="0"/>
              <a:t>‹#›</a:t>
            </a:fld>
            <a:endParaRPr lang="tr-TR"/>
          </a:p>
        </p:txBody>
      </p:sp>
    </p:spTree>
    <p:extLst>
      <p:ext uri="{BB962C8B-B14F-4D97-AF65-F5344CB8AC3E}">
        <p14:creationId xmlns:p14="http://schemas.microsoft.com/office/powerpoint/2010/main" val="1948024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AA683-A2E7-4CE7-B280-0CCC1A16753E}" type="datetimeFigureOut">
              <a:rPr lang="tr-TR" smtClean="0"/>
              <a:t>7.9.2018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CF6038-52B4-4935-A428-1850303688FC}" type="slidenum">
              <a:rPr lang="tr-TR" smtClean="0"/>
              <a:t>‹#›</a:t>
            </a:fld>
            <a:endParaRPr lang="tr-TR"/>
          </a:p>
        </p:txBody>
      </p:sp>
    </p:spTree>
    <p:extLst>
      <p:ext uri="{BB962C8B-B14F-4D97-AF65-F5344CB8AC3E}">
        <p14:creationId xmlns:p14="http://schemas.microsoft.com/office/powerpoint/2010/main" val="640379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r>
              <a:rPr lang="tr-TR" dirty="0" smtClean="0"/>
              <a:t>Ünite: 1</a:t>
            </a:r>
          </a:p>
          <a:p>
            <a:r>
              <a:rPr lang="tr-TR" dirty="0" smtClean="0"/>
              <a:t>Yeni Kamu Yönetimi</a:t>
            </a:r>
            <a:endParaRPr lang="tr-TR" dirty="0"/>
          </a:p>
        </p:txBody>
      </p:sp>
    </p:spTree>
    <p:extLst>
      <p:ext uri="{BB962C8B-B14F-4D97-AF65-F5344CB8AC3E}">
        <p14:creationId xmlns:p14="http://schemas.microsoft.com/office/powerpoint/2010/main" val="75721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Özelleştirme ve rekabetin desteklenmesi</a:t>
            </a:r>
            <a:endParaRPr lang="tr-TR" dirty="0"/>
          </a:p>
        </p:txBody>
      </p:sp>
      <p:sp>
        <p:nvSpPr>
          <p:cNvPr id="3" name="İçerik Yer Tutucusu 2"/>
          <p:cNvSpPr>
            <a:spLocks noGrp="1"/>
          </p:cNvSpPr>
          <p:nvPr>
            <p:ph idx="1"/>
          </p:nvPr>
        </p:nvSpPr>
        <p:spPr/>
        <p:txBody>
          <a:bodyPr/>
          <a:lstStyle/>
          <a:p>
            <a:pPr algn="just"/>
            <a:r>
              <a:rPr lang="tr-TR" dirty="0" smtClean="0"/>
              <a:t>Özelleştirme yeni sağ düşüncesinin temellerinden biridir. Devletin olabildiğince ekonomik hayattan çekilmesine dayanmaktadır. Bu yöntem sayesinde hizmet sağlayıcılar arasında rekabet teşvik edilmektedir. Bu kapsamda kamu </a:t>
            </a:r>
            <a:r>
              <a:rPr lang="tr-TR" dirty="0" err="1" smtClean="0"/>
              <a:t>yönetimindeki</a:t>
            </a:r>
            <a:r>
              <a:rPr lang="tr-TR" dirty="0" smtClean="0"/>
              <a:t> mali ve </a:t>
            </a:r>
            <a:r>
              <a:rPr lang="tr-TR" dirty="0" err="1" smtClean="0"/>
              <a:t>hiyerarşik</a:t>
            </a:r>
            <a:r>
              <a:rPr lang="tr-TR" dirty="0" smtClean="0"/>
              <a:t> denetime dayanan geleneksel </a:t>
            </a:r>
            <a:r>
              <a:rPr lang="tr-TR" dirty="0" err="1" smtClean="0"/>
              <a:t>ilişkilerin</a:t>
            </a:r>
            <a:r>
              <a:rPr lang="tr-TR" dirty="0" smtClean="0"/>
              <a:t> yerine, hizmeti </a:t>
            </a:r>
            <a:r>
              <a:rPr lang="tr-TR" dirty="0" err="1" smtClean="0"/>
              <a:t>sağlayan</a:t>
            </a:r>
            <a:r>
              <a:rPr lang="tr-TR" dirty="0" smtClean="0"/>
              <a:t> </a:t>
            </a:r>
            <a:r>
              <a:rPr lang="tr-TR" dirty="0" err="1" smtClean="0"/>
              <a:t>ic</a:t>
            </a:r>
            <a:r>
              <a:rPr lang="tr-TR" dirty="0" smtClean="0"/>
              <a:t>̧ veya </a:t>
            </a:r>
            <a:r>
              <a:rPr lang="tr-TR" dirty="0" err="1" smtClean="0"/>
              <a:t>dıs</a:t>
            </a:r>
            <a:r>
              <a:rPr lang="tr-TR" dirty="0" smtClean="0"/>
              <a:t>̧ </a:t>
            </a:r>
            <a:r>
              <a:rPr lang="tr-TR" dirty="0" err="1" smtClean="0"/>
              <a:t>yüklenici</a:t>
            </a:r>
            <a:r>
              <a:rPr lang="tr-TR" dirty="0" smtClean="0"/>
              <a:t> firma ile hizmeti satın alan kamu </a:t>
            </a:r>
            <a:r>
              <a:rPr lang="tr-TR" dirty="0" err="1" smtClean="0"/>
              <a:t>kuruluşu</a:t>
            </a:r>
            <a:r>
              <a:rPr lang="tr-TR" dirty="0" smtClean="0"/>
              <a:t> arasında </a:t>
            </a:r>
            <a:r>
              <a:rPr lang="tr-TR" dirty="0" err="1" smtClean="0"/>
              <a:t>sözleşmeye</a:t>
            </a:r>
            <a:r>
              <a:rPr lang="tr-TR" dirty="0" smtClean="0"/>
              <a:t> dayalı bir </a:t>
            </a:r>
            <a:r>
              <a:rPr lang="tr-TR" dirty="0" err="1" smtClean="0"/>
              <a:t>ilişki</a:t>
            </a:r>
            <a:r>
              <a:rPr lang="tr-TR" dirty="0" smtClean="0"/>
              <a:t> kurmak </a:t>
            </a:r>
            <a:r>
              <a:rPr lang="tr-TR" dirty="0" err="1" smtClean="0"/>
              <a:t>amaçlanmaktadır</a:t>
            </a:r>
            <a:r>
              <a:rPr lang="tr-TR" dirty="0" smtClean="0"/>
              <a:t>. </a:t>
            </a:r>
            <a:endParaRPr lang="tr-TR" dirty="0"/>
          </a:p>
        </p:txBody>
      </p:sp>
    </p:spTree>
    <p:extLst>
      <p:ext uri="{BB962C8B-B14F-4D97-AF65-F5344CB8AC3E}">
        <p14:creationId xmlns:p14="http://schemas.microsoft.com/office/powerpoint/2010/main" val="2039872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Özel sektör yönetim anlayışının kamuda uygulanması</a:t>
            </a:r>
            <a:endParaRPr lang="tr-TR" dirty="0"/>
          </a:p>
        </p:txBody>
      </p:sp>
      <p:sp>
        <p:nvSpPr>
          <p:cNvPr id="3" name="İçerik Yer Tutucusu 2"/>
          <p:cNvSpPr>
            <a:spLocks noGrp="1"/>
          </p:cNvSpPr>
          <p:nvPr>
            <p:ph idx="1"/>
          </p:nvPr>
        </p:nvSpPr>
        <p:spPr/>
        <p:txBody>
          <a:bodyPr/>
          <a:lstStyle/>
          <a:p>
            <a:pPr algn="just"/>
            <a:r>
              <a:rPr lang="tr-TR" dirty="0" smtClean="0"/>
              <a:t>Bu çerçevede istihdam biçiminin değiştirilmesi, toplam kalite yönetimi düşüncesi, geleneksel planlama yerine stratejik planlama, müşteri odaklılık anlayışının kabul edilmesi gibi özel sektörün uygulamakta olduğu yöntemleri kamu yönetimine entegre etme anlayışı bulunmaktadır. </a:t>
            </a:r>
            <a:endParaRPr lang="tr-TR" dirty="0"/>
          </a:p>
        </p:txBody>
      </p:sp>
    </p:spTree>
    <p:extLst>
      <p:ext uri="{BB962C8B-B14F-4D97-AF65-F5344CB8AC3E}">
        <p14:creationId xmlns:p14="http://schemas.microsoft.com/office/powerpoint/2010/main" val="233710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Ünite İçeriği</a:t>
            </a:r>
            <a:br>
              <a:rPr lang="tr-TR" dirty="0" smtClean="0"/>
            </a:br>
            <a:endParaRPr lang="tr-TR" dirty="0"/>
          </a:p>
        </p:txBody>
      </p:sp>
      <p:sp>
        <p:nvSpPr>
          <p:cNvPr id="3" name="İçerik Yer Tutucusu 2"/>
          <p:cNvSpPr>
            <a:spLocks noGrp="1"/>
          </p:cNvSpPr>
          <p:nvPr>
            <p:ph idx="1"/>
          </p:nvPr>
        </p:nvSpPr>
        <p:spPr/>
        <p:txBody>
          <a:bodyPr/>
          <a:lstStyle/>
          <a:p>
            <a:pPr marL="0" indent="0">
              <a:buNone/>
            </a:pPr>
            <a:r>
              <a:rPr lang="tr-TR" dirty="0" smtClean="0"/>
              <a:t>•	Yeni kamu yönetiminin ortaya çıkış nedenlerini anlamak</a:t>
            </a:r>
          </a:p>
          <a:p>
            <a:pPr marL="0" indent="0">
              <a:buNone/>
            </a:pPr>
            <a:r>
              <a:rPr lang="tr-TR" dirty="0" smtClean="0"/>
              <a:t>•	Yeni kamu yönetiminin temel özelliklerini öğrenmek</a:t>
            </a:r>
          </a:p>
          <a:p>
            <a:pPr marL="0" indent="0">
              <a:buNone/>
            </a:pPr>
            <a:r>
              <a:rPr lang="tr-TR" dirty="0" smtClean="0"/>
              <a:t>•	Yeni kamu yönetiminde temel kavramları kavramak</a:t>
            </a:r>
          </a:p>
          <a:p>
            <a:endParaRPr lang="tr-TR" dirty="0"/>
          </a:p>
        </p:txBody>
      </p:sp>
    </p:spTree>
    <p:extLst>
      <p:ext uri="{BB962C8B-B14F-4D97-AF65-F5344CB8AC3E}">
        <p14:creationId xmlns:p14="http://schemas.microsoft.com/office/powerpoint/2010/main" val="2425097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Geleneksel Kamu Yönetimi</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Türk Dil Kurumu Türkçe Sözlüğü, kamu yönetimini “Devletin yönetim faaliyetlerinin yararlı ve verimli bir biçimde düzenlenmesiyle uğraşan bilim dalı, kamu idaresi, amme idaresi” şeklinde tanımlamaktadır. </a:t>
            </a:r>
          </a:p>
          <a:p>
            <a:pPr algn="just"/>
            <a:r>
              <a:rPr lang="tr-TR" dirty="0" smtClean="0"/>
              <a:t>Bazı yazarlar, kamu yönetiminin yürütmenin bir parçası olduğu ve hükümetin günlük işlerini yerine getirmekle yükümlü olduğu görüşündedir. Hükümet siyasal iradeyi temsil ederek siyasal karar alırken, kamu yönetimi bu kararları uygulamakla görevlidir. </a:t>
            </a:r>
          </a:p>
          <a:p>
            <a:pPr algn="just"/>
            <a:r>
              <a:rPr lang="tr-TR" dirty="0" smtClean="0"/>
              <a:t>Bazı yazarlara göre ise kamu yönetimi sadece yürütmenin değil yasama, yürütme ve yargıyı kapsayan bir yapılanma ve işlev olarak değerlendirir. Bu bütüncül bakış açısına göre kamu yönetimi sadece siyasal iradenin belirlediği kararları uygulamakla görevli değil aynı zamanda o siyasaların oluşum sürecinde de önemli rol oynamaktadır. </a:t>
            </a:r>
            <a:endParaRPr lang="tr-TR" dirty="0"/>
          </a:p>
        </p:txBody>
      </p:sp>
    </p:spTree>
    <p:extLst>
      <p:ext uri="{BB962C8B-B14F-4D97-AF65-F5344CB8AC3E}">
        <p14:creationId xmlns:p14="http://schemas.microsoft.com/office/powerpoint/2010/main" val="87145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Geleneksel Kamu Yönetiminin Temelleri</a:t>
            </a:r>
            <a:endParaRPr lang="tr-TR" dirty="0"/>
          </a:p>
        </p:txBody>
      </p:sp>
      <p:sp>
        <p:nvSpPr>
          <p:cNvPr id="3" name="İçerik Yer Tutucusu 2"/>
          <p:cNvSpPr>
            <a:spLocks noGrp="1"/>
          </p:cNvSpPr>
          <p:nvPr>
            <p:ph idx="1"/>
          </p:nvPr>
        </p:nvSpPr>
        <p:spPr/>
        <p:txBody>
          <a:bodyPr>
            <a:normAutofit fontScale="92500"/>
          </a:bodyPr>
          <a:lstStyle/>
          <a:p>
            <a:pPr algn="just"/>
            <a:r>
              <a:rPr lang="tr-TR" dirty="0" smtClean="0"/>
              <a:t>Geleneksel veya klasik kamu yönetimi anlayışının felsefi temelleri </a:t>
            </a:r>
            <a:r>
              <a:rPr lang="tr-TR" dirty="0" err="1" smtClean="0"/>
              <a:t>Woodrow</a:t>
            </a:r>
            <a:r>
              <a:rPr lang="tr-TR" dirty="0" smtClean="0"/>
              <a:t> Wilson, </a:t>
            </a:r>
            <a:r>
              <a:rPr lang="tr-TR" dirty="0" err="1" smtClean="0"/>
              <a:t>Frederick</a:t>
            </a:r>
            <a:r>
              <a:rPr lang="tr-TR" dirty="0" smtClean="0"/>
              <a:t> Taylor ve </a:t>
            </a:r>
            <a:r>
              <a:rPr lang="tr-TR" dirty="0" err="1" smtClean="0"/>
              <a:t>Max</a:t>
            </a:r>
            <a:r>
              <a:rPr lang="tr-TR" dirty="0" smtClean="0"/>
              <a:t> </a:t>
            </a:r>
            <a:r>
              <a:rPr lang="tr-TR" dirty="0" err="1" smtClean="0"/>
              <a:t>Weber</a:t>
            </a:r>
            <a:r>
              <a:rPr lang="tr-TR" dirty="0" smtClean="0"/>
              <a:t> tarafından oluşturulmuştur. </a:t>
            </a:r>
          </a:p>
          <a:p>
            <a:pPr algn="just"/>
            <a:r>
              <a:rPr lang="tr-TR" dirty="0" smtClean="0"/>
              <a:t>Wilson, siyasetle devlet yönetiminin ayrılması gerektiğini bu sayede </a:t>
            </a:r>
            <a:r>
              <a:rPr lang="tr-TR" dirty="0" err="1" smtClean="0"/>
              <a:t>yönetimin</a:t>
            </a:r>
            <a:r>
              <a:rPr lang="tr-TR" dirty="0" smtClean="0"/>
              <a:t>, </a:t>
            </a:r>
            <a:r>
              <a:rPr lang="tr-TR" dirty="0" err="1" smtClean="0"/>
              <a:t>yeteneğini</a:t>
            </a:r>
            <a:r>
              <a:rPr lang="tr-TR" dirty="0" smtClean="0"/>
              <a:t> en iyi </a:t>
            </a:r>
            <a:r>
              <a:rPr lang="tr-TR" dirty="0" err="1" smtClean="0"/>
              <a:t>biçimde</a:t>
            </a:r>
            <a:r>
              <a:rPr lang="tr-TR" dirty="0" smtClean="0"/>
              <a:t> kullanarak yasaları </a:t>
            </a:r>
            <a:r>
              <a:rPr lang="tr-TR" dirty="0" err="1" smtClean="0"/>
              <a:t>yürütebileceğini</a:t>
            </a:r>
            <a:r>
              <a:rPr lang="tr-TR" dirty="0" smtClean="0"/>
              <a:t> ve siyasal etkilenmenin </a:t>
            </a:r>
            <a:r>
              <a:rPr lang="tr-TR" dirty="0" err="1" smtClean="0"/>
              <a:t>dışında</a:t>
            </a:r>
            <a:r>
              <a:rPr lang="tr-TR" dirty="0" smtClean="0"/>
              <a:t> </a:t>
            </a:r>
            <a:r>
              <a:rPr lang="tr-TR" dirty="0" err="1" smtClean="0"/>
              <a:t>kalabileceğini</a:t>
            </a:r>
            <a:r>
              <a:rPr lang="tr-TR" dirty="0" smtClean="0"/>
              <a:t> ifade etmektedir. </a:t>
            </a:r>
          </a:p>
          <a:p>
            <a:pPr algn="just"/>
            <a:r>
              <a:rPr lang="tr-TR" dirty="0" smtClean="0"/>
              <a:t>Taylor hem özel sektör için hem de kamu yönetimi geçerli, verimlilik esasına, işbölümüne dayalı, sistematik bir süreç olarak yönetimi ortaya koymuştur.</a:t>
            </a:r>
          </a:p>
          <a:p>
            <a:pPr algn="just"/>
            <a:r>
              <a:rPr lang="tr-TR" dirty="0" err="1" smtClean="0"/>
              <a:t>Weber</a:t>
            </a:r>
            <a:r>
              <a:rPr lang="tr-TR" dirty="0" smtClean="0"/>
              <a:t>, Bürokratik Yönetim olarak adlandırdığı katı, merkezi, hiyerarşik bir yapı ve kurallara bağlı bir yönetim anlayışı geliştirmiştir.</a:t>
            </a:r>
            <a:endParaRPr lang="tr-TR" dirty="0"/>
          </a:p>
        </p:txBody>
      </p:sp>
    </p:spTree>
    <p:extLst>
      <p:ext uri="{BB962C8B-B14F-4D97-AF65-F5344CB8AC3E}">
        <p14:creationId xmlns:p14="http://schemas.microsoft.com/office/powerpoint/2010/main" val="119709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Kamu Yönetimi</a:t>
            </a:r>
            <a:endParaRPr lang="tr-TR" dirty="0"/>
          </a:p>
        </p:txBody>
      </p:sp>
      <p:sp>
        <p:nvSpPr>
          <p:cNvPr id="3" name="İçerik Yer Tutucusu 2"/>
          <p:cNvSpPr>
            <a:spLocks noGrp="1"/>
          </p:cNvSpPr>
          <p:nvPr>
            <p:ph idx="1"/>
          </p:nvPr>
        </p:nvSpPr>
        <p:spPr/>
        <p:txBody>
          <a:bodyPr/>
          <a:lstStyle/>
          <a:p>
            <a:pPr algn="just"/>
            <a:r>
              <a:rPr lang="tr-TR" dirty="0" smtClean="0"/>
              <a:t>YKY, yüksek enflasyon işsizlik gibi ekonomik sorunlar, kamu hizmetlerinin nitelik ve etkinliğine yönelik eleştirileri ortadan kaldırmayı hedeflemiştir. </a:t>
            </a:r>
          </a:p>
          <a:p>
            <a:pPr algn="just"/>
            <a:r>
              <a:rPr lang="tr-TR" dirty="0" smtClean="0"/>
              <a:t>Geleneksel kamu yönetimi anlayışında kamu yönetimi yönetimin özel bir şeklidir ve özel sektör yönetiminden farklıdır. Yeni kamu yönetimi anlayışıyla sevk ve idare etme anlamına gelen yönetim (</a:t>
            </a:r>
            <a:r>
              <a:rPr lang="tr-TR" dirty="0" err="1" smtClean="0"/>
              <a:t>administration</a:t>
            </a:r>
            <a:r>
              <a:rPr lang="tr-TR" dirty="0" smtClean="0"/>
              <a:t>) anlayışından, performans ölçme, sorumluluk alma, kaynakları etkin ve verimli kullanma, hedef, strateji kavramlarını barındıran işletme (</a:t>
            </a:r>
            <a:r>
              <a:rPr lang="tr-TR" dirty="0" err="1" smtClean="0"/>
              <a:t>management</a:t>
            </a:r>
            <a:r>
              <a:rPr lang="tr-TR" dirty="0" smtClean="0"/>
              <a:t>) anlayışına bir kayma olmuştur. </a:t>
            </a:r>
          </a:p>
          <a:p>
            <a:endParaRPr lang="tr-TR" dirty="0"/>
          </a:p>
        </p:txBody>
      </p:sp>
    </p:spTree>
    <p:extLst>
      <p:ext uri="{BB962C8B-B14F-4D97-AF65-F5344CB8AC3E}">
        <p14:creationId xmlns:p14="http://schemas.microsoft.com/office/powerpoint/2010/main" val="4225471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Profesyonel yönetim biçimine geçilmesi</a:t>
            </a:r>
            <a:endParaRPr lang="tr-TR" dirty="0"/>
          </a:p>
        </p:txBody>
      </p:sp>
      <p:sp>
        <p:nvSpPr>
          <p:cNvPr id="3" name="İçerik Yer Tutucusu 2"/>
          <p:cNvSpPr>
            <a:spLocks noGrp="1"/>
          </p:cNvSpPr>
          <p:nvPr>
            <p:ph idx="1"/>
          </p:nvPr>
        </p:nvSpPr>
        <p:spPr/>
        <p:txBody>
          <a:bodyPr/>
          <a:lstStyle/>
          <a:p>
            <a:pPr algn="just"/>
            <a:r>
              <a:rPr lang="tr-TR" dirty="0" smtClean="0"/>
              <a:t>Geleneksel kamu yönetiminde memurluk, devletin sürekli hizmetlerini yürüten ve </a:t>
            </a:r>
            <a:r>
              <a:rPr lang="tr-TR" dirty="0" err="1" smtClean="0"/>
              <a:t>liyakata</a:t>
            </a:r>
            <a:r>
              <a:rPr lang="tr-TR" dirty="0" smtClean="0"/>
              <a:t> göre seçilmiş, idare hukukuna göre istihdam edilmiş kişilerden oluşmaktadır bu sayede, </a:t>
            </a:r>
            <a:r>
              <a:rPr lang="tr-TR" dirty="0" err="1" smtClean="0"/>
              <a:t>siyasetçiler</a:t>
            </a:r>
            <a:r>
              <a:rPr lang="tr-TR" dirty="0" smtClean="0"/>
              <a:t> </a:t>
            </a:r>
            <a:r>
              <a:rPr lang="tr-TR" dirty="0" err="1" smtClean="0"/>
              <a:t>karşısında</a:t>
            </a:r>
            <a:r>
              <a:rPr lang="tr-TR" dirty="0" smtClean="0"/>
              <a:t> kamu </a:t>
            </a:r>
            <a:r>
              <a:rPr lang="tr-TR" dirty="0" err="1" smtClean="0"/>
              <a:t>yönetiminin</a:t>
            </a:r>
            <a:r>
              <a:rPr lang="tr-TR" dirty="0" smtClean="0"/>
              <a:t> </a:t>
            </a:r>
            <a:r>
              <a:rPr lang="tr-TR" dirty="0" err="1" smtClean="0"/>
              <a:t>tarafsızlığı</a:t>
            </a:r>
            <a:r>
              <a:rPr lang="tr-TR" dirty="0" smtClean="0"/>
              <a:t> ve devamlılığı sağlanmaktadır. YKY ise geleneksel memurluk anlayışını </a:t>
            </a:r>
            <a:r>
              <a:rPr lang="tr-TR" dirty="0" err="1" smtClean="0"/>
              <a:t>terketme</a:t>
            </a:r>
            <a:r>
              <a:rPr lang="tr-TR" dirty="0" smtClean="0"/>
              <a:t> ve yerine kamu görevlisi olarak adlandırılan bir personel yapısı önermektedir. Bu sistemde memurlar sözleşmeli statüde çalışmakta ve </a:t>
            </a:r>
            <a:r>
              <a:rPr lang="tr-TR" dirty="0" err="1" smtClean="0"/>
              <a:t>bürokratlar</a:t>
            </a:r>
            <a:r>
              <a:rPr lang="tr-TR" dirty="0" smtClean="0"/>
              <a:t> birer profesyonel </a:t>
            </a:r>
            <a:r>
              <a:rPr lang="tr-TR" dirty="0" err="1" smtClean="0"/>
              <a:t>yönetici</a:t>
            </a:r>
            <a:r>
              <a:rPr lang="tr-TR" dirty="0" smtClean="0"/>
              <a:t> olarak siyasilerle birlikte </a:t>
            </a:r>
            <a:r>
              <a:rPr lang="tr-TR" dirty="0" err="1" smtClean="0"/>
              <a:t>göreve</a:t>
            </a:r>
            <a:r>
              <a:rPr lang="tr-TR" dirty="0" smtClean="0"/>
              <a:t> gelip </a:t>
            </a:r>
            <a:r>
              <a:rPr lang="tr-TR" dirty="0" err="1" smtClean="0"/>
              <a:t>görevden</a:t>
            </a:r>
            <a:r>
              <a:rPr lang="tr-TR" dirty="0" smtClean="0"/>
              <a:t> ayrılması ilkesini içermektedir.</a:t>
            </a:r>
            <a:endParaRPr lang="tr-TR" dirty="0"/>
          </a:p>
        </p:txBody>
      </p:sp>
    </p:spTree>
    <p:extLst>
      <p:ext uri="{BB962C8B-B14F-4D97-AF65-F5344CB8AC3E}">
        <p14:creationId xmlns:p14="http://schemas.microsoft.com/office/powerpoint/2010/main" val="252694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Önceliğin kamu yönetiminden siyasete kayması </a:t>
            </a:r>
            <a:endParaRPr lang="tr-TR" dirty="0"/>
          </a:p>
        </p:txBody>
      </p:sp>
      <p:sp>
        <p:nvSpPr>
          <p:cNvPr id="3" name="İçerik Yer Tutucusu 2"/>
          <p:cNvSpPr>
            <a:spLocks noGrp="1"/>
          </p:cNvSpPr>
          <p:nvPr>
            <p:ph idx="1"/>
          </p:nvPr>
        </p:nvSpPr>
        <p:spPr/>
        <p:txBody>
          <a:bodyPr/>
          <a:lstStyle/>
          <a:p>
            <a:pPr algn="just"/>
            <a:r>
              <a:rPr lang="tr-TR" dirty="0" smtClean="0"/>
              <a:t>Siyaset-kamu yönetimi ayrılığı geleneksel kamu yönetiminin dayandığı bir ilke olmasına rağmen demokrasiye dayalı bir yönetim modelinde kamu yöneticilerinin halkın temsilcisi olarak seçilen siyasetçilerden pek çok durumda üstün görülmesi, halkın beklenti ve taleplerini dışlamak anlamına gelmektedir. Bu </a:t>
            </a:r>
            <a:r>
              <a:rPr lang="tr-TR" dirty="0" err="1" smtClean="0"/>
              <a:t>anlayıs</a:t>
            </a:r>
            <a:r>
              <a:rPr lang="tr-TR" dirty="0" smtClean="0"/>
              <a:t>̧ </a:t>
            </a:r>
            <a:r>
              <a:rPr lang="tr-TR" dirty="0" err="1" smtClean="0"/>
              <a:t>doğrultusunda</a:t>
            </a:r>
            <a:r>
              <a:rPr lang="tr-TR" dirty="0" smtClean="0"/>
              <a:t> YKY seçkinler grubu olarak değerlendirdiği kamu </a:t>
            </a:r>
            <a:r>
              <a:rPr lang="tr-TR" dirty="0" err="1" smtClean="0"/>
              <a:t>yöneticilerinin</a:t>
            </a:r>
            <a:r>
              <a:rPr lang="tr-TR" dirty="0" smtClean="0"/>
              <a:t> rollerinin </a:t>
            </a:r>
            <a:r>
              <a:rPr lang="tr-TR" dirty="0" err="1" smtClean="0"/>
              <a:t>değişmesi</a:t>
            </a:r>
            <a:r>
              <a:rPr lang="tr-TR" dirty="0" smtClean="0"/>
              <a:t> gerektiğini ifade etmektedir. YKY, siyasilerin </a:t>
            </a:r>
            <a:r>
              <a:rPr lang="tr-TR" dirty="0" err="1" smtClean="0"/>
              <a:t>bürokratlar</a:t>
            </a:r>
            <a:r>
              <a:rPr lang="tr-TR" dirty="0" smtClean="0"/>
              <a:t> </a:t>
            </a:r>
            <a:r>
              <a:rPr lang="tr-TR" dirty="0" err="1" smtClean="0"/>
              <a:t>üzerinde</a:t>
            </a:r>
            <a:r>
              <a:rPr lang="tr-TR" dirty="0" smtClean="0"/>
              <a:t> egemen olması, halkın temsilcisi olma rollerinin yanında birer profesyonel </a:t>
            </a:r>
            <a:r>
              <a:rPr lang="tr-TR" dirty="0" err="1" smtClean="0"/>
              <a:t>yönetici</a:t>
            </a:r>
            <a:r>
              <a:rPr lang="tr-TR" dirty="0" smtClean="0"/>
              <a:t> olmaları düşüncesi bulunmaktadır.</a:t>
            </a:r>
            <a:endParaRPr lang="tr-TR" dirty="0"/>
          </a:p>
        </p:txBody>
      </p:sp>
    </p:spTree>
    <p:extLst>
      <p:ext uri="{BB962C8B-B14F-4D97-AF65-F5344CB8AC3E}">
        <p14:creationId xmlns:p14="http://schemas.microsoft.com/office/powerpoint/2010/main" val="508007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smtClean="0"/>
              <a:t>Sürec</a:t>
            </a:r>
            <a:r>
              <a:rPr lang="tr-TR" dirty="0" smtClean="0"/>
              <a:t>̧ odaklı bir yapıdan </a:t>
            </a:r>
            <a:r>
              <a:rPr lang="tr-TR" dirty="0" err="1" smtClean="0"/>
              <a:t>sonuc</a:t>
            </a:r>
            <a:r>
              <a:rPr lang="tr-TR" dirty="0" smtClean="0"/>
              <a:t>̧ odaklı yapıya </a:t>
            </a:r>
            <a:r>
              <a:rPr lang="tr-TR" dirty="0" err="1" smtClean="0"/>
              <a:t>geçilmesi</a:t>
            </a:r>
            <a:endParaRPr lang="tr-TR" dirty="0"/>
          </a:p>
        </p:txBody>
      </p:sp>
      <p:sp>
        <p:nvSpPr>
          <p:cNvPr id="3" name="İçerik Yer Tutucusu 2"/>
          <p:cNvSpPr>
            <a:spLocks noGrp="1"/>
          </p:cNvSpPr>
          <p:nvPr>
            <p:ph idx="1"/>
          </p:nvPr>
        </p:nvSpPr>
        <p:spPr/>
        <p:txBody>
          <a:bodyPr/>
          <a:lstStyle/>
          <a:p>
            <a:pPr algn="just"/>
            <a:r>
              <a:rPr lang="tr-TR" dirty="0" smtClean="0"/>
              <a:t>Sonuca yönelme, hedeflerin net olması, ölçülebilmesi, başarı standartlarının oluşturulması gibi konularda düzenleme yapmayı öngörmektedir. YKY kamu </a:t>
            </a:r>
            <a:r>
              <a:rPr lang="tr-TR" dirty="0" err="1" smtClean="0"/>
              <a:t>kuruluşlarının</a:t>
            </a:r>
            <a:r>
              <a:rPr lang="tr-TR" dirty="0" smtClean="0"/>
              <a:t> ve kamu hizmetlerinin performanslarının ekonomiklik, etkinlik ve etkililik yoluyla </a:t>
            </a:r>
            <a:r>
              <a:rPr lang="tr-TR" dirty="0" err="1" smtClean="0"/>
              <a:t>ölçülmesi</a:t>
            </a:r>
            <a:r>
              <a:rPr lang="tr-TR" dirty="0" smtClean="0"/>
              <a:t> </a:t>
            </a:r>
            <a:r>
              <a:rPr lang="tr-TR" dirty="0" err="1" smtClean="0"/>
              <a:t>gerekliliğine</a:t>
            </a:r>
            <a:r>
              <a:rPr lang="tr-TR" dirty="0" smtClean="0"/>
              <a:t> inanmaktadır.</a:t>
            </a:r>
            <a:endParaRPr lang="tr-TR" dirty="0"/>
          </a:p>
        </p:txBody>
      </p:sp>
    </p:spTree>
    <p:extLst>
      <p:ext uri="{BB962C8B-B14F-4D97-AF65-F5344CB8AC3E}">
        <p14:creationId xmlns:p14="http://schemas.microsoft.com/office/powerpoint/2010/main" val="285235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Esnek, yatay, küçük kamu yönetimi</a:t>
            </a:r>
            <a:endParaRPr lang="tr-TR" dirty="0"/>
          </a:p>
        </p:txBody>
      </p:sp>
      <p:sp>
        <p:nvSpPr>
          <p:cNvPr id="3" name="İçerik Yer Tutucusu 2"/>
          <p:cNvSpPr>
            <a:spLocks noGrp="1"/>
          </p:cNvSpPr>
          <p:nvPr>
            <p:ph idx="1"/>
          </p:nvPr>
        </p:nvSpPr>
        <p:spPr/>
        <p:txBody>
          <a:bodyPr/>
          <a:lstStyle/>
          <a:p>
            <a:pPr algn="just"/>
            <a:r>
              <a:rPr lang="tr-TR" dirty="0" smtClean="0"/>
              <a:t>Geleneksel kamu yönetiminin bürokratik örgüt yapısı, dikey hiyerarşi ve merkezi örgütlenmesi yerine daha yönetilebilir, küçük esnek örgütlenmeler önerilmektedir. Dikey örgüt modelinden yatay örgüt modeline geçilmesi düşünülmektedir. Ayrıca merkezi yönetimin ağırlığının azaltılarak onun yerine yerelin ağırlığının arttırılması ve bu sayede etkinliğin arttırılacağı düşüncesi bulunmaktadır.</a:t>
            </a:r>
            <a:endParaRPr lang="tr-TR" dirty="0"/>
          </a:p>
        </p:txBody>
      </p:sp>
    </p:spTree>
    <p:extLst>
      <p:ext uri="{BB962C8B-B14F-4D97-AF65-F5344CB8AC3E}">
        <p14:creationId xmlns:p14="http://schemas.microsoft.com/office/powerpoint/2010/main" val="40582097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741</Words>
  <Application>Microsoft Office PowerPoint</Application>
  <PresentationFormat>Geniş ekran</PresentationFormat>
  <Paragraphs>30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Ünite İçeriği </vt:lpstr>
      <vt:lpstr>Geleneksel Kamu Yönetimi</vt:lpstr>
      <vt:lpstr>Geleneksel Kamu Yönetiminin Temelleri</vt:lpstr>
      <vt:lpstr>Yeni Kamu Yönetimi</vt:lpstr>
      <vt:lpstr>Profesyonel yönetim biçimine geçilmesi</vt:lpstr>
      <vt:lpstr>Önceliğin kamu yönetiminden siyasete kayması </vt:lpstr>
      <vt:lpstr>Süreç odaklı bir yapıdan sonuç odaklı yapıya geçilmesi</vt:lpstr>
      <vt:lpstr>Esnek, yatay, küçük kamu yönetimi</vt:lpstr>
      <vt:lpstr>Özelleştirme ve rekabetin desteklenmesi</vt:lpstr>
      <vt:lpstr>Özel sektör yönetim anlayışının kamuda uygulanması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aslı</dc:creator>
  <cp:lastModifiedBy>aslı</cp:lastModifiedBy>
  <cp:revision>9</cp:revision>
  <dcterms:created xsi:type="dcterms:W3CDTF">2018-09-07T07:21:54Z</dcterms:created>
  <dcterms:modified xsi:type="dcterms:W3CDTF">2018-09-07T08:51:53Z</dcterms:modified>
</cp:coreProperties>
</file>