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 id="262" r:id="rId5"/>
    <p:sldId id="263" r:id="rId6"/>
    <p:sldId id="264" r:id="rId7"/>
    <p:sldId id="265" r:id="rId8"/>
    <p:sldId id="266" r:id="rId9"/>
    <p:sldId id="268" r:id="rId10"/>
    <p:sldId id="269" r:id="rId11"/>
    <p:sldId id="270" r:id="rId12"/>
    <p:sldId id="271" r:id="rId13"/>
    <p:sldId id="272" r:id="rId14"/>
    <p:sldId id="273" r:id="rId15"/>
    <p:sldId id="274" r:id="rId16"/>
    <p:sldId id="275" r:id="rId17"/>
    <p:sldId id="276" r:id="rId18"/>
    <p:sldId id="279" r:id="rId19"/>
    <p:sldId id="280" r:id="rId20"/>
    <p:sldId id="281" r:id="rId21"/>
    <p:sldId id="282"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2" d="100"/>
          <a:sy n="72" d="100"/>
        </p:scale>
        <p:origin x="-1232"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printerSettings" Target="printerSettings/printerSettings1.bin"/><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14CA95C9-9B2D-D24A-80B3-F79F1F3193D9}" type="datetimeFigureOut">
              <a:rPr lang="en-US" smtClean="0"/>
              <a:t>23.02.18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0F7F73-BD51-B541-8943-413A17D56AB7}" type="slidenum">
              <a:rPr lang="en-US" smtClean="0"/>
              <a:t>‹#›</a:t>
            </a:fld>
            <a:endParaRPr lang="en-US"/>
          </a:p>
        </p:txBody>
      </p:sp>
    </p:spTree>
    <p:extLst>
      <p:ext uri="{BB962C8B-B14F-4D97-AF65-F5344CB8AC3E}">
        <p14:creationId xmlns:p14="http://schemas.microsoft.com/office/powerpoint/2010/main" val="33031385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14CA95C9-9B2D-D24A-80B3-F79F1F3193D9}" type="datetimeFigureOut">
              <a:rPr lang="en-US" smtClean="0"/>
              <a:t>23.02.18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0F7F73-BD51-B541-8943-413A17D56AB7}" type="slidenum">
              <a:rPr lang="en-US" smtClean="0"/>
              <a:t>‹#›</a:t>
            </a:fld>
            <a:endParaRPr lang="en-US"/>
          </a:p>
        </p:txBody>
      </p:sp>
    </p:spTree>
    <p:extLst>
      <p:ext uri="{BB962C8B-B14F-4D97-AF65-F5344CB8AC3E}">
        <p14:creationId xmlns:p14="http://schemas.microsoft.com/office/powerpoint/2010/main" val="36454749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14CA95C9-9B2D-D24A-80B3-F79F1F3193D9}" type="datetimeFigureOut">
              <a:rPr lang="en-US" smtClean="0"/>
              <a:t>23.02.18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0F7F73-BD51-B541-8943-413A17D56AB7}" type="slidenum">
              <a:rPr lang="en-US" smtClean="0"/>
              <a:t>‹#›</a:t>
            </a:fld>
            <a:endParaRPr lang="en-US"/>
          </a:p>
        </p:txBody>
      </p:sp>
    </p:spTree>
    <p:extLst>
      <p:ext uri="{BB962C8B-B14F-4D97-AF65-F5344CB8AC3E}">
        <p14:creationId xmlns:p14="http://schemas.microsoft.com/office/powerpoint/2010/main" val="3194817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14CA95C9-9B2D-D24A-80B3-F79F1F3193D9}" type="datetimeFigureOut">
              <a:rPr lang="en-US" smtClean="0"/>
              <a:t>23.02.18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0F7F73-BD51-B541-8943-413A17D56AB7}" type="slidenum">
              <a:rPr lang="en-US" smtClean="0"/>
              <a:t>‹#›</a:t>
            </a:fld>
            <a:endParaRPr lang="en-US"/>
          </a:p>
        </p:txBody>
      </p:sp>
    </p:spTree>
    <p:extLst>
      <p:ext uri="{BB962C8B-B14F-4D97-AF65-F5344CB8AC3E}">
        <p14:creationId xmlns:p14="http://schemas.microsoft.com/office/powerpoint/2010/main" val="2434425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14CA95C9-9B2D-D24A-80B3-F79F1F3193D9}" type="datetimeFigureOut">
              <a:rPr lang="en-US" smtClean="0"/>
              <a:t>23.02.18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0F7F73-BD51-B541-8943-413A17D56AB7}" type="slidenum">
              <a:rPr lang="en-US" smtClean="0"/>
              <a:t>‹#›</a:t>
            </a:fld>
            <a:endParaRPr lang="en-US"/>
          </a:p>
        </p:txBody>
      </p:sp>
    </p:spTree>
    <p:extLst>
      <p:ext uri="{BB962C8B-B14F-4D97-AF65-F5344CB8AC3E}">
        <p14:creationId xmlns:p14="http://schemas.microsoft.com/office/powerpoint/2010/main" val="26057690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14CA95C9-9B2D-D24A-80B3-F79F1F3193D9}" type="datetimeFigureOut">
              <a:rPr lang="en-US" smtClean="0"/>
              <a:t>23.02.18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0F7F73-BD51-B541-8943-413A17D56AB7}" type="slidenum">
              <a:rPr lang="en-US" smtClean="0"/>
              <a:t>‹#›</a:t>
            </a:fld>
            <a:endParaRPr lang="en-US"/>
          </a:p>
        </p:txBody>
      </p:sp>
    </p:spTree>
    <p:extLst>
      <p:ext uri="{BB962C8B-B14F-4D97-AF65-F5344CB8AC3E}">
        <p14:creationId xmlns:p14="http://schemas.microsoft.com/office/powerpoint/2010/main" val="25414749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14CA95C9-9B2D-D24A-80B3-F79F1F3193D9}" type="datetimeFigureOut">
              <a:rPr lang="en-US" smtClean="0"/>
              <a:t>23.02.18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0F7F73-BD51-B541-8943-413A17D56AB7}" type="slidenum">
              <a:rPr lang="en-US" smtClean="0"/>
              <a:t>‹#›</a:t>
            </a:fld>
            <a:endParaRPr lang="en-US"/>
          </a:p>
        </p:txBody>
      </p:sp>
    </p:spTree>
    <p:extLst>
      <p:ext uri="{BB962C8B-B14F-4D97-AF65-F5344CB8AC3E}">
        <p14:creationId xmlns:p14="http://schemas.microsoft.com/office/powerpoint/2010/main" val="42158952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14CA95C9-9B2D-D24A-80B3-F79F1F3193D9}" type="datetimeFigureOut">
              <a:rPr lang="en-US" smtClean="0"/>
              <a:t>23.02.18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0F7F73-BD51-B541-8943-413A17D56AB7}" type="slidenum">
              <a:rPr lang="en-US" smtClean="0"/>
              <a:t>‹#›</a:t>
            </a:fld>
            <a:endParaRPr lang="en-US"/>
          </a:p>
        </p:txBody>
      </p:sp>
    </p:spTree>
    <p:extLst>
      <p:ext uri="{BB962C8B-B14F-4D97-AF65-F5344CB8AC3E}">
        <p14:creationId xmlns:p14="http://schemas.microsoft.com/office/powerpoint/2010/main" val="37717510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CA95C9-9B2D-D24A-80B3-F79F1F3193D9}" type="datetimeFigureOut">
              <a:rPr lang="en-US" smtClean="0"/>
              <a:t>23.02.18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0F7F73-BD51-B541-8943-413A17D56AB7}" type="slidenum">
              <a:rPr lang="en-US" smtClean="0"/>
              <a:t>‹#›</a:t>
            </a:fld>
            <a:endParaRPr lang="en-US"/>
          </a:p>
        </p:txBody>
      </p:sp>
    </p:spTree>
    <p:extLst>
      <p:ext uri="{BB962C8B-B14F-4D97-AF65-F5344CB8AC3E}">
        <p14:creationId xmlns:p14="http://schemas.microsoft.com/office/powerpoint/2010/main" val="26692286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14CA95C9-9B2D-D24A-80B3-F79F1F3193D9}" type="datetimeFigureOut">
              <a:rPr lang="en-US" smtClean="0"/>
              <a:t>23.02.18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0F7F73-BD51-B541-8943-413A17D56AB7}" type="slidenum">
              <a:rPr lang="en-US" smtClean="0"/>
              <a:t>‹#›</a:t>
            </a:fld>
            <a:endParaRPr lang="en-US"/>
          </a:p>
        </p:txBody>
      </p:sp>
    </p:spTree>
    <p:extLst>
      <p:ext uri="{BB962C8B-B14F-4D97-AF65-F5344CB8AC3E}">
        <p14:creationId xmlns:p14="http://schemas.microsoft.com/office/powerpoint/2010/main" val="10578637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14CA95C9-9B2D-D24A-80B3-F79F1F3193D9}" type="datetimeFigureOut">
              <a:rPr lang="en-US" smtClean="0"/>
              <a:t>23.02.18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0F7F73-BD51-B541-8943-413A17D56AB7}" type="slidenum">
              <a:rPr lang="en-US" smtClean="0"/>
              <a:t>‹#›</a:t>
            </a:fld>
            <a:endParaRPr lang="en-US"/>
          </a:p>
        </p:txBody>
      </p:sp>
    </p:spTree>
    <p:extLst>
      <p:ext uri="{BB962C8B-B14F-4D97-AF65-F5344CB8AC3E}">
        <p14:creationId xmlns:p14="http://schemas.microsoft.com/office/powerpoint/2010/main" val="333590636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CA95C9-9B2D-D24A-80B3-F79F1F3193D9}" type="datetimeFigureOut">
              <a:rPr lang="en-US" smtClean="0"/>
              <a:t>23.02.18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0F7F73-BD51-B541-8943-413A17D56AB7}" type="slidenum">
              <a:rPr lang="en-US" smtClean="0"/>
              <a:t>‹#›</a:t>
            </a:fld>
            <a:endParaRPr lang="en-US"/>
          </a:p>
        </p:txBody>
      </p:sp>
    </p:spTree>
    <p:extLst>
      <p:ext uri="{BB962C8B-B14F-4D97-AF65-F5344CB8AC3E}">
        <p14:creationId xmlns:p14="http://schemas.microsoft.com/office/powerpoint/2010/main" val="28952920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22239" y="2060848"/>
            <a:ext cx="9144000" cy="1368152"/>
          </a:xfrm>
        </p:spPr>
        <p:txBody>
          <a:bodyPr>
            <a:normAutofit/>
          </a:bodyPr>
          <a:lstStyle/>
          <a:p>
            <a:pPr algn="ctr"/>
            <a:r>
              <a:rPr lang="tr-TR" sz="6000" b="1" cap="none" dirty="0" smtClean="0">
                <a:ln>
                  <a:noFill/>
                </a:ln>
                <a:solidFill>
                  <a:srgbClr val="FF0000"/>
                </a:solidFill>
                <a:effectLst/>
                <a:latin typeface="Calibri" panose="020F0502020204030204" pitchFamily="34" charset="0"/>
              </a:rPr>
              <a:t>SPOR VE KÜLTÜR</a:t>
            </a:r>
            <a:endParaRPr lang="tr-TR" sz="6000" b="1" cap="none" dirty="0">
              <a:ln>
                <a:noFill/>
              </a:ln>
              <a:solidFill>
                <a:srgbClr val="FF0000"/>
              </a:solidFill>
              <a:effectLst/>
              <a:latin typeface="Calibri" panose="020F0502020204030204" pitchFamily="34" charset="0"/>
            </a:endParaRPr>
          </a:p>
        </p:txBody>
      </p:sp>
      <p:sp>
        <p:nvSpPr>
          <p:cNvPr id="4" name="Subtitle 3"/>
          <p:cNvSpPr>
            <a:spLocks noGrp="1"/>
          </p:cNvSpPr>
          <p:nvPr>
            <p:ph type="subTitle" idx="1"/>
          </p:nvPr>
        </p:nvSpPr>
        <p:spPr>
          <a:xfrm>
            <a:off x="433050" y="476672"/>
            <a:ext cx="6480048" cy="288032"/>
          </a:xfrm>
        </p:spPr>
        <p:txBody>
          <a:bodyPr>
            <a:normAutofit fontScale="47500" lnSpcReduction="20000"/>
          </a:bodyPr>
          <a:lstStyle/>
          <a:p>
            <a:endParaRPr lang="en-US" dirty="0"/>
          </a:p>
        </p:txBody>
      </p:sp>
    </p:spTree>
    <p:extLst>
      <p:ext uri="{BB962C8B-B14F-4D97-AF65-F5344CB8AC3E}">
        <p14:creationId xmlns:p14="http://schemas.microsoft.com/office/powerpoint/2010/main" val="3169228411"/>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1520" y="188640"/>
            <a:ext cx="8784976" cy="6480720"/>
          </a:xfrm>
        </p:spPr>
        <p:txBody>
          <a:bodyPr/>
          <a:lstStyle/>
          <a:p>
            <a:pPr marL="36576" indent="0">
              <a:buNone/>
            </a:pPr>
            <a:r>
              <a:rPr lang="tr-TR" dirty="0" smtClean="0"/>
              <a:t>Uluslararası rekabet söz konusu olduğunda, 1984 Olimpiyatları’nda gümüş madalya kazanan yüzücü </a:t>
            </a:r>
            <a:r>
              <a:rPr lang="tr-TR" dirty="0" err="1" smtClean="0"/>
              <a:t>Ricardo</a:t>
            </a:r>
            <a:r>
              <a:rPr lang="tr-TR" dirty="0" smtClean="0"/>
              <a:t> </a:t>
            </a:r>
            <a:r>
              <a:rPr lang="tr-TR" dirty="0" err="1" smtClean="0"/>
              <a:t>Prado</a:t>
            </a:r>
            <a:r>
              <a:rPr lang="tr-TR" dirty="0" smtClean="0"/>
              <a:t> örneği karşımıza çıkıyor. </a:t>
            </a:r>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68379" y="1916832"/>
            <a:ext cx="5378215" cy="4284117"/>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p:spPr>
      </p:pic>
    </p:spTree>
    <p:extLst>
      <p:ext uri="{BB962C8B-B14F-4D97-AF65-F5344CB8AC3E}">
        <p14:creationId xmlns:p14="http://schemas.microsoft.com/office/powerpoint/2010/main" val="1480740023"/>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9512" y="980728"/>
            <a:ext cx="8964488" cy="5688632"/>
          </a:xfrm>
        </p:spPr>
        <p:txBody>
          <a:bodyPr/>
          <a:lstStyle/>
          <a:p>
            <a:pPr marL="36576" indent="0">
              <a:buNone/>
            </a:pPr>
            <a:r>
              <a:rPr lang="tr-TR" dirty="0" err="1" smtClean="0"/>
              <a:t>Prado</a:t>
            </a:r>
            <a:r>
              <a:rPr lang="tr-TR" dirty="0" smtClean="0"/>
              <a:t>, 400 metre karışık bireysel erkekler finalinde yüzerken ulusal televizyonda yayınlanan müsabaka ile ilgili olarak bir haber dergisi olayı şu şekilde yorumlamıştır: ‘</a:t>
            </a:r>
            <a:r>
              <a:rPr lang="tr-TR" dirty="0" err="1" smtClean="0"/>
              <a:t>Prado</a:t>
            </a:r>
            <a:r>
              <a:rPr lang="tr-TR" dirty="0" smtClean="0"/>
              <a:t> havuzda toplumsal bir başarı arayışı içindeki mayo giymiş bir ülke gibiydi!’ </a:t>
            </a:r>
          </a:p>
          <a:p>
            <a:pPr marL="36576" indent="0">
              <a:buNone/>
            </a:pPr>
            <a:endParaRPr lang="tr-TR" dirty="0" smtClean="0"/>
          </a:p>
          <a:p>
            <a:pPr marL="36576" indent="0">
              <a:buNone/>
            </a:pPr>
            <a:r>
              <a:rPr lang="tr-TR" dirty="0" err="1" smtClean="0"/>
              <a:t>Prado’nun</a:t>
            </a:r>
            <a:r>
              <a:rPr lang="tr-TR" dirty="0" smtClean="0"/>
              <a:t> hissettikleri de bunu doğrular nitelikteydi: ‘Podyumdayken aklımda sadece bir şey vardı, Brezilya’da sonucum hakkında ne düşünecekler?’</a:t>
            </a:r>
            <a:endParaRPr lang="tr-TR" dirty="0"/>
          </a:p>
        </p:txBody>
      </p:sp>
    </p:spTree>
    <p:extLst>
      <p:ext uri="{BB962C8B-B14F-4D97-AF65-F5344CB8AC3E}">
        <p14:creationId xmlns:p14="http://schemas.microsoft.com/office/powerpoint/2010/main" val="2456292591"/>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1520" y="188640"/>
            <a:ext cx="8712968" cy="6336704"/>
          </a:xfrm>
        </p:spPr>
        <p:txBody>
          <a:bodyPr/>
          <a:lstStyle/>
          <a:p>
            <a:pPr marL="36576" indent="0">
              <a:buNone/>
            </a:pPr>
            <a:r>
              <a:rPr lang="tr-TR" dirty="0"/>
              <a:t>K</a:t>
            </a:r>
            <a:r>
              <a:rPr lang="tr-TR" dirty="0" smtClean="0"/>
              <a:t>endisine ait eski dünya rekorunu 1,33 saniye geliştirmesine rağmen ikinciliği elde eden </a:t>
            </a:r>
            <a:r>
              <a:rPr lang="tr-TR" dirty="0" err="1" smtClean="0"/>
              <a:t>Prado</a:t>
            </a:r>
            <a:r>
              <a:rPr lang="tr-TR" dirty="0" smtClean="0"/>
              <a:t>: ‘Her şeyi doğru yaptığıma inanıyorum, kendimi kazanmış gibi hissediyorum. Ama Brezilya’da yarışı kaybettiğim mi düşünülecek?’</a:t>
            </a:r>
          </a:p>
          <a:p>
            <a:pPr marL="36576" indent="0">
              <a:buNone/>
            </a:pPr>
            <a:endParaRPr lang="tr-TR" dirty="0"/>
          </a:p>
          <a:p>
            <a:pPr marL="36576" indent="0">
              <a:buNone/>
            </a:pPr>
            <a:r>
              <a:rPr lang="tr-TR" dirty="0" err="1" smtClean="0"/>
              <a:t>Prado</a:t>
            </a:r>
            <a:r>
              <a:rPr lang="tr-TR" dirty="0" smtClean="0"/>
              <a:t>, yarışın prime </a:t>
            </a:r>
            <a:r>
              <a:rPr lang="tr-TR" dirty="0" err="1" smtClean="0"/>
              <a:t>time’da</a:t>
            </a:r>
            <a:r>
              <a:rPr lang="tr-TR" dirty="0" smtClean="0"/>
              <a:t> yayınlanacağını ve ülkenin kendisini izleyeceğini biliyordu. İki ülkeyi karşılaştırdığında Amerikalı o kadar çok sporcu vardı ki hiç kimsenin tüm ülkenin umutlarını tek başına yüklenmek durumunda kalmadığını görmüştü. </a:t>
            </a:r>
            <a:endParaRPr lang="tr-TR" dirty="0"/>
          </a:p>
        </p:txBody>
      </p:sp>
    </p:spTree>
    <p:extLst>
      <p:ext uri="{BB962C8B-B14F-4D97-AF65-F5344CB8AC3E}">
        <p14:creationId xmlns:p14="http://schemas.microsoft.com/office/powerpoint/2010/main" val="2555557581"/>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46832" y="274320"/>
            <a:ext cx="8308317" cy="6480720"/>
          </a:xfrm>
        </p:spPr>
        <p:txBody>
          <a:bodyPr>
            <a:normAutofit/>
          </a:bodyPr>
          <a:lstStyle/>
          <a:p>
            <a:pPr marL="36576" indent="0">
              <a:buNone/>
            </a:pPr>
            <a:r>
              <a:rPr lang="tr-TR" sz="2800" dirty="0" smtClean="0">
                <a:solidFill>
                  <a:srgbClr val="000000"/>
                </a:solidFill>
              </a:rPr>
              <a:t>Brezilyalı atletlerden ülkelerinin yerine yarışmaları beklendiği ve takım sporları daha fazla ilgi gördüğü için Brezilya medyası kazanmaya fazlaca odaklanır. Kazanmak tabi ki Amerikan kültürünün de değerlerinden biridir. Amerikan antrenörler: </a:t>
            </a:r>
            <a:r>
              <a:rPr lang="tr-TR" sz="2800" b="1" dirty="0" smtClean="0">
                <a:solidFill>
                  <a:srgbClr val="000000"/>
                </a:solidFill>
              </a:rPr>
              <a:t>‘Kazanmak her şey değildir. Tek şeydir!’ </a:t>
            </a:r>
            <a:r>
              <a:rPr lang="tr-TR" sz="2800" dirty="0" smtClean="0">
                <a:solidFill>
                  <a:srgbClr val="000000"/>
                </a:solidFill>
              </a:rPr>
              <a:t>gibi lafları ile tanınır. Buna rağmen atletizm, yüzme, jimnastik gibi bireysel sporlarda; ahlaki kazanımlar, kişisel rekorlar, geri dönüşler çok değerli görülür ve kazanamasa da iyi bir yarış çıkaran atletler takdir görür. Amerikan kültürü sıkı çalışma ve kişisel gelişimin de kazanmak kadar önemli olabileceğini gösterir. </a:t>
            </a:r>
            <a:endParaRPr lang="tr-TR" sz="2800" dirty="0">
              <a:solidFill>
                <a:srgbClr val="000000"/>
              </a:solidFill>
            </a:endParaRPr>
          </a:p>
        </p:txBody>
      </p:sp>
    </p:spTree>
    <p:extLst>
      <p:ext uri="{BB962C8B-B14F-4D97-AF65-F5344CB8AC3E}">
        <p14:creationId xmlns:p14="http://schemas.microsoft.com/office/powerpoint/2010/main" val="2007503861"/>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23528" y="1628800"/>
            <a:ext cx="8352928" cy="4896544"/>
          </a:xfrm>
        </p:spPr>
        <p:txBody>
          <a:bodyPr/>
          <a:lstStyle/>
          <a:p>
            <a:pPr marL="36576" indent="0">
              <a:buNone/>
            </a:pPr>
            <a:r>
              <a:rPr lang="tr-TR" dirty="0" smtClean="0"/>
              <a:t>Brezilyalıların kazanmaya bu kadar önem vermelerinin sebebi çok sık kazanamamalarıdır. Amerika’da ise kaynaklar daha geniş, başarı imkânları daha çeşitli ve yoksulluk daha azdır. Amerikan toplumunda çok sayıda başarıya yer vardır. Brezilya toplumu ise daha katmanlaşmış yapıya sahiptir ve zaferler nadiren karşılaşılan şeyler olduğundan azınlıklara özgüdür. </a:t>
            </a:r>
            <a:endParaRPr lang="tr-TR" dirty="0"/>
          </a:p>
        </p:txBody>
      </p:sp>
    </p:spTree>
    <p:extLst>
      <p:ext uri="{BB962C8B-B14F-4D97-AF65-F5344CB8AC3E}">
        <p14:creationId xmlns:p14="http://schemas.microsoft.com/office/powerpoint/2010/main" val="288106513"/>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38200" y="274638"/>
            <a:ext cx="7467600" cy="1143000"/>
          </a:xfrm>
        </p:spPr>
        <p:txBody>
          <a:bodyPr/>
          <a:lstStyle/>
          <a:p>
            <a:pPr algn="ctr"/>
            <a:r>
              <a:rPr lang="tr-TR" dirty="0" smtClean="0"/>
              <a:t>OLMAK MI YAPMAK MI?</a:t>
            </a:r>
            <a:endParaRPr lang="tr-TR" dirty="0"/>
          </a:p>
        </p:txBody>
      </p:sp>
      <p:sp>
        <p:nvSpPr>
          <p:cNvPr id="3" name="İçerik Yer Tutucusu 2"/>
          <p:cNvSpPr>
            <a:spLocks noGrp="1"/>
          </p:cNvSpPr>
          <p:nvPr>
            <p:ph idx="1"/>
          </p:nvPr>
        </p:nvSpPr>
        <p:spPr>
          <a:xfrm>
            <a:off x="179512" y="1484784"/>
            <a:ext cx="8784976" cy="5373216"/>
          </a:xfrm>
        </p:spPr>
        <p:txBody>
          <a:bodyPr>
            <a:normAutofit/>
          </a:bodyPr>
          <a:lstStyle/>
          <a:p>
            <a:pPr marL="36576" indent="0">
              <a:buNone/>
            </a:pPr>
            <a:r>
              <a:rPr lang="tr-TR" sz="2800" dirty="0" smtClean="0">
                <a:solidFill>
                  <a:srgbClr val="000000"/>
                </a:solidFill>
              </a:rPr>
              <a:t>Sportif başarıya katkısı olan etkenler kültürel değerler ile de açıklanabilir. Bununla ilgili bir başka konu da </a:t>
            </a:r>
            <a:r>
              <a:rPr lang="tr-TR" sz="2800" b="1" dirty="0" smtClean="0">
                <a:solidFill>
                  <a:srgbClr val="000000"/>
                </a:solidFill>
              </a:rPr>
              <a:t>verili</a:t>
            </a:r>
            <a:r>
              <a:rPr lang="tr-TR" sz="2800" dirty="0" smtClean="0">
                <a:solidFill>
                  <a:srgbClr val="000000"/>
                </a:solidFill>
              </a:rPr>
              <a:t> ve </a:t>
            </a:r>
            <a:r>
              <a:rPr lang="tr-TR" sz="2800" b="1" dirty="0" smtClean="0">
                <a:solidFill>
                  <a:srgbClr val="000000"/>
                </a:solidFill>
              </a:rPr>
              <a:t>kazanılmış</a:t>
            </a:r>
            <a:r>
              <a:rPr lang="tr-TR" sz="2800" dirty="0" smtClean="0">
                <a:solidFill>
                  <a:srgbClr val="000000"/>
                </a:solidFill>
              </a:rPr>
              <a:t> statülerdir. Bireylerin yaş ve cinsiyet gibi </a:t>
            </a:r>
            <a:r>
              <a:rPr lang="tr-TR" sz="2800" b="1" dirty="0" smtClean="0">
                <a:solidFill>
                  <a:srgbClr val="000000"/>
                </a:solidFill>
              </a:rPr>
              <a:t>verili</a:t>
            </a:r>
            <a:r>
              <a:rPr lang="tr-TR" sz="2800" dirty="0" smtClean="0">
                <a:solidFill>
                  <a:srgbClr val="000000"/>
                </a:solidFill>
              </a:rPr>
              <a:t> statüler üzerinde denetimi kısıtlıdır; bu statüler kişinin ne yaptığına değil ne olduğuna göre belirlenir. Öte yandan </a:t>
            </a:r>
            <a:r>
              <a:rPr lang="tr-TR" sz="2800" b="1" dirty="0" smtClean="0">
                <a:solidFill>
                  <a:srgbClr val="000000"/>
                </a:solidFill>
              </a:rPr>
              <a:t>kazanılmış</a:t>
            </a:r>
            <a:r>
              <a:rPr lang="tr-TR" sz="2800" dirty="0" smtClean="0">
                <a:solidFill>
                  <a:srgbClr val="000000"/>
                </a:solidFill>
              </a:rPr>
              <a:t> statüler üzerinde daha fazla etkiye sahip olunabilir. Amerikan kültürü kazanılmış statülere verili statülerden daha çok önem verir.  Kişiler istemeleri ve yapmaları konusunda desteklenir. Başarı, kazanarak elde edilir. Kimlik yapmak ile ortaya çıkar.</a:t>
            </a:r>
          </a:p>
        </p:txBody>
      </p:sp>
    </p:spTree>
    <p:extLst>
      <p:ext uri="{BB962C8B-B14F-4D97-AF65-F5344CB8AC3E}">
        <p14:creationId xmlns:p14="http://schemas.microsoft.com/office/powerpoint/2010/main" val="2628424570"/>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35155" y="511594"/>
            <a:ext cx="8220120" cy="6113142"/>
          </a:xfrm>
        </p:spPr>
        <p:txBody>
          <a:bodyPr>
            <a:normAutofit lnSpcReduction="10000"/>
          </a:bodyPr>
          <a:lstStyle/>
          <a:p>
            <a:pPr marL="36576" indent="0">
              <a:buNone/>
            </a:pPr>
            <a:r>
              <a:rPr lang="tr-TR" b="1" dirty="0" smtClean="0">
                <a:solidFill>
                  <a:srgbClr val="000000"/>
                </a:solidFill>
              </a:rPr>
              <a:t>Brezilya’da ise kimlik yapmaktan çok olmak üzerine yani kişinin başlangıçtan beri ne olduğu üzerine inşa edilir. (Toplumsal sınıf, aile yapısı vb.) </a:t>
            </a:r>
          </a:p>
          <a:p>
            <a:pPr marL="36576" indent="0">
              <a:buNone/>
            </a:pPr>
            <a:r>
              <a:rPr lang="tr-TR" dirty="0" smtClean="0">
                <a:solidFill>
                  <a:srgbClr val="000000"/>
                </a:solidFill>
              </a:rPr>
              <a:t>Ulaşılmak istenen durum ya da konumlar için aileye başvurulur. </a:t>
            </a:r>
          </a:p>
          <a:p>
            <a:pPr marL="36576" indent="0">
              <a:buNone/>
            </a:pPr>
            <a:endParaRPr lang="tr-TR" dirty="0">
              <a:solidFill>
                <a:srgbClr val="000000"/>
              </a:solidFill>
            </a:endParaRPr>
          </a:p>
          <a:p>
            <a:pPr marL="36576" indent="0">
              <a:buNone/>
            </a:pPr>
            <a:r>
              <a:rPr lang="tr-TR" b="1" dirty="0" smtClean="0">
                <a:solidFill>
                  <a:srgbClr val="000000"/>
                </a:solidFill>
              </a:rPr>
              <a:t>Madalyalı Brezilyalı bir Judo sporcusu</a:t>
            </a:r>
            <a:r>
              <a:rPr lang="tr-TR" dirty="0" smtClean="0">
                <a:solidFill>
                  <a:srgbClr val="000000"/>
                </a:solidFill>
              </a:rPr>
              <a:t>nun hikâyesi, verili statünün önemi ve Brezilya’da başarıların nadir rastlanan, ayrıcalıklı kesime özgü durumlar olduğu gerçeğini ortaya koymaktadır. </a:t>
            </a:r>
            <a:endParaRPr lang="tr-TR" dirty="0">
              <a:solidFill>
                <a:srgbClr val="000000"/>
              </a:solidFill>
            </a:endParaRPr>
          </a:p>
        </p:txBody>
      </p:sp>
    </p:spTree>
    <p:extLst>
      <p:ext uri="{BB962C8B-B14F-4D97-AF65-F5344CB8AC3E}">
        <p14:creationId xmlns:p14="http://schemas.microsoft.com/office/powerpoint/2010/main" val="3321480583"/>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23528" y="1484784"/>
            <a:ext cx="8640960" cy="5256584"/>
          </a:xfrm>
        </p:spPr>
        <p:txBody>
          <a:bodyPr/>
          <a:lstStyle/>
          <a:p>
            <a:pPr marL="36576" indent="0">
              <a:buNone/>
            </a:pPr>
            <a:r>
              <a:rPr lang="tr-TR" dirty="0" smtClean="0">
                <a:solidFill>
                  <a:srgbClr val="000000"/>
                </a:solidFill>
              </a:rPr>
              <a:t>Orta sıklette Olimpiyat bronz madalyası kazanmış bir sporcu olan </a:t>
            </a:r>
            <a:r>
              <a:rPr lang="tr-TR" dirty="0" err="1" smtClean="0">
                <a:solidFill>
                  <a:srgbClr val="000000"/>
                </a:solidFill>
              </a:rPr>
              <a:t>Walter</a:t>
            </a:r>
            <a:r>
              <a:rPr lang="tr-TR" dirty="0" smtClean="0">
                <a:solidFill>
                  <a:srgbClr val="000000"/>
                </a:solidFill>
              </a:rPr>
              <a:t> </a:t>
            </a:r>
            <a:r>
              <a:rPr lang="tr-TR" dirty="0" err="1" smtClean="0">
                <a:solidFill>
                  <a:srgbClr val="000000"/>
                </a:solidFill>
              </a:rPr>
              <a:t>Carmona</a:t>
            </a:r>
            <a:r>
              <a:rPr lang="tr-TR" dirty="0" smtClean="0">
                <a:solidFill>
                  <a:srgbClr val="000000"/>
                </a:solidFill>
              </a:rPr>
              <a:t> </a:t>
            </a:r>
            <a:r>
              <a:rPr lang="tr-TR" dirty="0" err="1" smtClean="0">
                <a:solidFill>
                  <a:srgbClr val="000000"/>
                </a:solidFill>
              </a:rPr>
              <a:t>joduya</a:t>
            </a:r>
            <a:r>
              <a:rPr lang="tr-TR" dirty="0" smtClean="0">
                <a:solidFill>
                  <a:srgbClr val="000000"/>
                </a:solidFill>
              </a:rPr>
              <a:t> henüz 6 yaşında başlamış ve 12 yaşında Sao </a:t>
            </a:r>
            <a:r>
              <a:rPr lang="tr-TR" dirty="0" err="1" smtClean="0">
                <a:solidFill>
                  <a:srgbClr val="000000"/>
                </a:solidFill>
              </a:rPr>
              <a:t>Paulo</a:t>
            </a:r>
            <a:r>
              <a:rPr lang="tr-TR" dirty="0" smtClean="0">
                <a:solidFill>
                  <a:srgbClr val="000000"/>
                </a:solidFill>
              </a:rPr>
              <a:t> şampiyonu olmuştur. Ailesiyle birlikte yaşayan </a:t>
            </a:r>
            <a:r>
              <a:rPr lang="tr-TR" dirty="0" err="1" smtClean="0">
                <a:solidFill>
                  <a:srgbClr val="000000"/>
                </a:solidFill>
              </a:rPr>
              <a:t>Carmona’nın</a:t>
            </a:r>
            <a:r>
              <a:rPr lang="tr-TR" dirty="0" smtClean="0">
                <a:solidFill>
                  <a:srgbClr val="000000"/>
                </a:solidFill>
              </a:rPr>
              <a:t> babası fabrika sahibidir ve oğlunu desteklemektedir. </a:t>
            </a:r>
            <a:r>
              <a:rPr lang="tr-TR" dirty="0" err="1" smtClean="0">
                <a:solidFill>
                  <a:srgbClr val="000000"/>
                </a:solidFill>
              </a:rPr>
              <a:t>Carmona’nın</a:t>
            </a:r>
            <a:r>
              <a:rPr lang="tr-TR" dirty="0" smtClean="0">
                <a:solidFill>
                  <a:srgbClr val="000000"/>
                </a:solidFill>
              </a:rPr>
              <a:t> rahat bir yaşamı olmuştur, başka kaygıları olmaksızın okula gitmiş ve sporla da ilgilenebilmiştir. </a:t>
            </a:r>
            <a:endParaRPr lang="tr-TR" dirty="0">
              <a:solidFill>
                <a:srgbClr val="000000"/>
              </a:solidFill>
            </a:endParaRPr>
          </a:p>
        </p:txBody>
      </p:sp>
    </p:spTree>
    <p:extLst>
      <p:ext uri="{BB962C8B-B14F-4D97-AF65-F5344CB8AC3E}">
        <p14:creationId xmlns:p14="http://schemas.microsoft.com/office/powerpoint/2010/main" val="1108991955"/>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1520" y="1412776"/>
            <a:ext cx="8460432" cy="5428410"/>
          </a:xfrm>
        </p:spPr>
        <p:txBody>
          <a:bodyPr/>
          <a:lstStyle/>
          <a:p>
            <a:pPr marL="36576" indent="0">
              <a:buNone/>
            </a:pPr>
            <a:r>
              <a:rPr lang="tr-TR" dirty="0" smtClean="0"/>
              <a:t>Varlıklı bir aileden başarılı bir sporcuyla karşı karşıya gelen Amerikalı muhabirler başarının asıl nedeninin olanaklar olduğu sonucuna varmazlar. Basın yayın organları kişisel başarıya yani yapmaya odaklıdır. Ayrıca atletin zorluklarla mücadelesine odaklanır, başarılı olmayı sadece başarıyla değil asil ve fedakâr olmakla betimlerler. </a:t>
            </a:r>
            <a:endParaRPr lang="tr-TR" dirty="0"/>
          </a:p>
        </p:txBody>
      </p:sp>
    </p:spTree>
    <p:extLst>
      <p:ext uri="{BB962C8B-B14F-4D97-AF65-F5344CB8AC3E}">
        <p14:creationId xmlns:p14="http://schemas.microsoft.com/office/powerpoint/2010/main" val="2415695890"/>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29068" y="539338"/>
            <a:ext cx="7726206" cy="6353944"/>
          </a:xfrm>
        </p:spPr>
        <p:txBody>
          <a:bodyPr>
            <a:normAutofit/>
          </a:bodyPr>
          <a:lstStyle/>
          <a:p>
            <a:pPr marL="36576" indent="0">
              <a:buNone/>
            </a:pPr>
            <a:r>
              <a:rPr lang="tr-TR" sz="2800" dirty="0" smtClean="0"/>
              <a:t>Brezilya’daki verili statünün dayanak noktası kişinin olduğundan fazlasını yapamayacağı varsayımıdır. Örneğin Brezilya Olimpiyat Komitesi bir keresinde keyfi olarak belirlediği dereceye ulaşan bir yüzücü olmadığı için </a:t>
            </a:r>
            <a:r>
              <a:rPr lang="tr-TR" sz="2800" dirty="0" err="1" smtClean="0"/>
              <a:t>Olimpiyatlar’a</a:t>
            </a:r>
            <a:r>
              <a:rPr lang="tr-TR" sz="2800" dirty="0" smtClean="0"/>
              <a:t> kadın yüzücü göndermemişti. Bunun sonucunda başka ülkelerden olup daha kötü derecelere sahip olan yüzücüler yarışırken Güney Amerika rekortmeni oyunların dışında kalmıştı. </a:t>
            </a:r>
          </a:p>
          <a:p>
            <a:pPr marL="36576" indent="0">
              <a:buNone/>
            </a:pPr>
            <a:r>
              <a:rPr lang="tr-TR" sz="2800" dirty="0"/>
              <a:t>Amerikan kültürü geri dönüşlere, mucizevi şekilde elde edilen başarılara çok önem verir. Bu, her şeyin başlamadan bittiği verili statü odaklı kültürlerde imkansız gibi bir şeydir. </a:t>
            </a:r>
          </a:p>
          <a:p>
            <a:pPr marL="36576" indent="0">
              <a:buNone/>
            </a:pPr>
            <a:endParaRPr lang="tr-TR" dirty="0"/>
          </a:p>
        </p:txBody>
      </p:sp>
    </p:spTree>
    <p:extLst>
      <p:ext uri="{BB962C8B-B14F-4D97-AF65-F5344CB8AC3E}">
        <p14:creationId xmlns:p14="http://schemas.microsoft.com/office/powerpoint/2010/main" val="1407959696"/>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55576" y="476672"/>
            <a:ext cx="7200800" cy="5649491"/>
          </a:xfrm>
        </p:spPr>
        <p:txBody>
          <a:bodyPr>
            <a:normAutofit lnSpcReduction="10000"/>
          </a:bodyPr>
          <a:lstStyle/>
          <a:p>
            <a:pPr marL="36576" indent="0">
              <a:buNone/>
            </a:pPr>
            <a:r>
              <a:rPr lang="tr-TR" dirty="0" smtClean="0"/>
              <a:t>Spor etkinlikleri hakkında edindiğimiz bilgilerin çoğunluğu kitle iletişim araçları sayesindedir. Bundan hareketle kitle iletişim araçlarının çağdaş yaşam üzerindeki yaygın etkisini de dikkate alacağız.</a:t>
            </a:r>
          </a:p>
          <a:p>
            <a:endParaRPr lang="tr-TR" dirty="0"/>
          </a:p>
          <a:p>
            <a:pPr marL="36576" indent="0">
              <a:buNone/>
            </a:pPr>
            <a:r>
              <a:rPr lang="tr-TR" dirty="0" smtClean="0"/>
              <a:t>Kitle iletişim araçlarının kültür üzerindeki ve kültürün de kitle iletişim araçları üzerindeki etkisi karşılıklıdır. Bu bölümde bunun üzerinde duracağız.</a:t>
            </a:r>
          </a:p>
          <a:p>
            <a:endParaRPr lang="tr-TR" dirty="0"/>
          </a:p>
        </p:txBody>
      </p:sp>
    </p:spTree>
    <p:extLst>
      <p:ext uri="{BB962C8B-B14F-4D97-AF65-F5344CB8AC3E}">
        <p14:creationId xmlns:p14="http://schemas.microsoft.com/office/powerpoint/2010/main" val="2742434710"/>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70186" y="620688"/>
            <a:ext cx="7443970" cy="5505475"/>
          </a:xfrm>
        </p:spPr>
        <p:txBody>
          <a:bodyPr/>
          <a:lstStyle/>
          <a:p>
            <a:pPr marL="36576" indent="0">
              <a:buNone/>
            </a:pPr>
            <a:r>
              <a:rPr lang="tr-TR" dirty="0" smtClean="0"/>
              <a:t>Amerikalılar için şans, kader, gizem ve belirsizlik gibi kavramlar mağlubiyet için geçerli mazeretler iken Brezilyalılar sorumluluğu bireye ve kişisel hatalara bağlar. İnsanların elinde olmayan etkenlere önem vermezler. Bu yüzden Brezilya</a:t>
            </a:r>
            <a:br>
              <a:rPr lang="tr-TR" dirty="0" smtClean="0"/>
            </a:br>
            <a:r>
              <a:rPr lang="tr-TR" dirty="0" smtClean="0"/>
              <a:t>’da başarısızlık durumları açıklanırken sporcular sağlık sorunlarına sığınırlar. Amerikalılar ise zorlukları üstesinden gelinmesi gereken durumlar olarak görürler. </a:t>
            </a:r>
            <a:endParaRPr lang="tr-TR" dirty="0"/>
          </a:p>
        </p:txBody>
      </p:sp>
    </p:spTree>
    <p:extLst>
      <p:ext uri="{BB962C8B-B14F-4D97-AF65-F5344CB8AC3E}">
        <p14:creationId xmlns:p14="http://schemas.microsoft.com/office/powerpoint/2010/main" val="1465629811"/>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err="1" smtClean="0">
                <a:solidFill>
                  <a:srgbClr val="FF0000"/>
                </a:solidFill>
              </a:rPr>
              <a:t>Yararlanılan</a:t>
            </a:r>
            <a:r>
              <a:rPr lang="en-US" dirty="0" smtClean="0">
                <a:solidFill>
                  <a:srgbClr val="FF0000"/>
                </a:solidFill>
              </a:rPr>
              <a:t> </a:t>
            </a:r>
            <a:r>
              <a:rPr lang="en-US" dirty="0" err="1" smtClean="0">
                <a:solidFill>
                  <a:srgbClr val="FF0000"/>
                </a:solidFill>
              </a:rPr>
              <a:t>Kaynak</a:t>
            </a:r>
            <a:r>
              <a:rPr lang="en-US" dirty="0" smtClean="0">
                <a:solidFill>
                  <a:srgbClr val="FF0000"/>
                </a:solidFill>
              </a:rPr>
              <a:t>: </a:t>
            </a:r>
          </a:p>
          <a:p>
            <a:pPr marL="0" indent="0">
              <a:buNone/>
            </a:pPr>
            <a:endParaRPr lang="en-US" dirty="0"/>
          </a:p>
          <a:p>
            <a:pPr marL="0" indent="0">
              <a:buNone/>
            </a:pPr>
            <a:r>
              <a:rPr lang="tr-TR" dirty="0" err="1">
                <a:solidFill>
                  <a:srgbClr val="3366FF"/>
                </a:solidFill>
              </a:rPr>
              <a:t>Kottak</a:t>
            </a:r>
            <a:r>
              <a:rPr lang="tr-TR" dirty="0">
                <a:solidFill>
                  <a:srgbClr val="3366FF"/>
                </a:solidFill>
              </a:rPr>
              <a:t>, C. P. (2014). Antropoloji: İnsan Çeşitliliğine Bir Bakış. İstanbul: Deki Yayınevi</a:t>
            </a:r>
          </a:p>
          <a:p>
            <a:pPr marL="0" indent="0">
              <a:buNone/>
            </a:pPr>
            <a:endParaRPr lang="en-US" dirty="0"/>
          </a:p>
        </p:txBody>
      </p:sp>
    </p:spTree>
    <p:extLst>
      <p:ext uri="{BB962C8B-B14F-4D97-AF65-F5344CB8AC3E}">
        <p14:creationId xmlns:p14="http://schemas.microsoft.com/office/powerpoint/2010/main" val="2042413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10021"/>
            <a:ext cx="8229600" cy="1143000"/>
          </a:xfrm>
        </p:spPr>
        <p:txBody>
          <a:bodyPr/>
          <a:lstStyle/>
          <a:p>
            <a:pPr algn="ctr"/>
            <a:r>
              <a:rPr lang="tr-TR" dirty="0" smtClean="0">
                <a:solidFill>
                  <a:srgbClr val="FF0000"/>
                </a:solidFill>
              </a:rPr>
              <a:t>AMERİKAN FUTBOLU</a:t>
            </a:r>
            <a:endParaRPr lang="tr-TR" dirty="0">
              <a:solidFill>
                <a:srgbClr val="FF0000"/>
              </a:solidFill>
            </a:endParaRPr>
          </a:p>
        </p:txBody>
      </p:sp>
      <p:sp>
        <p:nvSpPr>
          <p:cNvPr id="4" name="Content Placeholder 3"/>
          <p:cNvSpPr>
            <a:spLocks noGrp="1"/>
          </p:cNvSpPr>
          <p:nvPr>
            <p:ph idx="1"/>
          </p:nvPr>
        </p:nvSpPr>
        <p:spPr>
          <a:xfrm>
            <a:off x="457200" y="1218440"/>
            <a:ext cx="8229600" cy="5639560"/>
          </a:xfrm>
        </p:spPr>
        <p:txBody>
          <a:bodyPr>
            <a:normAutofit fontScale="92500" lnSpcReduction="10000"/>
          </a:bodyPr>
          <a:lstStyle/>
          <a:p>
            <a:r>
              <a:rPr lang="tr-TR" dirty="0" smtClean="0"/>
              <a:t>Amerika genelinde sonbahar ile birlikte milyonlarca insan üniversiteler arası futbol maçlarına gider. Yine milyonlarca insan televizyonlardan maçları takip eder. Hatta Amerikan erkeklerinin yarısı </a:t>
            </a:r>
            <a:r>
              <a:rPr lang="tr-TR" dirty="0" err="1" smtClean="0"/>
              <a:t>Super</a:t>
            </a:r>
            <a:r>
              <a:rPr lang="tr-TR" dirty="0" smtClean="0"/>
              <a:t> </a:t>
            </a:r>
            <a:r>
              <a:rPr lang="tr-TR" dirty="0" err="1" smtClean="0"/>
              <a:t>Bowl</a:t>
            </a:r>
            <a:r>
              <a:rPr lang="tr-TR" dirty="0" smtClean="0"/>
              <a:t> maçlarını takip etmektedir. </a:t>
            </a:r>
          </a:p>
          <a:p>
            <a:r>
              <a:rPr lang="tr-TR" dirty="0" smtClean="0"/>
              <a:t>Futbolun bu denli popüler olması başta televizyon olmak üzere kitle iletişim araçlarına bağlıdır. Sert mücadelelere hatta zaman zaman sakatlanmalara yol açan şiddete rağmen bu kadar popüler olması Amerikalıların şiddete yatkınlığından mı kaynaklı?  </a:t>
            </a:r>
          </a:p>
          <a:p>
            <a:endParaRPr lang="tr-TR" dirty="0" smtClean="0"/>
          </a:p>
          <a:p>
            <a:endParaRPr lang="en-US" dirty="0"/>
          </a:p>
        </p:txBody>
      </p:sp>
    </p:spTree>
    <p:extLst>
      <p:ext uri="{BB962C8B-B14F-4D97-AF65-F5344CB8AC3E}">
        <p14:creationId xmlns:p14="http://schemas.microsoft.com/office/powerpoint/2010/main" val="4176327201"/>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620688"/>
            <a:ext cx="7560840" cy="5760640"/>
          </a:xfrm>
        </p:spPr>
        <p:txBody>
          <a:bodyPr/>
          <a:lstStyle/>
          <a:p>
            <a:pPr marL="36576" indent="0">
              <a:buNone/>
            </a:pPr>
            <a:r>
              <a:rPr lang="tr-TR" dirty="0" smtClean="0">
                <a:solidFill>
                  <a:srgbClr val="000000"/>
                </a:solidFill>
              </a:rPr>
              <a:t>Antropolog </a:t>
            </a:r>
            <a:r>
              <a:rPr lang="tr-TR" dirty="0" err="1" smtClean="0">
                <a:solidFill>
                  <a:srgbClr val="000000"/>
                </a:solidFill>
              </a:rPr>
              <a:t>W.Arens</a:t>
            </a:r>
            <a:r>
              <a:rPr lang="tr-TR" dirty="0" smtClean="0">
                <a:solidFill>
                  <a:srgbClr val="000000"/>
                </a:solidFill>
              </a:rPr>
              <a:t>(1981) bu yoruma karşı çıkar. </a:t>
            </a:r>
            <a:r>
              <a:rPr lang="tr-TR" dirty="0" err="1" smtClean="0">
                <a:solidFill>
                  <a:srgbClr val="000000"/>
                </a:solidFill>
              </a:rPr>
              <a:t>Arens</a:t>
            </a:r>
            <a:r>
              <a:rPr lang="tr-TR" dirty="0" smtClean="0">
                <a:solidFill>
                  <a:srgbClr val="000000"/>
                </a:solidFill>
              </a:rPr>
              <a:t> futbolun Amerika’ya özgü bir eğlence aracı olduğuna dikkat çeker. Aynı oyun Kanada’da da oynanmasına rağmen aynı oranda ilgi görmez. Yine </a:t>
            </a:r>
            <a:r>
              <a:rPr lang="tr-TR" dirty="0" err="1" smtClean="0">
                <a:solidFill>
                  <a:srgbClr val="000000"/>
                </a:solidFill>
              </a:rPr>
              <a:t>Arens’e</a:t>
            </a:r>
            <a:r>
              <a:rPr lang="tr-TR" dirty="0" smtClean="0">
                <a:solidFill>
                  <a:srgbClr val="000000"/>
                </a:solidFill>
              </a:rPr>
              <a:t> göre, futbol bu kadar etkili bir kanalsa, insanların şiddet yanlısı olduğu başka ülkelerde de futbolun aynı oranda popüler olması gerekirdi. O halde futbolun popülerliğini başka bir nedene dayandırmak mantıklı bir yaklaşımdır. </a:t>
            </a:r>
            <a:endParaRPr lang="tr-TR" dirty="0">
              <a:solidFill>
                <a:srgbClr val="000000"/>
              </a:solidFill>
            </a:endParaRPr>
          </a:p>
        </p:txBody>
      </p:sp>
    </p:spTree>
    <p:extLst>
      <p:ext uri="{BB962C8B-B14F-4D97-AF65-F5344CB8AC3E}">
        <p14:creationId xmlns:p14="http://schemas.microsoft.com/office/powerpoint/2010/main" val="932678087"/>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39552" y="392796"/>
            <a:ext cx="8208912" cy="5760640"/>
          </a:xfrm>
        </p:spPr>
        <p:txBody>
          <a:bodyPr/>
          <a:lstStyle/>
          <a:p>
            <a:pPr marL="36576" indent="0">
              <a:buNone/>
            </a:pPr>
            <a:r>
              <a:rPr lang="tr-TR" dirty="0" err="1" smtClean="0">
                <a:solidFill>
                  <a:srgbClr val="000000"/>
                </a:solidFill>
              </a:rPr>
              <a:t>Arens</a:t>
            </a:r>
            <a:r>
              <a:rPr lang="tr-TR" dirty="0" smtClean="0">
                <a:solidFill>
                  <a:srgbClr val="000000"/>
                </a:solidFill>
              </a:rPr>
              <a:t>, futbolun popülerliğinin Amerikan hayat tarzının önemli özelliklerini temsil etmesine bağlı olduğunu savunmaktadır. </a:t>
            </a:r>
          </a:p>
          <a:p>
            <a:pPr marL="36576" indent="0">
              <a:buNone/>
            </a:pPr>
            <a:r>
              <a:rPr lang="tr-TR" dirty="0" smtClean="0">
                <a:solidFill>
                  <a:srgbClr val="000000"/>
                </a:solidFill>
              </a:rPr>
              <a:t>Susan </a:t>
            </a:r>
            <a:r>
              <a:rPr lang="tr-TR" dirty="0" err="1" smtClean="0">
                <a:solidFill>
                  <a:srgbClr val="000000"/>
                </a:solidFill>
              </a:rPr>
              <a:t>Montague</a:t>
            </a:r>
            <a:r>
              <a:rPr lang="tr-TR" dirty="0" smtClean="0">
                <a:solidFill>
                  <a:srgbClr val="000000"/>
                </a:solidFill>
              </a:rPr>
              <a:t> ve Robert </a:t>
            </a:r>
            <a:r>
              <a:rPr lang="tr-TR" dirty="0" err="1" smtClean="0">
                <a:solidFill>
                  <a:srgbClr val="000000"/>
                </a:solidFill>
              </a:rPr>
              <a:t>Morais</a:t>
            </a:r>
            <a:r>
              <a:rPr lang="tr-TR" dirty="0" smtClean="0">
                <a:solidFill>
                  <a:srgbClr val="000000"/>
                </a:solidFill>
              </a:rPr>
              <a:t>(1981) bu çözümlemeyi bir adım daha ileri götürür. İkili, futbolun çağdaş organizasyonların minyatür ve basit bir versiyonu olduğunu savunmaktadır. İnsanlar işyeri, üniversite ve hükümet düzeyinde örgütsel bürokrasileri anlamakta zorluk çekerler.</a:t>
            </a:r>
            <a:endParaRPr lang="tr-TR" dirty="0">
              <a:solidFill>
                <a:srgbClr val="000000"/>
              </a:solidFill>
            </a:endParaRPr>
          </a:p>
        </p:txBody>
      </p:sp>
    </p:spTree>
    <p:extLst>
      <p:ext uri="{BB962C8B-B14F-4D97-AF65-F5344CB8AC3E}">
        <p14:creationId xmlns:p14="http://schemas.microsoft.com/office/powerpoint/2010/main" val="3953205959"/>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17390" y="404664"/>
            <a:ext cx="8526609" cy="5832648"/>
          </a:xfrm>
        </p:spPr>
        <p:txBody>
          <a:bodyPr>
            <a:normAutofit lnSpcReduction="10000"/>
          </a:bodyPr>
          <a:lstStyle/>
          <a:p>
            <a:pPr marL="36576" indent="0">
              <a:buNone/>
            </a:pPr>
            <a:r>
              <a:rPr lang="tr-TR" dirty="0" smtClean="0">
                <a:solidFill>
                  <a:srgbClr val="000000"/>
                </a:solidFill>
              </a:rPr>
              <a:t>Antropologlara göre futbol, çeşitli organizasyonlarda kararların nasıl alındığının ve ödüllerin ne şekilde paylaşıldığının anlaşılmasına yardımcı olur. İkili, futboldaki takım çalışmasını iş hayatındakiyle bir tutar. Şirket çalışanları gibi oyuncular da çalışkandır ve ekiplerine bağlıdır. Ancak şirketler söz konusu olduğunda karar alma mekanizması karmaşıklaşır ve kişiler bireysel performansları için ödüllendirilmez. Futbolda ise kararlar daha basit ve ödüller de tutarlı sayılır. Antropologlar oyunun popülerliğini buna bağlarlar. </a:t>
            </a:r>
            <a:endParaRPr lang="tr-TR" dirty="0">
              <a:solidFill>
                <a:srgbClr val="000000"/>
              </a:solidFill>
            </a:endParaRPr>
          </a:p>
        </p:txBody>
      </p:sp>
    </p:spTree>
    <p:extLst>
      <p:ext uri="{BB962C8B-B14F-4D97-AF65-F5344CB8AC3E}">
        <p14:creationId xmlns:p14="http://schemas.microsoft.com/office/powerpoint/2010/main" val="2754893673"/>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980728"/>
            <a:ext cx="7848872" cy="5112568"/>
          </a:xfrm>
        </p:spPr>
        <p:txBody>
          <a:bodyPr/>
          <a:lstStyle/>
          <a:p>
            <a:pPr marL="36576" indent="0">
              <a:buNone/>
            </a:pPr>
            <a:r>
              <a:rPr lang="tr-TR" dirty="0" smtClean="0">
                <a:solidFill>
                  <a:srgbClr val="000000"/>
                </a:solidFill>
              </a:rPr>
              <a:t>Herhangi bir insan büyük şirketlerin nasıl yönetildiğini tartışamasa bile futbolda kurallar, takımlar, istatistikler ve taktikler hakkında uzmanlaşabilir. Daha da önemlisi futbol, iş ortamında üzerinde durulan değerlerin gerçekten geri </a:t>
            </a:r>
            <a:r>
              <a:rPr lang="tr-TR" dirty="0">
                <a:solidFill>
                  <a:srgbClr val="000000"/>
                </a:solidFill>
              </a:rPr>
              <a:t>d</a:t>
            </a:r>
            <a:r>
              <a:rPr lang="tr-TR" dirty="0" smtClean="0">
                <a:solidFill>
                  <a:srgbClr val="000000"/>
                </a:solidFill>
              </a:rPr>
              <a:t>önüş sağladığının bir göstergesidir. En sıkı çalışan oyuncular, en istekli olanlar ve yeteneklerini başarılı şekilde sergileyenler diğer takımlardan daha sık kazanır.</a:t>
            </a:r>
            <a:endParaRPr lang="tr-TR" dirty="0">
              <a:solidFill>
                <a:srgbClr val="000000"/>
              </a:solidFill>
            </a:endParaRPr>
          </a:p>
        </p:txBody>
      </p:sp>
    </p:spTree>
    <p:extLst>
      <p:ext uri="{BB962C8B-B14F-4D97-AF65-F5344CB8AC3E}">
        <p14:creationId xmlns:p14="http://schemas.microsoft.com/office/powerpoint/2010/main" val="2878928537"/>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55576" y="274638"/>
            <a:ext cx="7632848" cy="1642194"/>
          </a:xfrm>
        </p:spPr>
        <p:txBody>
          <a:bodyPr>
            <a:normAutofit/>
          </a:bodyPr>
          <a:lstStyle/>
          <a:p>
            <a:pPr algn="ctr"/>
            <a:r>
              <a:rPr lang="tr-TR" dirty="0" smtClean="0">
                <a:solidFill>
                  <a:srgbClr val="FF0000"/>
                </a:solidFill>
              </a:rPr>
              <a:t>ULUSLARARASI SPORTİF BAŞARIYI BELİRLEYEN NEDİR?</a:t>
            </a:r>
            <a:endParaRPr lang="tr-TR" dirty="0">
              <a:solidFill>
                <a:srgbClr val="FF0000"/>
              </a:solidFill>
            </a:endParaRPr>
          </a:p>
        </p:txBody>
      </p:sp>
      <p:sp>
        <p:nvSpPr>
          <p:cNvPr id="3" name="TextBox 2"/>
          <p:cNvSpPr txBox="1"/>
          <p:nvPr/>
        </p:nvSpPr>
        <p:spPr>
          <a:xfrm>
            <a:off x="1375900" y="2981356"/>
            <a:ext cx="184666" cy="369332"/>
          </a:xfrm>
          <a:prstGeom prst="rect">
            <a:avLst/>
          </a:prstGeom>
          <a:noFill/>
        </p:spPr>
        <p:txBody>
          <a:bodyPr wrap="none" rtlCol="0">
            <a:spAutoFit/>
          </a:bodyPr>
          <a:lstStyle/>
          <a:p>
            <a:endParaRPr lang="en-US" dirty="0"/>
          </a:p>
        </p:txBody>
      </p:sp>
      <p:sp>
        <p:nvSpPr>
          <p:cNvPr id="5" name="İçerik Yer Tutucusu 2"/>
          <p:cNvSpPr>
            <a:spLocks noGrp="1"/>
          </p:cNvSpPr>
          <p:nvPr>
            <p:ph idx="1"/>
          </p:nvPr>
        </p:nvSpPr>
        <p:spPr>
          <a:xfrm>
            <a:off x="457200" y="1916832"/>
            <a:ext cx="8291264" cy="6192688"/>
          </a:xfrm>
        </p:spPr>
        <p:txBody>
          <a:bodyPr>
            <a:normAutofit/>
          </a:bodyPr>
          <a:lstStyle/>
          <a:p>
            <a:pPr marL="36576" indent="0">
              <a:buNone/>
            </a:pPr>
            <a:r>
              <a:rPr lang="tr-TR" sz="2800" dirty="0" smtClean="0"/>
              <a:t>Bunu belirleyen pek çok unsur vardır. Bu unsurların </a:t>
            </a:r>
            <a:r>
              <a:rPr lang="tr-TR" sz="2800" dirty="0" err="1" smtClean="0"/>
              <a:t>başlıcaları</a:t>
            </a:r>
            <a:r>
              <a:rPr lang="tr-TR" sz="2800" dirty="0" smtClean="0"/>
              <a:t> kültürel değerler, toplumsal etkenler ve kitle iletişim araçlarının etkisi olarak sayılabilir. Bu iddiayı, hem toprak büyüklüğü hem de fiziksel ve etnik köken çeşitliliği açısından benzer iki ülke olan Amerika ile Brezilya’yı karşılaştığımızda daha iyi değerlendirebiliriz. Her iki ülke de kıtalarının en büyük ekonomik aktörleri olmalarına rağmen 2008 Olimpiyatlarında Amerika 110 madalya kazanırken Brezilya ise sadece 15 madalya kazanabilmiştir.  </a:t>
            </a:r>
            <a:endParaRPr lang="tr-TR" sz="2800" dirty="0"/>
          </a:p>
        </p:txBody>
      </p:sp>
    </p:spTree>
    <p:extLst>
      <p:ext uri="{BB962C8B-B14F-4D97-AF65-F5344CB8AC3E}">
        <p14:creationId xmlns:p14="http://schemas.microsoft.com/office/powerpoint/2010/main" val="250762497"/>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260648"/>
            <a:ext cx="8507288" cy="6480720"/>
          </a:xfrm>
        </p:spPr>
        <p:txBody>
          <a:bodyPr>
            <a:normAutofit/>
          </a:bodyPr>
          <a:lstStyle/>
          <a:p>
            <a:pPr marL="36576" indent="0">
              <a:buNone/>
            </a:pPr>
            <a:r>
              <a:rPr lang="tr-TR" sz="2800" dirty="0" smtClean="0"/>
              <a:t>Kitle iletişim araçları; görsel temsil, yorum ve kuralların ve yetiştirme tekniklerinin açıklanması yoluyla her kesimin her türlü spora ilgisini arttırabilir. Amerikalıların spora olan ilgisi sürekli bir aktivite olmasından dolayı ve bu aktivitelerin kitle iletişim araçları tarafından yayınlanmasıyla yıldan yıla artmaktadır. </a:t>
            </a:r>
            <a:r>
              <a:rPr lang="tr-TR" sz="2800" dirty="0" err="1" smtClean="0"/>
              <a:t>Super</a:t>
            </a:r>
            <a:r>
              <a:rPr lang="tr-TR" sz="2800" dirty="0" smtClean="0"/>
              <a:t> </a:t>
            </a:r>
            <a:r>
              <a:rPr lang="tr-TR" sz="2800" dirty="0" err="1" smtClean="0"/>
              <a:t>Bowl</a:t>
            </a:r>
            <a:r>
              <a:rPr lang="tr-TR" sz="2800" dirty="0" smtClean="0"/>
              <a:t>, Olimpiyatlar Amerika’da yayın akışında önemli yer tutarken Brezilya’da böyle bir etkinlik yoktur. Amerika’ya göre çok daha az spor yayını vardır ve ilgi de çok azdır. </a:t>
            </a:r>
            <a:r>
              <a:rPr lang="tr-TR" sz="2800" dirty="0"/>
              <a:t>D</a:t>
            </a:r>
            <a:r>
              <a:rPr lang="tr-TR" sz="2800" dirty="0" smtClean="0"/>
              <a:t>ört yılda bir düzenlenen Dünya Kupası tutarlı şekilde büyük kitleleri ekran başına çekebilen tek spor olayıdır.</a:t>
            </a:r>
            <a:endParaRPr lang="tr-TR" sz="2800" dirty="0"/>
          </a:p>
        </p:txBody>
      </p:sp>
    </p:spTree>
    <p:extLst>
      <p:ext uri="{BB962C8B-B14F-4D97-AF65-F5344CB8AC3E}">
        <p14:creationId xmlns:p14="http://schemas.microsoft.com/office/powerpoint/2010/main" val="1412855336"/>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TotalTime>
  <Words>1214</Words>
  <Application>Microsoft Macintosh PowerPoint</Application>
  <PresentationFormat>On-screen Show (4:3)</PresentationFormat>
  <Paragraphs>38</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SPOR VE KÜLTÜR</vt:lpstr>
      <vt:lpstr>PowerPoint Presentation</vt:lpstr>
      <vt:lpstr>AMERİKAN FUTBOLU</vt:lpstr>
      <vt:lpstr>PowerPoint Presentation</vt:lpstr>
      <vt:lpstr>PowerPoint Presentation</vt:lpstr>
      <vt:lpstr>PowerPoint Presentation</vt:lpstr>
      <vt:lpstr>PowerPoint Presentation</vt:lpstr>
      <vt:lpstr>ULUSLARARASI SPORTİF BAŞARIYI BELİRLEYEN NEDİR?</vt:lpstr>
      <vt:lpstr>PowerPoint Presentation</vt:lpstr>
      <vt:lpstr>PowerPoint Presentation</vt:lpstr>
      <vt:lpstr>PowerPoint Presentation</vt:lpstr>
      <vt:lpstr>PowerPoint Presentation</vt:lpstr>
      <vt:lpstr>PowerPoint Presentation</vt:lpstr>
      <vt:lpstr>PowerPoint Presentation</vt:lpstr>
      <vt:lpstr>OLMAK MI YAPMAK MI?</vt:lpstr>
      <vt:lpstr>PowerPoint Presentation</vt:lpstr>
      <vt:lpstr>PowerPoint Presentation</vt:lpstr>
      <vt:lpstr>PowerPoint Presentation</vt:lpstr>
      <vt:lpstr>PowerPoint Presentation</vt:lpstr>
      <vt:lpstr>PowerPoint Presentation</vt:lpstr>
      <vt:lpstr>PowerPoint Presentation</vt:lpstr>
    </vt:vector>
  </TitlesOfParts>
  <Company>ahmet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SPOR VE KÜLTÜR</dc:title>
  <dc:creator>ahmet ahmet</dc:creator>
  <cp:lastModifiedBy>ahmet ahmet</cp:lastModifiedBy>
  <cp:revision>2</cp:revision>
  <dcterms:created xsi:type="dcterms:W3CDTF">2018-02-23T11:29:24Z</dcterms:created>
  <dcterms:modified xsi:type="dcterms:W3CDTF">2018-02-23T12:12:03Z</dcterms:modified>
</cp:coreProperties>
</file>