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B4C-8AED-43DD-93F8-E329580FBD09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1CDD-F691-49E9-9704-350A01DA66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191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B4C-8AED-43DD-93F8-E329580FBD09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1CDD-F691-49E9-9704-350A01DA66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4995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B4C-8AED-43DD-93F8-E329580FBD09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1CDD-F691-49E9-9704-350A01DA66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8540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B4C-8AED-43DD-93F8-E329580FBD09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1CDD-F691-49E9-9704-350A01DA66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9233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B4C-8AED-43DD-93F8-E329580FBD09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1CDD-F691-49E9-9704-350A01DA66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588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B4C-8AED-43DD-93F8-E329580FBD09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1CDD-F691-49E9-9704-350A01DA66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87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B4C-8AED-43DD-93F8-E329580FBD09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1CDD-F691-49E9-9704-350A01DA66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099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B4C-8AED-43DD-93F8-E329580FBD09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1CDD-F691-49E9-9704-350A01DA66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70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B4C-8AED-43DD-93F8-E329580FBD09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1CDD-F691-49E9-9704-350A01DA66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6217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B4C-8AED-43DD-93F8-E329580FBD09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1CDD-F691-49E9-9704-350A01DA66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749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B4C-8AED-43DD-93F8-E329580FBD09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1CDD-F691-49E9-9704-350A01DA66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87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D1B4C-8AED-43DD-93F8-E329580FBD09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61CDD-F691-49E9-9704-350A01DA66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731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Entelektüalistler</a:t>
            </a:r>
            <a:r>
              <a:rPr lang="tr-TR" dirty="0" smtClean="0"/>
              <a:t>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endParaRPr lang="tr-TR" dirty="0"/>
          </a:p>
          <a:p>
            <a:r>
              <a:rPr lang="tr-TR" dirty="0"/>
              <a:t>Bu bölümde literatürde </a:t>
            </a:r>
            <a:r>
              <a:rPr lang="tr-TR" dirty="0" err="1"/>
              <a:t>entelektüalistler</a:t>
            </a:r>
            <a:r>
              <a:rPr lang="tr-TR" dirty="0"/>
              <a:t> olarak adlandırılan: </a:t>
            </a:r>
            <a:r>
              <a:rPr lang="tr-TR" dirty="0" err="1"/>
              <a:t>Müller</a:t>
            </a:r>
            <a:r>
              <a:rPr lang="tr-TR" dirty="0"/>
              <a:t>, </a:t>
            </a:r>
            <a:r>
              <a:rPr lang="tr-TR" dirty="0" err="1"/>
              <a:t>Spencer</a:t>
            </a:r>
            <a:r>
              <a:rPr lang="tr-TR" dirty="0"/>
              <a:t>, </a:t>
            </a:r>
            <a:r>
              <a:rPr lang="tr-TR" dirty="0" err="1"/>
              <a:t>Tylor</a:t>
            </a:r>
            <a:r>
              <a:rPr lang="tr-TR" dirty="0"/>
              <a:t> ve </a:t>
            </a:r>
            <a:r>
              <a:rPr lang="tr-TR" dirty="0" err="1"/>
              <a:t>Frazer’ın</a:t>
            </a:r>
            <a:r>
              <a:rPr lang="tr-TR" dirty="0"/>
              <a:t> çalışmaları hakkında bilgi verilecek ve bu araştırmacıların </a:t>
            </a:r>
            <a:r>
              <a:rPr lang="tr-TR" dirty="0" err="1"/>
              <a:t>Durkheim’in</a:t>
            </a:r>
            <a:r>
              <a:rPr lang="tr-TR" dirty="0"/>
              <a:t> Sosyolojisi üzerindeki etkilerine değinilecektir.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543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Taylor 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Edward Taylor (1832-1917)</a:t>
            </a:r>
          </a:p>
          <a:p>
            <a:r>
              <a:rPr lang="tr-TR" dirty="0" smtClean="0"/>
              <a:t>Sosyal antropoloji disiplininin kurucusudur. </a:t>
            </a:r>
          </a:p>
          <a:p>
            <a:r>
              <a:rPr lang="tr-TR" dirty="0" smtClean="0"/>
              <a:t>20 yaşında ilk kez Meksika’da antropolojik araştırma yaptı</a:t>
            </a:r>
          </a:p>
          <a:p>
            <a:r>
              <a:rPr lang="tr-TR" dirty="0" err="1" smtClean="0"/>
              <a:t>Anahuat</a:t>
            </a:r>
            <a:r>
              <a:rPr lang="tr-TR" dirty="0" smtClean="0"/>
              <a:t>: Meksika ve Meksikalılar adlı kitabı (1861) yayımladı ardından </a:t>
            </a:r>
          </a:p>
          <a:p>
            <a:r>
              <a:rPr lang="tr-TR" dirty="0" smtClean="0"/>
              <a:t>1871’de  din konusuna odaklanan İlkel Kültür  kitabından sonra dünyada ilk kez Oxford’da antropoloji alanında kadro aldı</a:t>
            </a:r>
          </a:p>
          <a:p>
            <a:pPr marL="0" indent="0">
              <a:buNone/>
            </a:pPr>
            <a:r>
              <a:rPr lang="tr-TR" dirty="0" err="1" smtClean="0"/>
              <a:t>Quaker</a:t>
            </a:r>
            <a:r>
              <a:rPr lang="tr-TR" dirty="0" smtClean="0"/>
              <a:t> Mezhebinden Katolik karşıtı bir kişidir (Morris: 160-1)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0632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Taylor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Taylor, antropolojiyi kültür bilimi olarak tanımladı ve kültürü şu </a:t>
            </a:r>
            <a:r>
              <a:rPr lang="tr-TR" dirty="0" err="1" smtClean="0"/>
              <a:t>şelikde</a:t>
            </a:r>
            <a:r>
              <a:rPr lang="tr-TR" dirty="0" smtClean="0"/>
              <a:t> tanımladı:</a:t>
            </a:r>
          </a:p>
          <a:p>
            <a:pPr marL="0" indent="0">
              <a:buNone/>
            </a:pPr>
            <a:r>
              <a:rPr lang="tr-TR" dirty="0" smtClean="0"/>
              <a:t>«Kültür ya da uygarlık bir toplumun üyesi olarak insanın kazandığı bilgi, inanç, sanat, ahlak, hukuk, gelenek, görenek, benzeri yetenek ve alışkanlıkları içine alan karmaşık bir bütündür» (</a:t>
            </a:r>
            <a:r>
              <a:rPr lang="tr-TR" dirty="0" err="1" smtClean="0"/>
              <a:t>Müller</a:t>
            </a:r>
            <a:r>
              <a:rPr lang="tr-TR" dirty="0" smtClean="0"/>
              <a:t>: 161)</a:t>
            </a:r>
          </a:p>
          <a:p>
            <a:pPr marL="0" indent="0">
              <a:buNone/>
            </a:pPr>
            <a:r>
              <a:rPr lang="tr-TR" dirty="0" smtClean="0"/>
              <a:t>Dolayısıyla Taylor, kültürü ve uygarlığı bu şekilde tanımlayarak  gündelik dilde yanlış kültüre ilişkin yaygın olarak kullanılan </a:t>
            </a:r>
            <a:r>
              <a:rPr lang="tr-TR" dirty="0" err="1" smtClean="0"/>
              <a:t>kişeleri</a:t>
            </a:r>
            <a:r>
              <a:rPr lang="tr-TR" dirty="0" smtClean="0"/>
              <a:t> ortadan kaldırdı. Her kültürün değerli olduğunu kültürsüz insan diye bir şey  olmadığının altını çizdi.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7036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Taylor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Evrimci perspektifi sahiplenerek Kültürel Evrimin üç aşaması olduğunu söyledi</a:t>
            </a:r>
          </a:p>
          <a:p>
            <a:pPr marL="514350" indent="-514350">
              <a:buAutoNum type="arabicPeriod"/>
            </a:pPr>
            <a:r>
              <a:rPr lang="tr-TR" dirty="0" smtClean="0"/>
              <a:t>Vahşet ya da avcı toplayıcılık aşaması</a:t>
            </a:r>
          </a:p>
          <a:p>
            <a:pPr marL="514350" indent="-514350">
              <a:buAutoNum type="arabicPeriod"/>
            </a:pPr>
            <a:r>
              <a:rPr lang="tr-TR" dirty="0" smtClean="0"/>
              <a:t>Hayvan ve bitki evcilleştirmeyle karakterize edilen barbarlık aşaması</a:t>
            </a:r>
          </a:p>
          <a:p>
            <a:pPr marL="514350" indent="-514350">
              <a:buAutoNum type="arabicPeriod"/>
            </a:pPr>
            <a:r>
              <a:rPr lang="tr-TR" dirty="0" smtClean="0"/>
              <a:t>Yazının icadıyla başlayan uygarlık aşaması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Dinin kökeni olarak </a:t>
            </a:r>
            <a:r>
              <a:rPr lang="tr-TR" dirty="0" err="1" smtClean="0"/>
              <a:t>animizimi</a:t>
            </a:r>
            <a:r>
              <a:rPr lang="tr-TR" dirty="0" smtClean="0"/>
              <a:t> işaret etti, animizmin tüm </a:t>
            </a:r>
            <a:r>
              <a:rPr lang="tr-TR" dirty="0" err="1" smtClean="0"/>
              <a:t>dinleir</a:t>
            </a:r>
            <a:r>
              <a:rPr lang="tr-TR" dirty="0" smtClean="0"/>
              <a:t> temeli olduğunu savundu.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9953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Frazer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Glasgow Üniversitesi’nde Yunanca ve Latince üzerine çalışan </a:t>
            </a:r>
            <a:r>
              <a:rPr lang="tr-TR" dirty="0" err="1" smtClean="0"/>
              <a:t>Frazer</a:t>
            </a:r>
            <a:r>
              <a:rPr lang="tr-TR" dirty="0" smtClean="0"/>
              <a:t>,</a:t>
            </a:r>
          </a:p>
          <a:p>
            <a:r>
              <a:rPr lang="tr-TR" dirty="0" smtClean="0"/>
              <a:t>Taylor’un İlkel Kültür’ünden etkilenip antropolojiye merak salmıştır. </a:t>
            </a:r>
          </a:p>
          <a:p>
            <a:r>
              <a:rPr lang="tr-TR" dirty="0" smtClean="0"/>
              <a:t>En ünlü Eseri «Altın Dal» </a:t>
            </a:r>
            <a:r>
              <a:rPr lang="tr-TR" dirty="0" err="1" smtClean="0"/>
              <a:t>dır</a:t>
            </a:r>
            <a:endParaRPr lang="tr-TR" dirty="0" smtClean="0"/>
          </a:p>
          <a:p>
            <a:r>
              <a:rPr lang="tr-TR" dirty="0" smtClean="0"/>
              <a:t>Büyü ve din üzerine bir çok eserler yazdı bunlar arasında </a:t>
            </a:r>
          </a:p>
          <a:p>
            <a:r>
              <a:rPr lang="tr-TR" dirty="0" smtClean="0"/>
              <a:t>«Eski Ahit’te Folklor» ve «Totemizm ve Dışevlilik» öne çıkar.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5966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Frazer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Frazer</a:t>
            </a:r>
            <a:r>
              <a:rPr lang="tr-TR" dirty="0" smtClean="0"/>
              <a:t> büyü, bilim ve din arasında açık bir kavramsal bölünme görür.</a:t>
            </a:r>
          </a:p>
          <a:p>
            <a:pPr marL="0" indent="0">
              <a:buNone/>
            </a:pPr>
            <a:r>
              <a:rPr lang="tr-TR" dirty="0" smtClean="0"/>
              <a:t>Ona göre «büyüsel düşünce, doğada bir olayın diğerini zorunlu ve değişmez olarak ve herhangi bir tinsel veya kişisel bir aracının müdahalesi olmaksızın izlediğini varsayar». </a:t>
            </a:r>
          </a:p>
          <a:p>
            <a:pPr marL="0" indent="0">
              <a:buNone/>
            </a:pPr>
            <a:r>
              <a:rPr lang="tr-TR" dirty="0" smtClean="0"/>
              <a:t>Öyleyse, onun bu yaklaşımı  modern bilimin kavramsallaştırmasıyla aynıdır: «tümüyle sistemin altında yatan örtük, ama gerçek ve kesin biçimdeki doğanın düzeni ve birlik-bütünlüğüne olan inançtır»  (Morris: 170)  </a:t>
            </a:r>
          </a:p>
          <a:p>
            <a:pPr marL="0" indent="0">
              <a:buNone/>
            </a:pPr>
            <a:r>
              <a:rPr lang="tr-TR" dirty="0" smtClean="0"/>
              <a:t>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7566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Frazer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Frazer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«insandan üstün olduğuna inanılan güçleri yatıştırma ve dost edinme» olarak tanımladığı dini bu nedenle hem büyüyle hem de bilimle temel bir karşıtlık içinde görmüştür». </a:t>
            </a:r>
          </a:p>
          <a:p>
            <a:pPr marL="0" indent="0">
              <a:buNone/>
            </a:pPr>
            <a:r>
              <a:rPr lang="tr-TR" dirty="0" smtClean="0"/>
              <a:t>Dünyanın dinsel ve büyüsel kavramsallaştırmaları arasında kolay bir ayrım vardı; büyü yalnızca düşünceler arasındaki, ilişkinin uygulamaya yanlı geçirilmesiydi. Ona göre:</a:t>
            </a:r>
          </a:p>
          <a:p>
            <a:pPr marL="0" indent="0">
              <a:buNone/>
            </a:pPr>
            <a:r>
              <a:rPr lang="tr-TR" dirty="0" smtClean="0"/>
              <a:t>«her büyü zorunlu olarak yanlış ve yararsızdır; çünkü eğer doğru ve verimli  olsaydı büyü olmayıp bilim olacaktı» (Morris: 170)   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8738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Ortak Noktalar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Müller</a:t>
            </a:r>
            <a:r>
              <a:rPr lang="tr-TR" dirty="0" smtClean="0"/>
              <a:t>, </a:t>
            </a:r>
            <a:r>
              <a:rPr lang="tr-TR" dirty="0" err="1" smtClean="0"/>
              <a:t>Spencer</a:t>
            </a:r>
            <a:r>
              <a:rPr lang="tr-TR" dirty="0" smtClean="0"/>
              <a:t> Taylor ve </a:t>
            </a:r>
            <a:r>
              <a:rPr lang="tr-TR" dirty="0" err="1" smtClean="0"/>
              <a:t>Frazer’ın</a:t>
            </a:r>
            <a:r>
              <a:rPr lang="tr-TR" dirty="0" smtClean="0"/>
              <a:t> ortak noktaları şunlardır:</a:t>
            </a:r>
          </a:p>
          <a:p>
            <a:pPr marL="0" indent="0">
              <a:buNone/>
            </a:pPr>
            <a:r>
              <a:rPr lang="tr-TR" dirty="0" smtClean="0"/>
              <a:t>Dine ilişkin farklı köken  önermeleriyle  ortaya çıksalar da bazı temel varsayımları paylaştılar. </a:t>
            </a:r>
          </a:p>
          <a:p>
            <a:pPr marL="0" indent="0">
              <a:buNone/>
            </a:pPr>
            <a:r>
              <a:rPr lang="tr-TR" dirty="0" smtClean="0"/>
              <a:t>Hepsi de insan kültürünü evrimsel perspektiften görmüş ve dine psikolojik ve </a:t>
            </a:r>
            <a:r>
              <a:rPr lang="tr-TR" dirty="0" err="1" smtClean="0"/>
              <a:t>amprisist</a:t>
            </a:r>
            <a:r>
              <a:rPr lang="tr-TR" dirty="0" smtClean="0"/>
              <a:t> yargılarla yaklaşmışlardır.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D</a:t>
            </a:r>
            <a:r>
              <a:rPr lang="tr-TR" dirty="0" smtClean="0"/>
              <a:t>in düşüncesinin kişinin kendisi veya dünya üzerine bireysel insan deneyimleri temelinde gerçekleşen akli çıkarsamalardan kaynaklandığını  düşünmüşlerdir.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2420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480</Words>
  <Application>Microsoft Office PowerPoint</Application>
  <PresentationFormat>Geniş ekran</PresentationFormat>
  <Paragraphs>42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Entelektüalistler  </vt:lpstr>
      <vt:lpstr>Taylor  </vt:lpstr>
      <vt:lpstr>Taylor </vt:lpstr>
      <vt:lpstr>Taylor </vt:lpstr>
      <vt:lpstr>Frazer </vt:lpstr>
      <vt:lpstr>Frazer </vt:lpstr>
      <vt:lpstr>Frazer </vt:lpstr>
      <vt:lpstr>Ortak Noktalar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Entelektüalistler</dc:title>
  <dc:creator>Kurtulus</dc:creator>
  <cp:lastModifiedBy>Kurtulus</cp:lastModifiedBy>
  <cp:revision>14</cp:revision>
  <dcterms:created xsi:type="dcterms:W3CDTF">2020-02-15T09:46:14Z</dcterms:created>
  <dcterms:modified xsi:type="dcterms:W3CDTF">2020-02-15T13:01:57Z</dcterms:modified>
</cp:coreProperties>
</file>