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495678"/>
            <a:ext cx="9297988" cy="1140617"/>
          </a:xfrm>
        </p:spPr>
        <p:txBody>
          <a:bodyPr>
            <a:normAutofit/>
          </a:bodyPr>
          <a:lstStyle/>
          <a:p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alt 1. premolar </a:t>
            </a:r>
            <a:r>
              <a:rPr lang="en-US" dirty="0" err="1"/>
              <a:t>diş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2807368" y="457201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 eaLnBrk="1"/>
            <a:endParaRPr lang="tr-TR" altLang="en-US" sz="36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8" name="AutoShape 7"/>
          <p:cNvSpPr>
            <a:spLocks/>
          </p:cNvSpPr>
          <p:nvPr/>
        </p:nvSpPr>
        <p:spPr bwMode="auto">
          <a:xfrm>
            <a:off x="3164365" y="2523320"/>
            <a:ext cx="8186654" cy="2852821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/>
            <a:r>
              <a:rPr lang="tr-TR" altLang="en-US" dirty="0">
                <a:sym typeface="Comic Sans MS" panose="030F0702030302020204" pitchFamily="66" charset="0"/>
              </a:rPr>
              <a:t>Çoğunlukla iki kök ve iki </a:t>
            </a:r>
            <a:r>
              <a:rPr lang="tr-TR" altLang="en-US" dirty="0" err="1">
                <a:sym typeface="Comic Sans MS" panose="030F0702030302020204" pitchFamily="66" charset="0"/>
              </a:rPr>
              <a:t>pulpa</a:t>
            </a:r>
            <a:r>
              <a:rPr lang="tr-TR" altLang="en-US" dirty="0">
                <a:sym typeface="Comic Sans MS" panose="030F0702030302020204" pitchFamily="66" charset="0"/>
              </a:rPr>
              <a:t> kanalı </a:t>
            </a:r>
          </a:p>
          <a:p>
            <a:pPr algn="l"/>
            <a:r>
              <a:rPr lang="tr-TR" altLang="en-US" dirty="0">
                <a:sym typeface="Comic Sans MS" panose="030F0702030302020204" pitchFamily="66" charset="0"/>
              </a:rPr>
              <a:t>vardır.</a:t>
            </a:r>
          </a:p>
          <a:p>
            <a:pPr algn="l"/>
            <a:r>
              <a:rPr lang="tr-TR" altLang="en-US" dirty="0" smtClean="0">
                <a:sym typeface="Comic Sans MS" panose="030F0702030302020204" pitchFamily="66" charset="0"/>
              </a:rPr>
              <a:t>Tek </a:t>
            </a:r>
            <a:r>
              <a:rPr lang="tr-TR" altLang="en-US" dirty="0">
                <a:sym typeface="Comic Sans MS" panose="030F0702030302020204" pitchFamily="66" charset="0"/>
              </a:rPr>
              <a:t>kök varsa da yine iki </a:t>
            </a:r>
            <a:r>
              <a:rPr lang="tr-TR" altLang="en-US" dirty="0" err="1">
                <a:sym typeface="Comic Sans MS" panose="030F0702030302020204" pitchFamily="66" charset="0"/>
              </a:rPr>
              <a:t>pulpa</a:t>
            </a:r>
            <a:r>
              <a:rPr lang="tr-TR" altLang="en-US" dirty="0">
                <a:sym typeface="Comic Sans MS" panose="030F0702030302020204" pitchFamily="66" charset="0"/>
              </a:rPr>
              <a:t> kanalı </a:t>
            </a:r>
          </a:p>
          <a:p>
            <a:pPr algn="l"/>
            <a:r>
              <a:rPr lang="tr-TR" altLang="en-US" dirty="0">
                <a:sym typeface="Comic Sans MS" panose="030F0702030302020204" pitchFamily="66" charset="0"/>
              </a:rPr>
              <a:t>Vardır.</a:t>
            </a:r>
          </a:p>
          <a:p>
            <a:pPr algn="l"/>
            <a:endParaRPr lang="tr-TR" altLang="en-US" dirty="0">
              <a:sym typeface="Comic Sans MS" panose="030F0702030302020204" pitchFamily="66" charset="0"/>
            </a:endParaRPr>
          </a:p>
          <a:p>
            <a:pPr algn="l"/>
            <a:r>
              <a:rPr lang="tr-TR" altLang="en-US" dirty="0" err="1">
                <a:sym typeface="Comic Sans MS" panose="030F0702030302020204" pitchFamily="66" charset="0"/>
              </a:rPr>
              <a:t>Bukkal</a:t>
            </a:r>
            <a:r>
              <a:rPr lang="tr-TR" altLang="en-US" dirty="0">
                <a:sym typeface="Comic Sans MS" panose="030F0702030302020204" pitchFamily="66" charset="0"/>
              </a:rPr>
              <a:t> </a:t>
            </a:r>
            <a:r>
              <a:rPr lang="tr-TR" altLang="en-US" dirty="0" err="1">
                <a:sym typeface="Comic Sans MS" panose="030F0702030302020204" pitchFamily="66" charset="0"/>
              </a:rPr>
              <a:t>cusp</a:t>
            </a:r>
            <a:r>
              <a:rPr lang="tr-TR" altLang="en-US" dirty="0">
                <a:sym typeface="Comic Sans MS" panose="030F0702030302020204" pitchFamily="66" charset="0"/>
              </a:rPr>
              <a:t> </a:t>
            </a:r>
            <a:r>
              <a:rPr lang="tr-TR" altLang="en-US" dirty="0" err="1">
                <a:sym typeface="Comic Sans MS" panose="030F0702030302020204" pitchFamily="66" charset="0"/>
              </a:rPr>
              <a:t>lingual</a:t>
            </a:r>
            <a:r>
              <a:rPr lang="tr-TR" altLang="en-US" dirty="0">
                <a:sym typeface="Comic Sans MS" panose="030F0702030302020204" pitchFamily="66" charset="0"/>
              </a:rPr>
              <a:t> </a:t>
            </a:r>
            <a:r>
              <a:rPr lang="tr-TR" altLang="en-US" dirty="0" err="1">
                <a:sym typeface="Comic Sans MS" panose="030F0702030302020204" pitchFamily="66" charset="0"/>
              </a:rPr>
              <a:t>cusptan</a:t>
            </a:r>
            <a:r>
              <a:rPr lang="tr-TR" altLang="en-US" dirty="0">
                <a:sym typeface="Comic Sans MS" panose="030F0702030302020204" pitchFamily="66" charset="0"/>
              </a:rPr>
              <a:t> 1 mm daha uzundur.</a:t>
            </a:r>
          </a:p>
          <a:p>
            <a:pPr algn="l"/>
            <a:endParaRPr lang="tr-TR" altLang="en-US" dirty="0">
              <a:sym typeface="Comic Sans MS" panose="030F0702030302020204" pitchFamily="66" charset="0"/>
            </a:endParaRPr>
          </a:p>
          <a:p>
            <a:pPr algn="l"/>
            <a:r>
              <a:rPr lang="tr-TR" altLang="en-US" dirty="0" err="1">
                <a:sym typeface="Comic Sans MS" panose="030F0702030302020204" pitchFamily="66" charset="0"/>
              </a:rPr>
              <a:t>Cusplar</a:t>
            </a:r>
            <a:r>
              <a:rPr lang="tr-TR" altLang="en-US" dirty="0">
                <a:sym typeface="Comic Sans MS" panose="030F0702030302020204" pitchFamily="66" charset="0"/>
              </a:rPr>
              <a:t> arası uzaklık 6 mm’dir</a:t>
            </a:r>
            <a:endParaRPr lang="tr-TR" altLang="en-US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Üst 1. </a:t>
            </a:r>
            <a:r>
              <a:rPr lang="tr-TR" b="1" dirty="0" err="1" smtClean="0"/>
              <a:t>Premolar</a:t>
            </a:r>
            <a:r>
              <a:rPr lang="tr-TR" b="1" dirty="0" smtClean="0"/>
              <a:t> 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7"/>
          <p:cNvSpPr>
            <a:spLocks/>
          </p:cNvSpPr>
          <p:nvPr/>
        </p:nvSpPr>
        <p:spPr bwMode="auto">
          <a:xfrm>
            <a:off x="1556084" y="2021306"/>
            <a:ext cx="10635916" cy="2791326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Helvetica" panose="020B0604020202020204" pitchFamily="34" charset="0"/>
              </a:rPr>
              <a:t>Anterior</a:t>
            </a:r>
            <a:r>
              <a:rPr lang="tr-TR" altLang="en-US" dirty="0">
                <a:sym typeface="Helvetica" panose="020B0604020202020204" pitchFamily="34" charset="0"/>
              </a:rPr>
              <a:t> dişler gibi dört loptan gelişirler. 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>
                <a:sym typeface="Helvetica" panose="020B0604020202020204" pitchFamily="34" charset="0"/>
              </a:rPr>
              <a:t>Kron ve kökleri üst </a:t>
            </a:r>
            <a:r>
              <a:rPr lang="tr-TR" altLang="en-US" dirty="0" err="1">
                <a:sym typeface="Helvetica" panose="020B0604020202020204" pitchFamily="34" charset="0"/>
              </a:rPr>
              <a:t>kaninlerden</a:t>
            </a:r>
            <a:r>
              <a:rPr lang="tr-TR" altLang="en-US" dirty="0">
                <a:sym typeface="Helvetica" panose="020B0604020202020204" pitchFamily="34" charset="0"/>
              </a:rPr>
              <a:t> kısa, kök boyları </a:t>
            </a:r>
            <a:r>
              <a:rPr lang="tr-TR" altLang="en-US" dirty="0" err="1">
                <a:sym typeface="Helvetica" panose="020B0604020202020204" pitchFamily="34" charset="0"/>
              </a:rPr>
              <a:t>molarlarınkine</a:t>
            </a:r>
            <a:r>
              <a:rPr lang="tr-TR" altLang="en-US" dirty="0">
                <a:sym typeface="Helvetica" panose="020B0604020202020204" pitchFamily="34" charset="0"/>
              </a:rPr>
              <a:t> eşittir. 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>
                <a:sym typeface="Helvetica" panose="020B0604020202020204" pitchFamily="34" charset="0"/>
              </a:rPr>
              <a:t>Marjinal sırtlar </a:t>
            </a:r>
            <a:r>
              <a:rPr lang="tr-TR" altLang="en-US" dirty="0" err="1">
                <a:sym typeface="Helvetica" panose="020B0604020202020204" pitchFamily="34" charset="0"/>
              </a:rPr>
              <a:t>okluzal</a:t>
            </a:r>
            <a:r>
              <a:rPr lang="tr-TR" altLang="en-US" dirty="0">
                <a:sym typeface="Helvetica" panose="020B0604020202020204" pitchFamily="34" charset="0"/>
              </a:rPr>
              <a:t> yüzeyin bir parçası olarak </a:t>
            </a:r>
            <a:r>
              <a:rPr lang="tr-TR" altLang="en-US" dirty="0" err="1">
                <a:sym typeface="Helvetica" panose="020B0604020202020204" pitchFamily="34" charset="0"/>
              </a:rPr>
              <a:t>horizontal</a:t>
            </a:r>
            <a:r>
              <a:rPr lang="tr-TR" altLang="en-US" dirty="0">
                <a:sym typeface="Helvetica" panose="020B0604020202020204" pitchFamily="34" charset="0"/>
              </a:rPr>
              <a:t> düzlemde yer alır (Kesici ve </a:t>
            </a:r>
            <a:r>
              <a:rPr lang="tr-TR" altLang="en-US" dirty="0" err="1">
                <a:sym typeface="Helvetica" panose="020B0604020202020204" pitchFamily="34" charset="0"/>
              </a:rPr>
              <a:t>kanin</a:t>
            </a:r>
            <a:r>
              <a:rPr lang="tr-TR" altLang="en-US" dirty="0">
                <a:sym typeface="Helvetica" panose="020B0604020202020204" pitchFamily="34" charset="0"/>
              </a:rPr>
              <a:t> dişlerde </a:t>
            </a:r>
            <a:r>
              <a:rPr lang="tr-TR" altLang="en-US" dirty="0" err="1">
                <a:sym typeface="Helvetica" panose="020B0604020202020204" pitchFamily="34" charset="0"/>
              </a:rPr>
              <a:t>vertikal</a:t>
            </a:r>
            <a:r>
              <a:rPr lang="tr-TR" altLang="en-US" dirty="0">
                <a:sym typeface="Helvetica" panose="020B0604020202020204" pitchFamily="34" charset="0"/>
              </a:rPr>
              <a:t> konumdadır).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Kron ve kökün </a:t>
            </a:r>
            <a:r>
              <a:rPr lang="tr-TR" altLang="en-US" dirty="0" err="1">
                <a:sym typeface="Arial" panose="020B0604020202020204" pitchFamily="34" charset="0"/>
              </a:rPr>
              <a:t>lingual</a:t>
            </a:r>
            <a:r>
              <a:rPr lang="tr-TR" altLang="en-US" dirty="0">
                <a:sym typeface="Arial" panose="020B0604020202020204" pitchFamily="34" charset="0"/>
              </a:rPr>
              <a:t> yüzeyleri </a:t>
            </a:r>
            <a:r>
              <a:rPr lang="tr-TR" altLang="en-US" dirty="0" err="1">
                <a:sym typeface="Helvetica" panose="020B0604020202020204" pitchFamily="34" charset="0"/>
              </a:rPr>
              <a:t>bukkal</a:t>
            </a:r>
            <a:r>
              <a:rPr lang="tr-TR" altLang="en-US" dirty="0">
                <a:sym typeface="Helvetica" panose="020B0604020202020204" pitchFamily="34" charset="0"/>
              </a:rPr>
              <a:t> yüzeyden daha dardır. 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Helvetica" panose="020B0604020202020204" pitchFamily="34" charset="0"/>
              </a:rPr>
              <a:t>Proksimalden</a:t>
            </a:r>
            <a:r>
              <a:rPr lang="tr-TR" altLang="en-US" dirty="0">
                <a:sym typeface="Helvetica" panose="020B0604020202020204" pitchFamily="34" charset="0"/>
              </a:rPr>
              <a:t> bakıldığından </a:t>
            </a:r>
            <a:r>
              <a:rPr lang="tr-TR" altLang="en-US" dirty="0" err="1">
                <a:sym typeface="Helvetica" panose="020B0604020202020204" pitchFamily="34" charset="0"/>
              </a:rPr>
              <a:t>bukkal</a:t>
            </a:r>
            <a:r>
              <a:rPr lang="tr-TR" altLang="en-US" dirty="0">
                <a:sym typeface="Helvetica" panose="020B0604020202020204" pitchFamily="34" charset="0"/>
              </a:rPr>
              <a:t> ve </a:t>
            </a:r>
            <a:r>
              <a:rPr lang="tr-TR" altLang="en-US" dirty="0" err="1">
                <a:sym typeface="Helvetica" panose="020B0604020202020204" pitchFamily="34" charset="0"/>
              </a:rPr>
              <a:t>lingual</a:t>
            </a:r>
            <a:r>
              <a:rPr lang="tr-TR" altLang="en-US" dirty="0">
                <a:sym typeface="Helvetica" panose="020B0604020202020204" pitchFamily="34" charset="0"/>
              </a:rPr>
              <a:t> kontur </a:t>
            </a:r>
            <a:r>
              <a:rPr lang="tr-TR" altLang="en-US" dirty="0" err="1">
                <a:sym typeface="Helvetica" panose="020B0604020202020204" pitchFamily="34" charset="0"/>
              </a:rPr>
              <a:t>kretleri</a:t>
            </a:r>
            <a:r>
              <a:rPr lang="tr-TR" altLang="en-US" dirty="0">
                <a:sym typeface="Helvetica" panose="020B0604020202020204" pitchFamily="34" charset="0"/>
              </a:rPr>
              <a:t> </a:t>
            </a:r>
            <a:r>
              <a:rPr lang="tr-TR" altLang="en-US" dirty="0" err="1">
                <a:sym typeface="Helvetica" panose="020B0604020202020204" pitchFamily="34" charset="0"/>
              </a:rPr>
              <a:t>anterior</a:t>
            </a:r>
            <a:r>
              <a:rPr lang="tr-TR" altLang="en-US" dirty="0">
                <a:sym typeface="Helvetica" panose="020B0604020202020204" pitchFamily="34" charset="0"/>
              </a:rPr>
              <a:t> dişlere göre daha </a:t>
            </a:r>
            <a:r>
              <a:rPr lang="tr-TR" altLang="en-US" dirty="0" err="1">
                <a:sym typeface="Helvetica" panose="020B0604020202020204" pitchFamily="34" charset="0"/>
              </a:rPr>
              <a:t>okluzal</a:t>
            </a:r>
            <a:r>
              <a:rPr lang="tr-TR" altLang="en-US" dirty="0">
                <a:sym typeface="Helvetica" panose="020B0604020202020204" pitchFamily="34" charset="0"/>
              </a:rPr>
              <a:t> düzeydedir. 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Arial" panose="020B0604020202020204" pitchFamily="34" charset="0"/>
              </a:rPr>
              <a:t>Bukkal</a:t>
            </a:r>
            <a:r>
              <a:rPr lang="tr-TR" altLang="en-US" dirty="0">
                <a:sym typeface="Arial" panose="020B0604020202020204" pitchFamily="34" charset="0"/>
              </a:rPr>
              <a:t> </a:t>
            </a:r>
            <a:r>
              <a:rPr lang="tr-TR" altLang="en-US" dirty="0" err="1">
                <a:sym typeface="Arial" panose="020B0604020202020204" pitchFamily="34" charset="0"/>
              </a:rPr>
              <a:t>cusp</a:t>
            </a:r>
            <a:r>
              <a:rPr lang="tr-TR" altLang="en-US" dirty="0">
                <a:sym typeface="Arial" panose="020B0604020202020204" pitchFamily="34" charset="0"/>
              </a:rPr>
              <a:t> </a:t>
            </a:r>
            <a:r>
              <a:rPr lang="tr-TR" altLang="en-US" dirty="0" err="1">
                <a:sym typeface="Arial" panose="020B0604020202020204" pitchFamily="34" charset="0"/>
              </a:rPr>
              <a:t>lingual</a:t>
            </a:r>
            <a:r>
              <a:rPr lang="tr-TR" altLang="en-US" dirty="0">
                <a:sym typeface="Arial" panose="020B0604020202020204" pitchFamily="34" charset="0"/>
              </a:rPr>
              <a:t> </a:t>
            </a:r>
            <a:r>
              <a:rPr lang="tr-TR" altLang="en-US" dirty="0" err="1">
                <a:sym typeface="Arial" panose="020B0604020202020204" pitchFamily="34" charset="0"/>
              </a:rPr>
              <a:t>cusptan</a:t>
            </a:r>
            <a:r>
              <a:rPr lang="tr-TR" altLang="en-US" dirty="0">
                <a:sym typeface="Arial" panose="020B0604020202020204" pitchFamily="34" charset="0"/>
              </a:rPr>
              <a:t> genellikle 1 mm daha uzundur. </a:t>
            </a:r>
          </a:p>
        </p:txBody>
      </p:sp>
    </p:spTree>
    <p:extLst>
      <p:ext uri="{BB962C8B-B14F-4D97-AF65-F5344CB8AC3E}">
        <p14:creationId xmlns:p14="http://schemas.microsoft.com/office/powerpoint/2010/main" val="75397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7"/>
          <p:cNvSpPr>
            <a:spLocks/>
          </p:cNvSpPr>
          <p:nvPr/>
        </p:nvSpPr>
        <p:spPr bwMode="auto">
          <a:xfrm>
            <a:off x="1556084" y="2310064"/>
            <a:ext cx="10635916" cy="2791326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marL="228600" algn="just" defTabSz="457200"/>
            <a:r>
              <a:rPr lang="tr-TR" altLang="en-US" dirty="0" smtClean="0">
                <a:sym typeface="Arial" panose="020B0604020202020204" pitchFamily="34" charset="0"/>
              </a:rPr>
              <a:t>-</a:t>
            </a:r>
            <a:r>
              <a:rPr lang="tr-TR" altLang="en-US" dirty="0" err="1" smtClean="0">
                <a:sym typeface="Helvetica" panose="020B0604020202020204" pitchFamily="34" charset="0"/>
              </a:rPr>
              <a:t>Cusplar</a:t>
            </a:r>
            <a:r>
              <a:rPr lang="tr-TR" altLang="en-US" dirty="0" smtClean="0">
                <a:sym typeface="Helvetica" panose="020B0604020202020204" pitchFamily="34" charset="0"/>
              </a:rPr>
              <a:t> </a:t>
            </a:r>
            <a:r>
              <a:rPr lang="tr-TR" altLang="en-US" dirty="0">
                <a:sym typeface="Helvetica" panose="020B0604020202020204" pitchFamily="34" charset="0"/>
              </a:rPr>
              <a:t>arası uzaklık 6 mm’dir.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>
                <a:sym typeface="Helvetica" panose="020B0604020202020204" pitchFamily="34" charset="0"/>
              </a:rPr>
              <a:t>Kron boyu </a:t>
            </a:r>
            <a:r>
              <a:rPr lang="tr-TR" altLang="en-US" dirty="0" err="1">
                <a:sym typeface="Helvetica" panose="020B0604020202020204" pitchFamily="34" charset="0"/>
              </a:rPr>
              <a:t>kanin</a:t>
            </a:r>
            <a:r>
              <a:rPr lang="tr-TR" altLang="en-US" dirty="0">
                <a:sym typeface="Helvetica" panose="020B0604020202020204" pitchFamily="34" charset="0"/>
              </a:rPr>
              <a:t> dişin kronundan 1.5 – 2 mm daha kısadır. 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Arial" panose="020B0604020202020204" pitchFamily="34" charset="0"/>
              </a:rPr>
              <a:t>Bukkolingual</a:t>
            </a:r>
            <a:r>
              <a:rPr lang="tr-TR" altLang="en-US" dirty="0">
                <a:sym typeface="Arial" panose="020B0604020202020204" pitchFamily="34" charset="0"/>
              </a:rPr>
              <a:t> boyut  </a:t>
            </a:r>
            <a:r>
              <a:rPr lang="tr-TR" altLang="en-US" dirty="0" err="1">
                <a:sym typeface="Arial" panose="020B0604020202020204" pitchFamily="34" charset="0"/>
              </a:rPr>
              <a:t>Meziodistal</a:t>
            </a:r>
            <a:r>
              <a:rPr lang="tr-TR" altLang="en-US" dirty="0">
                <a:sym typeface="Arial" panose="020B0604020202020204" pitchFamily="34" charset="0"/>
              </a:rPr>
              <a:t> boyut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Helvetica" panose="020B0604020202020204" pitchFamily="34" charset="0"/>
              </a:rPr>
              <a:t>Bukkal</a:t>
            </a:r>
            <a:r>
              <a:rPr lang="tr-TR" altLang="en-US" dirty="0">
                <a:sym typeface="Helvetica" panose="020B0604020202020204" pitchFamily="34" charset="0"/>
              </a:rPr>
              <a:t> </a:t>
            </a:r>
            <a:r>
              <a:rPr lang="tr-TR" altLang="en-US" dirty="0" err="1">
                <a:sym typeface="Helvetica" panose="020B0604020202020204" pitchFamily="34" charset="0"/>
              </a:rPr>
              <a:t>cuspın</a:t>
            </a:r>
            <a:r>
              <a:rPr lang="tr-TR" altLang="en-US" dirty="0">
                <a:sym typeface="Helvetica" panose="020B0604020202020204" pitchFamily="34" charset="0"/>
              </a:rPr>
              <a:t> </a:t>
            </a:r>
            <a:r>
              <a:rPr lang="tr-TR" altLang="en-US" dirty="0" err="1">
                <a:sym typeface="Helvetica" panose="020B0604020202020204" pitchFamily="34" charset="0"/>
              </a:rPr>
              <a:t>mezial</a:t>
            </a:r>
            <a:r>
              <a:rPr lang="tr-TR" altLang="en-US" dirty="0">
                <a:sym typeface="Helvetica" panose="020B0604020202020204" pitchFamily="34" charset="0"/>
              </a:rPr>
              <a:t> eğimi </a:t>
            </a:r>
            <a:r>
              <a:rPr lang="tr-TR" altLang="en-US" dirty="0" err="1">
                <a:sym typeface="Helvetica" panose="020B0604020202020204" pitchFamily="34" charset="0"/>
              </a:rPr>
              <a:t>distal</a:t>
            </a:r>
            <a:r>
              <a:rPr lang="tr-TR" altLang="en-US" dirty="0">
                <a:sym typeface="Helvetica" panose="020B0604020202020204" pitchFamily="34" charset="0"/>
              </a:rPr>
              <a:t> eğiminden daha uzundur. 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Helvetica" panose="020B0604020202020204" pitchFamily="34" charset="0"/>
              </a:rPr>
              <a:t>Bukkalden</a:t>
            </a:r>
            <a:r>
              <a:rPr lang="tr-TR" altLang="en-US" dirty="0">
                <a:sym typeface="Helvetica" panose="020B0604020202020204" pitchFamily="34" charset="0"/>
              </a:rPr>
              <a:t> bakıldığında paralel kenarlardan kısa olanı </a:t>
            </a:r>
            <a:r>
              <a:rPr lang="tr-TR" altLang="en-US" dirty="0" err="1">
                <a:sym typeface="Helvetica" panose="020B0604020202020204" pitchFamily="34" charset="0"/>
              </a:rPr>
              <a:t>servikalde</a:t>
            </a:r>
            <a:r>
              <a:rPr lang="tr-TR" altLang="en-US" dirty="0">
                <a:sym typeface="Helvetica" panose="020B0604020202020204" pitchFamily="34" charset="0"/>
              </a:rPr>
              <a:t> yer alan </a:t>
            </a:r>
            <a:r>
              <a:rPr lang="tr-TR" altLang="en-US" dirty="0" err="1">
                <a:sym typeface="Helvetica" panose="020B0604020202020204" pitchFamily="34" charset="0"/>
              </a:rPr>
              <a:t>yamuş</a:t>
            </a:r>
            <a:r>
              <a:rPr lang="tr-TR" altLang="en-US" dirty="0">
                <a:sym typeface="Helvetica" panose="020B0604020202020204" pitchFamily="34" charset="0"/>
              </a:rPr>
              <a:t> şeklindedir. </a:t>
            </a: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Helvetica" panose="020B0604020202020204" pitchFamily="34" charset="0"/>
              </a:rPr>
              <a:t>Mezial</a:t>
            </a:r>
            <a:r>
              <a:rPr lang="tr-TR" altLang="en-US" dirty="0">
                <a:sym typeface="Helvetica" panose="020B0604020202020204" pitchFamily="34" charset="0"/>
              </a:rPr>
              <a:t> temas alanı orta üçlü ortasının biraz </a:t>
            </a:r>
            <a:r>
              <a:rPr lang="tr-TR" altLang="en-US" dirty="0" err="1">
                <a:sym typeface="Helvetica" panose="020B0604020202020204" pitchFamily="34" charset="0"/>
              </a:rPr>
              <a:t>oklüzalindedir</a:t>
            </a:r>
            <a:r>
              <a:rPr lang="tr-TR" altLang="en-US" dirty="0">
                <a:sym typeface="Helvetica" panose="020B0604020202020204" pitchFamily="34" charset="0"/>
              </a:rPr>
              <a:t>. </a:t>
            </a:r>
            <a:endParaRPr lang="tr-TR" altLang="en-US" dirty="0">
              <a:sym typeface="Arial" panose="020B0604020202020204" pitchFamily="34" charset="0"/>
            </a:endParaRPr>
          </a:p>
          <a:p>
            <a:pPr marL="228600" algn="just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Helvetica" panose="020B0604020202020204" pitchFamily="34" charset="0"/>
              </a:rPr>
              <a:t>Distal</a:t>
            </a:r>
            <a:r>
              <a:rPr lang="tr-TR" altLang="en-US" dirty="0">
                <a:sym typeface="Helvetica" panose="020B0604020202020204" pitchFamily="34" charset="0"/>
              </a:rPr>
              <a:t> temas alanı daha </a:t>
            </a:r>
            <a:r>
              <a:rPr lang="tr-TR" altLang="en-US" dirty="0" err="1">
                <a:sym typeface="Helvetica" panose="020B0604020202020204" pitchFamily="34" charset="0"/>
              </a:rPr>
              <a:t>oklüzaldedir</a:t>
            </a:r>
            <a:r>
              <a:rPr lang="tr-TR" altLang="en-US" dirty="0">
                <a:sym typeface="Helvetica" panose="020B0604020202020204" pitchFamily="34" charset="0"/>
              </a:rPr>
              <a:t>. </a:t>
            </a:r>
          </a:p>
          <a:p>
            <a:pPr marL="228600" algn="just" defTabSz="457200"/>
            <a:endParaRPr lang="tr-TR" altLang="en-US" dirty="0"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36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2807368" y="457201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 eaLnBrk="1"/>
            <a:endParaRPr lang="tr-TR" altLang="en-US" sz="36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8" name="AutoShape 7"/>
          <p:cNvSpPr>
            <a:spLocks/>
          </p:cNvSpPr>
          <p:nvPr/>
        </p:nvSpPr>
        <p:spPr bwMode="auto">
          <a:xfrm>
            <a:off x="1804737" y="457201"/>
            <a:ext cx="10154651" cy="560671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marL="228600" algn="just" defTabSz="457200"/>
            <a:r>
              <a:rPr lang="tr-TR" altLang="en-US" sz="2800" dirty="0" smtClean="0">
                <a:sym typeface="Arial" panose="020B0604020202020204" pitchFamily="34" charset="0"/>
              </a:rPr>
              <a:t>-</a:t>
            </a:r>
            <a:r>
              <a:rPr lang="tr-TR" altLang="en-US" sz="2800" dirty="0">
                <a:sym typeface="Arial" panose="020B0604020202020204" pitchFamily="34" charset="0"/>
              </a:rPr>
              <a:t>	</a:t>
            </a:r>
            <a:r>
              <a:rPr lang="tr-TR" altLang="en-US" sz="2800" dirty="0" err="1">
                <a:sym typeface="Arial" panose="020B0604020202020204" pitchFamily="34" charset="0"/>
              </a:rPr>
              <a:t>Cusp</a:t>
            </a:r>
            <a:r>
              <a:rPr lang="tr-TR" altLang="en-US" sz="2800" dirty="0">
                <a:sym typeface="Arial" panose="020B0604020202020204" pitchFamily="34" charset="0"/>
              </a:rPr>
              <a:t> tepesi kron uzun ekseninin </a:t>
            </a:r>
            <a:r>
              <a:rPr lang="tr-TR" altLang="en-US" sz="2800" dirty="0" err="1">
                <a:sym typeface="Arial" panose="020B0604020202020204" pitchFamily="34" charset="0"/>
              </a:rPr>
              <a:t>distalindedir</a:t>
            </a:r>
            <a:r>
              <a:rPr lang="tr-TR" altLang="en-US" sz="2800" dirty="0">
                <a:sym typeface="Arial" panose="020B0604020202020204" pitchFamily="34" charset="0"/>
              </a:rPr>
              <a:t>. </a:t>
            </a:r>
          </a:p>
          <a:p>
            <a:pPr marL="228600" algn="just" defTabSz="4572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Bukkalden</a:t>
            </a:r>
            <a:r>
              <a:rPr lang="tr-TR" altLang="en-US" sz="2800" dirty="0">
                <a:sym typeface="Helvetica" panose="020B0604020202020204" pitchFamily="34" charset="0"/>
              </a:rPr>
              <a:t> bakıldığında </a:t>
            </a:r>
            <a:r>
              <a:rPr lang="tr-TR" altLang="en-US" sz="2800" dirty="0" err="1">
                <a:sym typeface="Helvetica" panose="020B0604020202020204" pitchFamily="34" charset="0"/>
              </a:rPr>
              <a:t>mezial</a:t>
            </a:r>
            <a:r>
              <a:rPr lang="tr-TR" altLang="en-US" sz="2800" dirty="0">
                <a:sym typeface="Helvetica" panose="020B0604020202020204" pitchFamily="34" charset="0"/>
              </a:rPr>
              <a:t> sınır içbükey,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sınır düzdür. </a:t>
            </a:r>
          </a:p>
          <a:p>
            <a:pPr marL="228600" algn="just" defTabSz="4572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Mezial</a:t>
            </a:r>
            <a:r>
              <a:rPr lang="tr-TR" altLang="en-US" sz="2800" dirty="0">
                <a:sym typeface="Helvetica" panose="020B0604020202020204" pitchFamily="34" charset="0"/>
              </a:rPr>
              <a:t> temas alanının hemen </a:t>
            </a:r>
            <a:r>
              <a:rPr lang="tr-TR" altLang="en-US" sz="2800" dirty="0" err="1">
                <a:sym typeface="Helvetica" panose="020B0604020202020204" pitchFamily="34" charset="0"/>
              </a:rPr>
              <a:t>servikalinde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mezial</a:t>
            </a:r>
            <a:r>
              <a:rPr lang="tr-TR" altLang="en-US" sz="2800" dirty="0">
                <a:sym typeface="Helvetica" panose="020B0604020202020204" pitchFamily="34" charset="0"/>
              </a:rPr>
              <a:t> yüzeyin ortasında </a:t>
            </a:r>
            <a:r>
              <a:rPr lang="tr-TR" altLang="en-US" sz="2800" dirty="0" err="1">
                <a:sym typeface="Helvetica" panose="020B0604020202020204" pitchFamily="34" charset="0"/>
              </a:rPr>
              <a:t>servikale</a:t>
            </a:r>
            <a:r>
              <a:rPr lang="tr-TR" altLang="en-US" sz="2800" dirty="0">
                <a:sym typeface="Helvetica" panose="020B0604020202020204" pitchFamily="34" charset="0"/>
              </a:rPr>
              <a:t> doğru devam eden çöküntü “</a:t>
            </a:r>
            <a:r>
              <a:rPr lang="tr-TR" altLang="en-US" sz="2800" dirty="0" err="1">
                <a:sym typeface="Helvetica" panose="020B0604020202020204" pitchFamily="34" charset="0"/>
              </a:rPr>
              <a:t>kanin</a:t>
            </a:r>
            <a:r>
              <a:rPr lang="tr-TR" altLang="en-US" sz="2800" dirty="0">
                <a:sym typeface="Helvetica" panose="020B0604020202020204" pitchFamily="34" charset="0"/>
              </a:rPr>
              <a:t> fossa” olarak adlandırılır. İkinci </a:t>
            </a:r>
            <a:r>
              <a:rPr lang="tr-TR" altLang="en-US" sz="2800" dirty="0" err="1">
                <a:sym typeface="Helvetica" panose="020B0604020202020204" pitchFamily="34" charset="0"/>
              </a:rPr>
              <a:t>premolarda</a:t>
            </a:r>
            <a:r>
              <a:rPr lang="tr-TR" altLang="en-US" sz="2800" dirty="0">
                <a:sym typeface="Helvetica" panose="020B0604020202020204" pitchFamily="34" charset="0"/>
              </a:rPr>
              <a:t> bu yoktur. </a:t>
            </a:r>
          </a:p>
          <a:p>
            <a:pPr marL="228600" algn="just" defTabSz="4572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cusp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cuspa</a:t>
            </a:r>
            <a:r>
              <a:rPr lang="tr-TR" altLang="en-US" sz="2800" dirty="0">
                <a:sym typeface="Helvetica" panose="020B0604020202020204" pitchFamily="34" charset="0"/>
              </a:rPr>
              <a:t> göre </a:t>
            </a:r>
            <a:r>
              <a:rPr lang="tr-TR" altLang="en-US" sz="2800" dirty="0" err="1">
                <a:sym typeface="Helvetica" panose="020B0604020202020204" pitchFamily="34" charset="0"/>
              </a:rPr>
              <a:t>meziodistal</a:t>
            </a:r>
            <a:r>
              <a:rPr lang="tr-TR" altLang="en-US" sz="2800" dirty="0">
                <a:sym typeface="Helvetica" panose="020B0604020202020204" pitchFamily="34" charset="0"/>
              </a:rPr>
              <a:t> olarak daha dardır. </a:t>
            </a:r>
          </a:p>
          <a:p>
            <a:pPr marL="228600" algn="just" defTabSz="4572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cusp</a:t>
            </a:r>
            <a:r>
              <a:rPr lang="tr-TR" altLang="en-US" sz="2800" dirty="0">
                <a:sym typeface="Helvetica" panose="020B0604020202020204" pitchFamily="34" charset="0"/>
              </a:rPr>
              <a:t> tepesi 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kökün 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sınırı üzerindedir. </a:t>
            </a:r>
          </a:p>
          <a:p>
            <a:pPr marL="228600" algn="just" defTabSz="457200"/>
            <a:endParaRPr lang="tr-TR" altLang="en-US" sz="2800" dirty="0"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69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13285" y="505326"/>
            <a:ext cx="10178715" cy="6352674"/>
          </a:xfrm>
        </p:spPr>
        <p:txBody>
          <a:bodyPr>
            <a:noAutofit/>
          </a:bodyPr>
          <a:lstStyle/>
          <a:p>
            <a:pPr marL="228600"/>
            <a:r>
              <a:rPr lang="tr-TR" altLang="en-US" sz="24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Mesial</a:t>
            </a:r>
            <a:r>
              <a:rPr lang="tr-TR" altLang="en-US" sz="24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marjinal sırtın minesinde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mesial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marjinal gelişimsel oluk vardır. Bu oluk kökün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mezial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yüzeyindeki gelişimsel çöküntü ile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ayn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hizadadır; fakat onunla birleşik değildir. </a:t>
            </a:r>
          </a:p>
          <a:p>
            <a:pPr marL="228600"/>
            <a:r>
              <a:rPr lang="tr-TR" altLang="en-US" sz="24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24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kontur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kreti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orta ve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servikal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üçlü birleşiminde,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ingual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kontur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kreti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orta üçlü ortasındadır. </a:t>
            </a:r>
          </a:p>
          <a:p>
            <a:pPr marL="228600"/>
            <a:r>
              <a:rPr lang="tr-TR" altLang="en-US" sz="24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Bukkal</a:t>
            </a:r>
            <a:r>
              <a:rPr lang="tr-TR" altLang="en-US" sz="24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tr-TR" altLang="en-US" sz="2400" dirty="0" err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cusp</a:t>
            </a: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tepesi </a:t>
            </a:r>
            <a:r>
              <a:rPr lang="tr-TR" altLang="en-US" sz="2400" dirty="0" err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bukkal</a:t>
            </a: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kök eksen üzerindedir. </a:t>
            </a:r>
          </a:p>
          <a:p>
            <a:pPr marL="228600"/>
            <a:r>
              <a:rPr lang="tr-TR" altLang="en-US" sz="24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Distal</a:t>
            </a:r>
            <a:r>
              <a:rPr lang="tr-TR" altLang="en-US" sz="24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marjinal sırt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mesial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marjinal sırta göre çok az daha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servikal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düzeydedir. </a:t>
            </a:r>
          </a:p>
          <a:p>
            <a:pPr marL="228600"/>
            <a:r>
              <a:rPr lang="tr-TR" altLang="en-US" sz="24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Mesial</a:t>
            </a:r>
            <a:r>
              <a:rPr lang="tr-TR" altLang="en-US" sz="24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temas noktası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ve orta üçlülerin birleşim yeri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yakınıdadır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</a:t>
            </a:r>
          </a:p>
          <a:p>
            <a:pPr marL="228600"/>
            <a:r>
              <a:rPr lang="tr-TR" altLang="en-US" sz="24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Oklüzalden</a:t>
            </a:r>
            <a:r>
              <a:rPr lang="tr-TR" altLang="en-US" sz="24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bakıldığında kabaca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altıngene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benzer.</a:t>
            </a:r>
          </a:p>
          <a:p>
            <a:pPr marL="228600"/>
            <a:r>
              <a:rPr lang="tr-TR" altLang="en-US" sz="24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Distal</a:t>
            </a:r>
            <a:r>
              <a:rPr lang="tr-TR" altLang="en-US" sz="24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temas n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oktası daha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bukkaldedir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</a:t>
            </a:r>
          </a:p>
          <a:p>
            <a:pPr marL="228600"/>
            <a:r>
              <a:rPr lang="tr-TR" altLang="en-US" sz="24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24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sırtın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kreti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,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sırtın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kretinden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daha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distaldedir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78977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80673" y="336884"/>
            <a:ext cx="10178715" cy="6352674"/>
          </a:xfrm>
        </p:spPr>
        <p:txBody>
          <a:bodyPr>
            <a:normAutofit fontScale="92500"/>
          </a:bodyPr>
          <a:lstStyle/>
          <a:p>
            <a:pPr marL="2286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kretten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mezial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krete</a:t>
            </a:r>
            <a:r>
              <a:rPr lang="tr-TR" altLang="en-US" sz="2800" dirty="0">
                <a:sym typeface="Helvetica" panose="020B0604020202020204" pitchFamily="34" charset="0"/>
              </a:rPr>
              <a:t> olan uzaklık, 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kretten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krete</a:t>
            </a:r>
            <a:r>
              <a:rPr lang="tr-TR" altLang="en-US" sz="2800" dirty="0">
                <a:sym typeface="Helvetica" panose="020B0604020202020204" pitchFamily="34" charset="0"/>
              </a:rPr>
              <a:t> olan uzaklıktan daha uzundur. </a:t>
            </a:r>
          </a:p>
          <a:p>
            <a:pPr marL="2286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Mesial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kretten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krete</a:t>
            </a:r>
            <a:r>
              <a:rPr lang="tr-TR" altLang="en-US" sz="2800" dirty="0">
                <a:sym typeface="Helvetica" panose="020B0604020202020204" pitchFamily="34" charset="0"/>
              </a:rPr>
              <a:t> olan uzaklık,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kretten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krete</a:t>
            </a:r>
            <a:r>
              <a:rPr lang="tr-TR" altLang="en-US" sz="2800" dirty="0">
                <a:sym typeface="Helvetica" panose="020B0604020202020204" pitchFamily="34" charset="0"/>
              </a:rPr>
              <a:t> olan uzaklıktan oldukça kısadır. </a:t>
            </a:r>
          </a:p>
          <a:p>
            <a:pPr marL="2286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>
                <a:sym typeface="Helvetica" panose="020B0604020202020204" pitchFamily="34" charset="0"/>
              </a:rPr>
              <a:t>Kron </a:t>
            </a:r>
            <a:r>
              <a:rPr lang="tr-TR" altLang="en-US" sz="2800" dirty="0" err="1">
                <a:sym typeface="Helvetica" panose="020B0604020202020204" pitchFamily="34" charset="0"/>
              </a:rPr>
              <a:t>bukkalde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linguale</a:t>
            </a:r>
            <a:r>
              <a:rPr lang="tr-TR" altLang="en-US" sz="2800" dirty="0">
                <a:sym typeface="Helvetica" panose="020B0604020202020204" pitchFamily="34" charset="0"/>
              </a:rPr>
              <a:t> göre daha geniştir. </a:t>
            </a:r>
          </a:p>
          <a:p>
            <a:pPr marL="228600"/>
            <a:r>
              <a:rPr lang="tr-TR" altLang="en-US" sz="2800" dirty="0">
                <a:sym typeface="Arial" panose="020B0604020202020204" pitchFamily="34" charset="0"/>
              </a:rPr>
              <a:t>-	Kronun </a:t>
            </a:r>
            <a:r>
              <a:rPr lang="tr-TR" altLang="en-US" sz="2800" dirty="0" err="1">
                <a:sym typeface="Arial" panose="020B0604020202020204" pitchFamily="34" charset="0"/>
              </a:rPr>
              <a:t>bukkolingual</a:t>
            </a:r>
            <a:r>
              <a:rPr lang="tr-TR" altLang="en-US" sz="2800" dirty="0">
                <a:sym typeface="Arial" panose="020B0604020202020204" pitchFamily="34" charset="0"/>
              </a:rPr>
              <a:t> boyutu </a:t>
            </a:r>
            <a:r>
              <a:rPr lang="tr-TR" altLang="en-US" sz="2800" dirty="0" err="1">
                <a:sym typeface="Arial" panose="020B0604020202020204" pitchFamily="34" charset="0"/>
              </a:rPr>
              <a:t>mesiodistal</a:t>
            </a:r>
            <a:r>
              <a:rPr lang="tr-TR" altLang="en-US" sz="2800" dirty="0">
                <a:sym typeface="Arial" panose="020B0604020202020204" pitchFamily="34" charset="0"/>
              </a:rPr>
              <a:t> boyutundan belirgin olarak daha büyüktür. </a:t>
            </a:r>
          </a:p>
          <a:p>
            <a:pPr marL="2286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>
                <a:sym typeface="Helvetica" panose="020B0604020202020204" pitchFamily="34" charset="0"/>
              </a:rPr>
              <a:t>Çoğunlukla iki kök ve iki </a:t>
            </a:r>
            <a:r>
              <a:rPr lang="tr-TR" altLang="en-US" sz="2800" dirty="0" err="1">
                <a:sym typeface="Helvetica" panose="020B0604020202020204" pitchFamily="34" charset="0"/>
              </a:rPr>
              <a:t>pulpa</a:t>
            </a:r>
            <a:r>
              <a:rPr lang="tr-TR" altLang="en-US" sz="2800" dirty="0">
                <a:sym typeface="Helvetica" panose="020B0604020202020204" pitchFamily="34" charset="0"/>
              </a:rPr>
              <a:t> kanalına sahiptir. </a:t>
            </a:r>
          </a:p>
          <a:p>
            <a:pPr marL="2286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>
                <a:sym typeface="Helvetica" panose="020B0604020202020204" pitchFamily="34" charset="0"/>
              </a:rPr>
              <a:t>Tek köklü olduğu durumlarda yine de iki </a:t>
            </a:r>
            <a:r>
              <a:rPr lang="tr-TR" altLang="en-US" sz="2800" dirty="0" err="1">
                <a:sym typeface="Helvetica" panose="020B0604020202020204" pitchFamily="34" charset="0"/>
              </a:rPr>
              <a:t>pulpa</a:t>
            </a:r>
            <a:r>
              <a:rPr lang="tr-TR" altLang="en-US" sz="2800" dirty="0">
                <a:sym typeface="Helvetica" panose="020B0604020202020204" pitchFamily="34" charset="0"/>
              </a:rPr>
              <a:t> kanalı vardır. </a:t>
            </a:r>
          </a:p>
          <a:p>
            <a:pPr marL="228600"/>
            <a:r>
              <a:rPr lang="tr-TR" altLang="en-US" sz="2800" dirty="0">
                <a:sym typeface="Arial" panose="020B0604020202020204" pitchFamily="34" charset="0"/>
              </a:rPr>
              <a:t>-	Nadiren ikisi </a:t>
            </a:r>
            <a:r>
              <a:rPr lang="tr-TR" altLang="en-US" sz="2800" dirty="0" err="1">
                <a:sym typeface="Arial" panose="020B0604020202020204" pitchFamily="34" charset="0"/>
              </a:rPr>
              <a:t>bukkalde</a:t>
            </a:r>
            <a:r>
              <a:rPr lang="tr-TR" altLang="en-US" sz="2800" dirty="0">
                <a:sym typeface="Arial" panose="020B0604020202020204" pitchFamily="34" charset="0"/>
              </a:rPr>
              <a:t> biri </a:t>
            </a:r>
            <a:r>
              <a:rPr lang="tr-TR" altLang="en-US" sz="2800" dirty="0" err="1">
                <a:sym typeface="Arial" panose="020B0604020202020204" pitchFamily="34" charset="0"/>
              </a:rPr>
              <a:t>lingualde</a:t>
            </a:r>
            <a:r>
              <a:rPr lang="tr-TR" altLang="en-US" sz="2800" dirty="0">
                <a:sym typeface="Arial" panose="020B0604020202020204" pitchFamily="34" charset="0"/>
              </a:rPr>
              <a:t> olmak üzere üç kökü </a:t>
            </a:r>
            <a:r>
              <a:rPr lang="tr-TR" altLang="en-US" sz="2800" dirty="0" err="1">
                <a:sym typeface="Arial" panose="020B0604020202020204" pitchFamily="34" charset="0"/>
              </a:rPr>
              <a:t>olabiir</a:t>
            </a:r>
            <a:r>
              <a:rPr lang="tr-TR" altLang="en-US" sz="2800" dirty="0">
                <a:sym typeface="Arial" panose="020B0604020202020204" pitchFamily="34" charset="0"/>
              </a:rPr>
              <a:t>. </a:t>
            </a:r>
          </a:p>
          <a:p>
            <a:pPr marL="2286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Kapanişta</a:t>
            </a:r>
            <a:r>
              <a:rPr lang="tr-TR" altLang="en-US" sz="2800" dirty="0">
                <a:sym typeface="Helvetica" panose="020B0604020202020204" pitchFamily="34" charset="0"/>
              </a:rPr>
              <a:t> alt çenede birinci ve ikinci </a:t>
            </a:r>
            <a:r>
              <a:rPr lang="tr-TR" altLang="en-US" sz="2800" dirty="0" err="1">
                <a:sym typeface="Helvetica" panose="020B0604020202020204" pitchFamily="34" charset="0"/>
              </a:rPr>
              <a:t>premolar</a:t>
            </a:r>
            <a:r>
              <a:rPr lang="tr-TR" altLang="en-US" sz="2800" dirty="0">
                <a:sym typeface="Helvetica" panose="020B0604020202020204" pitchFamily="34" charset="0"/>
              </a:rPr>
              <a:t> dişler ile temasa gelir.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082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9479" y="841851"/>
            <a:ext cx="10686557" cy="6352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Arial" panose="020B0604020202020204" pitchFamily="34" charset="0"/>
              </a:rPr>
              <a:t>Okluzal</a:t>
            </a:r>
            <a:r>
              <a:rPr lang="tr-TR" altLang="en-US" sz="2400" dirty="0">
                <a:sym typeface="Arial" panose="020B0604020202020204" pitchFamily="34" charset="0"/>
              </a:rPr>
              <a:t> yüze</a:t>
            </a:r>
            <a:r>
              <a:rPr lang="tr-TR" altLang="en-US" sz="2400" dirty="0">
                <a:sym typeface="Helvetica" panose="020B0604020202020204" pitchFamily="34" charset="0"/>
              </a:rPr>
              <a:t>y kare, ara yüz ise </a:t>
            </a:r>
            <a:r>
              <a:rPr lang="tr-TR" altLang="en-US" sz="2400" dirty="0" err="1">
                <a:sym typeface="Helvetica" panose="020B0604020202020204" pitchFamily="34" charset="0"/>
              </a:rPr>
              <a:t>linguale</a:t>
            </a:r>
            <a:r>
              <a:rPr lang="tr-TR" altLang="en-US" sz="2400" dirty="0">
                <a:sym typeface="Helvetica" panose="020B0604020202020204" pitchFamily="34" charset="0"/>
              </a:rPr>
              <a:t> doğru bükülmüş </a:t>
            </a:r>
            <a:r>
              <a:rPr lang="tr-TR" altLang="en-US" sz="2400" dirty="0" err="1">
                <a:sym typeface="Helvetica" panose="020B0604020202020204" pitchFamily="34" charset="0"/>
              </a:rPr>
              <a:t>rhomboid</a:t>
            </a:r>
            <a:r>
              <a:rPr lang="tr-TR" altLang="en-US" sz="2400" dirty="0">
                <a:sym typeface="Helvetica" panose="020B0604020202020204" pitchFamily="34" charset="0"/>
              </a:rPr>
              <a:t> şeklindedir.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Belirgin bir </a:t>
            </a:r>
            <a:r>
              <a:rPr lang="tr-TR" altLang="en-US" sz="2400" dirty="0" err="1">
                <a:sym typeface="Helvetica" panose="020B0604020202020204" pitchFamily="34" charset="0"/>
              </a:rPr>
              <a:t>mesiolingual</a:t>
            </a:r>
            <a:r>
              <a:rPr lang="tr-TR" altLang="en-US" sz="2400" dirty="0">
                <a:sym typeface="Helvetica" panose="020B0604020202020204" pitchFamily="34" charset="0"/>
              </a:rPr>
              <a:t> gelişimsel oluğu vardır. </a:t>
            </a:r>
          </a:p>
          <a:p>
            <a:pPr marL="0" indent="0">
              <a:buNone/>
            </a:pPr>
            <a:r>
              <a:rPr lang="tr-TR" altLang="en-US" sz="2400">
                <a:sym typeface="Helvetica" panose="020B0604020202020204" pitchFamily="34" charset="0"/>
              </a:rPr>
              <a:t>- </a:t>
            </a:r>
            <a:r>
              <a:rPr lang="tr-TR" altLang="en-US" sz="2400">
                <a:sym typeface="Helvetica" panose="020B0604020202020204" pitchFamily="34" charset="0"/>
              </a:rPr>
              <a:t>	</a:t>
            </a:r>
            <a:r>
              <a:rPr lang="tr-TR" altLang="en-US" sz="2400" smtClean="0">
                <a:sym typeface="Helvetica" panose="020B0604020202020204" pitchFamily="34" charset="0"/>
              </a:rPr>
              <a:t>Santral </a:t>
            </a:r>
            <a:r>
              <a:rPr lang="tr-TR" altLang="en-US" sz="2400" dirty="0">
                <a:sym typeface="Helvetica" panose="020B0604020202020204" pitchFamily="34" charset="0"/>
              </a:rPr>
              <a:t>oluğu olmayan belirgin bir </a:t>
            </a:r>
            <a:r>
              <a:rPr lang="tr-TR" altLang="en-US" sz="2400" dirty="0" err="1">
                <a:sym typeface="Helvetica" panose="020B0604020202020204" pitchFamily="34" charset="0"/>
              </a:rPr>
              <a:t>transvers</a:t>
            </a:r>
            <a:r>
              <a:rPr lang="tr-TR" altLang="en-US" sz="2400" dirty="0">
                <a:sym typeface="Helvetica" panose="020B0604020202020204" pitchFamily="34" charset="0"/>
              </a:rPr>
              <a:t> sırtı vardır.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Helvetica" panose="020B0604020202020204" pitchFamily="34" charset="0"/>
              </a:rPr>
              <a:t>Mesial</a:t>
            </a:r>
            <a:r>
              <a:rPr lang="tr-TR" altLang="en-US" sz="2400" dirty="0">
                <a:sym typeface="Helvetica" panose="020B0604020202020204" pitchFamily="34" charset="0"/>
              </a:rPr>
              <a:t> marjinal sırt, </a:t>
            </a:r>
            <a:r>
              <a:rPr lang="tr-TR" altLang="en-US" sz="2400" dirty="0" err="1">
                <a:sym typeface="Helvetica" panose="020B0604020202020204" pitchFamily="34" charset="0"/>
              </a:rPr>
              <a:t>distaldekine</a:t>
            </a:r>
            <a:r>
              <a:rPr lang="tr-TR" altLang="en-US" sz="2400" dirty="0">
                <a:sym typeface="Helvetica" panose="020B0604020202020204" pitchFamily="34" charset="0"/>
              </a:rPr>
              <a:t> kıyasla daha kısa ve daha az belirgindir.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İki </a:t>
            </a:r>
            <a:r>
              <a:rPr lang="tr-TR" altLang="en-US" sz="2400" dirty="0" err="1">
                <a:sym typeface="Helvetica" panose="020B0604020202020204" pitchFamily="34" charset="0"/>
              </a:rPr>
              <a:t>tüberkülü</a:t>
            </a:r>
            <a:r>
              <a:rPr lang="tr-TR" altLang="en-US" sz="2400" dirty="0">
                <a:sym typeface="Helvetica" panose="020B0604020202020204" pitchFamily="34" charset="0"/>
              </a:rPr>
              <a:t> vardır: </a:t>
            </a:r>
            <a:r>
              <a:rPr lang="tr-TR" altLang="en-US" sz="2400" dirty="0" err="1">
                <a:sym typeface="Helvetica" panose="020B0604020202020204" pitchFamily="34" charset="0"/>
              </a:rPr>
              <a:t>Bukkal</a:t>
            </a:r>
            <a:r>
              <a:rPr lang="tr-TR" altLang="en-US" sz="2400" dirty="0">
                <a:sym typeface="Helvetica" panose="020B0604020202020204" pitchFamily="34" charset="0"/>
              </a:rPr>
              <a:t> (fonksiyonel), </a:t>
            </a:r>
            <a:r>
              <a:rPr lang="tr-TR" altLang="en-US" sz="2400" dirty="0" err="1">
                <a:sym typeface="Helvetica" panose="020B0604020202020204" pitchFamily="34" charset="0"/>
              </a:rPr>
              <a:t>lingual</a:t>
            </a:r>
            <a:r>
              <a:rPr lang="tr-TR" altLang="en-US" sz="2400" dirty="0">
                <a:sym typeface="Helvetica" panose="020B0604020202020204" pitchFamily="34" charset="0"/>
              </a:rPr>
              <a:t> (fonksiyonel değil).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Helvetica" panose="020B0604020202020204" pitchFamily="34" charset="0"/>
              </a:rPr>
              <a:t>Bukkal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tüberkül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lingual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tüberküle</a:t>
            </a:r>
            <a:r>
              <a:rPr lang="tr-TR" altLang="en-US" sz="2400" dirty="0">
                <a:sym typeface="Helvetica" panose="020B0604020202020204" pitchFamily="34" charset="0"/>
              </a:rPr>
              <a:t> göre daha büyüktür (</a:t>
            </a:r>
            <a:r>
              <a:rPr lang="tr-TR" altLang="en-US" sz="2400" dirty="0" err="1">
                <a:sym typeface="Helvetica" panose="020B0604020202020204" pitchFamily="34" charset="0"/>
              </a:rPr>
              <a:t>okluzal</a:t>
            </a:r>
            <a:r>
              <a:rPr lang="tr-TR" altLang="en-US" sz="2400" dirty="0">
                <a:sym typeface="Helvetica" panose="020B0604020202020204" pitchFamily="34" charset="0"/>
              </a:rPr>
              <a:t> yüzün 2/3’lük </a:t>
            </a:r>
            <a:r>
              <a:rPr lang="tr-TR" altLang="en-US" sz="2400" dirty="0" err="1">
                <a:sym typeface="Helvetica" panose="020B0604020202020204" pitchFamily="34" charset="0"/>
              </a:rPr>
              <a:t>ksımını</a:t>
            </a:r>
            <a:r>
              <a:rPr lang="tr-TR" altLang="en-US" sz="2400" dirty="0">
                <a:sym typeface="Helvetica" panose="020B0604020202020204" pitchFamily="34" charset="0"/>
              </a:rPr>
              <a:t> kapsar).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Kök </a:t>
            </a:r>
            <a:r>
              <a:rPr lang="tr-TR" altLang="en-US" sz="2400" dirty="0" err="1">
                <a:sym typeface="Helvetica" panose="020B0604020202020204" pitchFamily="34" charset="0"/>
              </a:rPr>
              <a:t>fasiyolingual</a:t>
            </a:r>
            <a:r>
              <a:rPr lang="tr-TR" altLang="en-US" sz="2400" dirty="0">
                <a:sym typeface="Helvetica" panose="020B0604020202020204" pitchFamily="34" charset="0"/>
              </a:rPr>
              <a:t> yönde daha genişti</a:t>
            </a:r>
            <a:r>
              <a:rPr lang="tr-TR" altLang="en-US" sz="2400" dirty="0">
                <a:sym typeface="Arial" panose="020B0604020202020204" pitchFamily="34" charset="0"/>
              </a:rPr>
              <a:t>r ve bazen </a:t>
            </a:r>
            <a:r>
              <a:rPr lang="tr-TR" altLang="en-US" sz="2400" dirty="0" err="1">
                <a:sym typeface="Arial" panose="020B0604020202020204" pitchFamily="34" charset="0"/>
              </a:rPr>
              <a:t>proksimal</a:t>
            </a:r>
            <a:r>
              <a:rPr lang="tr-TR" altLang="en-US" sz="2400" dirty="0">
                <a:sym typeface="Arial" panose="020B0604020202020204" pitchFamily="34" charset="0"/>
              </a:rPr>
              <a:t> </a:t>
            </a:r>
            <a:r>
              <a:rPr lang="tr-TR" altLang="en-US" sz="2400" dirty="0" err="1">
                <a:sym typeface="Arial" panose="020B0604020202020204" pitchFamily="34" charset="0"/>
              </a:rPr>
              <a:t>içbükeylikleri</a:t>
            </a:r>
            <a:r>
              <a:rPr lang="tr-TR" altLang="en-US" sz="2400" dirty="0">
                <a:sym typeface="Arial" panose="020B0604020202020204" pitchFamily="34" charset="0"/>
              </a:rPr>
              <a:t> bulunur.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Kapanışta üst </a:t>
            </a:r>
            <a:r>
              <a:rPr lang="tr-TR" altLang="en-US" sz="2400" dirty="0" err="1">
                <a:sym typeface="Helvetica" panose="020B0604020202020204" pitchFamily="34" charset="0"/>
              </a:rPr>
              <a:t>kanin</a:t>
            </a:r>
            <a:r>
              <a:rPr lang="tr-TR" altLang="en-US" sz="2400" dirty="0">
                <a:sym typeface="Helvetica" panose="020B0604020202020204" pitchFamily="34" charset="0"/>
              </a:rPr>
              <a:t> ve üst birinci </a:t>
            </a:r>
            <a:r>
              <a:rPr lang="tr-TR" altLang="en-US" sz="2400" dirty="0" err="1">
                <a:sym typeface="Helvetica" panose="020B0604020202020204" pitchFamily="34" charset="0"/>
              </a:rPr>
              <a:t>premolar</a:t>
            </a:r>
            <a:r>
              <a:rPr lang="tr-TR" altLang="en-US" sz="2400" dirty="0">
                <a:sym typeface="Helvetica" panose="020B0604020202020204" pitchFamily="34" charset="0"/>
              </a:rPr>
              <a:t> ile temas eder. 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135725" y="303387"/>
            <a:ext cx="8911687" cy="1280890"/>
          </a:xfrm>
        </p:spPr>
        <p:txBody>
          <a:bodyPr/>
          <a:lstStyle/>
          <a:p>
            <a:r>
              <a:rPr lang="tr-TR" b="1" dirty="0" smtClean="0"/>
              <a:t>Alt 1. </a:t>
            </a:r>
            <a:r>
              <a:rPr lang="tr-TR" b="1" dirty="0" err="1" smtClean="0"/>
              <a:t>Premolar</a:t>
            </a:r>
            <a:r>
              <a:rPr lang="tr-TR" b="1" dirty="0" smtClean="0"/>
              <a:t> 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7062529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</TotalTime>
  <Words>163</Words>
  <Application>Microsoft Office PowerPoint</Application>
  <PresentationFormat>Geniş ekran</PresentationFormat>
  <Paragraphs>55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Century Gothic</vt:lpstr>
      <vt:lpstr>Comic Sans MS</vt:lpstr>
      <vt:lpstr>Gill Sans</vt:lpstr>
      <vt:lpstr>Helvetica</vt:lpstr>
      <vt:lpstr>Wingdings 3</vt:lpstr>
      <vt:lpstr>Duman</vt:lpstr>
      <vt:lpstr>Üst ve alt 1. premolar diş</vt:lpstr>
      <vt:lpstr>Üst 1. Premolar Diş</vt:lpstr>
      <vt:lpstr>PowerPoint Sunusu</vt:lpstr>
      <vt:lpstr>PowerPoint Sunusu</vt:lpstr>
      <vt:lpstr>PowerPoint Sunusu</vt:lpstr>
      <vt:lpstr>PowerPoint Sunusu</vt:lpstr>
      <vt:lpstr>PowerPoint Sunusu</vt:lpstr>
      <vt:lpstr>Alt 1. Premolar Diş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10</cp:revision>
  <dcterms:created xsi:type="dcterms:W3CDTF">2020-01-16T08:15:50Z</dcterms:created>
  <dcterms:modified xsi:type="dcterms:W3CDTF">2020-01-17T08:08:11Z</dcterms:modified>
</cp:coreProperties>
</file>