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5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3140968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RNA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 smtClean="0">
                <a:cs typeface="Arial" charset="0"/>
              </a:rPr>
              <a:t>RNA İŞLENMESİ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3264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sz="3400" dirty="0" smtClean="0">
                <a:cs typeface="Arial" charset="0"/>
              </a:rPr>
              <a:t>Yeni sentezlenmiş olan RNA moleküllerine birincil yazım denir. </a:t>
            </a:r>
          </a:p>
          <a:p>
            <a:pPr algn="just">
              <a:lnSpc>
                <a:spcPct val="120000"/>
              </a:lnSpc>
            </a:pPr>
            <a:endParaRPr lang="tr-TR" sz="3400" dirty="0" smtClean="0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sz="3400" dirty="0" smtClean="0">
                <a:cs typeface="Arial" charset="0"/>
              </a:rPr>
              <a:t>En kapsamlı birincil yazım işlenmesi; </a:t>
            </a:r>
            <a:r>
              <a:rPr lang="tr-TR" sz="3400" dirty="0" err="1" smtClean="0">
                <a:cs typeface="Arial" charset="0"/>
              </a:rPr>
              <a:t>ökaryot</a:t>
            </a:r>
            <a:r>
              <a:rPr lang="tr-TR" sz="3400" dirty="0" smtClean="0">
                <a:cs typeface="Arial" charset="0"/>
              </a:rPr>
              <a:t> </a:t>
            </a:r>
            <a:r>
              <a:rPr lang="tr-TR" sz="3400" dirty="0" err="1" smtClean="0">
                <a:cs typeface="Arial" charset="0"/>
              </a:rPr>
              <a:t>mRNA’larında</a:t>
            </a:r>
            <a:r>
              <a:rPr lang="tr-TR" sz="3400" dirty="0" smtClean="0">
                <a:cs typeface="Arial" charset="0"/>
              </a:rPr>
              <a:t> ve hem bakteri hem de </a:t>
            </a:r>
            <a:r>
              <a:rPr lang="tr-TR" sz="3400" dirty="0" err="1" smtClean="0">
                <a:cs typeface="Arial" charset="0"/>
              </a:rPr>
              <a:t>ökaryot</a:t>
            </a:r>
            <a:r>
              <a:rPr lang="tr-TR" sz="3400" dirty="0" smtClean="0">
                <a:cs typeface="Arial" charset="0"/>
              </a:rPr>
              <a:t> </a:t>
            </a:r>
            <a:r>
              <a:rPr lang="tr-TR" sz="3400" dirty="0" err="1" smtClean="0">
                <a:cs typeface="Arial" charset="0"/>
              </a:rPr>
              <a:t>tRNA’larında</a:t>
            </a:r>
            <a:r>
              <a:rPr lang="tr-TR" sz="3400" dirty="0" smtClean="0">
                <a:cs typeface="Arial" charset="0"/>
              </a:rPr>
              <a:t> gerçekleştirilir. </a:t>
            </a:r>
          </a:p>
          <a:p>
            <a:pPr algn="just">
              <a:lnSpc>
                <a:spcPct val="120000"/>
              </a:lnSpc>
            </a:pPr>
            <a:endParaRPr lang="tr-TR" sz="3400" dirty="0" smtClean="0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sz="3400" dirty="0" smtClean="0">
                <a:cs typeface="Arial" charset="0"/>
              </a:rPr>
              <a:t>Bir </a:t>
            </a:r>
            <a:r>
              <a:rPr lang="tr-TR" sz="3400" dirty="0" err="1" smtClean="0">
                <a:cs typeface="Arial" charset="0"/>
              </a:rPr>
              <a:t>ökaryot</a:t>
            </a:r>
            <a:r>
              <a:rPr lang="tr-TR" sz="3400" dirty="0" smtClean="0">
                <a:cs typeface="Arial" charset="0"/>
              </a:rPr>
              <a:t> </a:t>
            </a:r>
            <a:r>
              <a:rPr lang="tr-TR" sz="3400" dirty="0" err="1" smtClean="0">
                <a:cs typeface="Arial" charset="0"/>
              </a:rPr>
              <a:t>mRNA'sının</a:t>
            </a:r>
            <a:r>
              <a:rPr lang="tr-TR" sz="3400" dirty="0" smtClean="0">
                <a:cs typeface="Arial" charset="0"/>
              </a:rPr>
              <a:t> birincil yazımı, tipik olarak bir genin dizilerini içerirken; </a:t>
            </a:r>
            <a:r>
              <a:rPr lang="tr-TR" sz="3400" dirty="0" err="1" smtClean="0">
                <a:cs typeface="Arial" charset="0"/>
              </a:rPr>
              <a:t>polipeptidi</a:t>
            </a:r>
            <a:r>
              <a:rPr lang="tr-TR" sz="3400" dirty="0" smtClean="0">
                <a:cs typeface="Arial" charset="0"/>
              </a:rPr>
              <a:t> şifreleyen diziler kesikli olabilir.</a:t>
            </a:r>
          </a:p>
          <a:p>
            <a:pPr algn="just">
              <a:lnSpc>
                <a:spcPct val="120000"/>
              </a:lnSpc>
            </a:pPr>
            <a:endParaRPr lang="tr-TR" sz="3400" dirty="0" smtClean="0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sz="3400" dirty="0" smtClean="0">
                <a:cs typeface="Arial" charset="0"/>
              </a:rPr>
              <a:t>Yazımların şifre bölgelerini parçalara ayıran, şifre içermeyen bölgelere </a:t>
            </a:r>
            <a:r>
              <a:rPr lang="tr-TR" sz="3400" dirty="0" err="1" smtClean="0">
                <a:cs typeface="Arial" charset="0"/>
              </a:rPr>
              <a:t>intron</a:t>
            </a:r>
            <a:r>
              <a:rPr lang="tr-TR" sz="3400" dirty="0" smtClean="0">
                <a:cs typeface="Arial" charset="0"/>
              </a:rPr>
              <a:t> ve şifre içeren parçalara </a:t>
            </a:r>
            <a:r>
              <a:rPr lang="tr-TR" sz="3400" dirty="0" err="1" smtClean="0">
                <a:cs typeface="Arial" charset="0"/>
              </a:rPr>
              <a:t>ekson</a:t>
            </a:r>
            <a:r>
              <a:rPr lang="tr-TR" sz="3400" dirty="0" smtClean="0">
                <a:cs typeface="Arial" charset="0"/>
              </a:rPr>
              <a:t> denilir. </a:t>
            </a:r>
          </a:p>
          <a:p>
            <a:pPr algn="just">
              <a:lnSpc>
                <a:spcPct val="120000"/>
              </a:lnSpc>
            </a:pPr>
            <a:endParaRPr lang="tr-TR" sz="3400" dirty="0" smtClean="0">
              <a:cs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tr-TR" sz="2400" dirty="0">
                <a:cs typeface="Arial" charset="0"/>
              </a:rPr>
              <a:t>Kesip-birleştirme denilen bir işlemde, birincil yazımın </a:t>
            </a:r>
            <a:r>
              <a:rPr lang="tr-TR" sz="2400" dirty="0" err="1">
                <a:cs typeface="Arial" charset="0"/>
              </a:rPr>
              <a:t>intronları</a:t>
            </a:r>
            <a:r>
              <a:rPr lang="tr-TR" sz="2400" dirty="0">
                <a:cs typeface="Arial" charset="0"/>
              </a:rPr>
              <a:t> çıkarılır</a:t>
            </a:r>
            <a:r>
              <a:rPr lang="tr-TR" sz="2400" dirty="0"/>
              <a:t> (</a:t>
            </a:r>
            <a:r>
              <a:rPr lang="tr-TR" sz="2400" dirty="0" err="1"/>
              <a:t>intron</a:t>
            </a:r>
            <a:r>
              <a:rPr lang="tr-TR" sz="2400" dirty="0"/>
              <a:t> </a:t>
            </a:r>
            <a:r>
              <a:rPr lang="tr-TR" sz="2400" dirty="0" err="1"/>
              <a:t>splicing</a:t>
            </a:r>
            <a:r>
              <a:rPr lang="tr-TR" sz="2400" dirty="0"/>
              <a:t>)</a:t>
            </a:r>
            <a:r>
              <a:rPr lang="tr-TR" sz="2400" dirty="0">
                <a:cs typeface="Arial" charset="0"/>
              </a:rPr>
              <a:t> ve işlevsel bir </a:t>
            </a:r>
            <a:r>
              <a:rPr lang="tr-TR" sz="2400" dirty="0" err="1">
                <a:cs typeface="Arial" charset="0"/>
              </a:rPr>
              <a:t>polipeptidi</a:t>
            </a:r>
            <a:r>
              <a:rPr lang="tr-TR" sz="2400" dirty="0">
                <a:cs typeface="Arial" charset="0"/>
              </a:rPr>
              <a:t> belirleyecek sürekli dizileri oluşturmak üzere </a:t>
            </a:r>
            <a:r>
              <a:rPr lang="tr-TR" sz="2400" dirty="0" err="1">
                <a:cs typeface="Arial" charset="0"/>
              </a:rPr>
              <a:t>eksonlar</a:t>
            </a:r>
            <a:r>
              <a:rPr lang="tr-TR" sz="2400" dirty="0">
                <a:cs typeface="Arial" charset="0"/>
              </a:rPr>
              <a:t> birleştirilir. </a:t>
            </a:r>
          </a:p>
          <a:p>
            <a:pPr algn="just">
              <a:lnSpc>
                <a:spcPct val="120000"/>
              </a:lnSpc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sz="2400" dirty="0">
                <a:cs typeface="Arial" charset="0"/>
              </a:rPr>
              <a:t>Ayrıca, </a:t>
            </a:r>
            <a:r>
              <a:rPr lang="tr-TR" sz="2400" dirty="0" err="1">
                <a:cs typeface="Arial" charset="0"/>
              </a:rPr>
              <a:t>ökaryotik</a:t>
            </a:r>
            <a:r>
              <a:rPr lang="tr-TR" sz="2400" dirty="0">
                <a:cs typeface="Arial" charset="0"/>
              </a:rPr>
              <a:t> </a:t>
            </a:r>
            <a:r>
              <a:rPr lang="tr-TR" sz="2400" dirty="0" err="1">
                <a:cs typeface="Arial" charset="0"/>
              </a:rPr>
              <a:t>mRNA’ların</a:t>
            </a:r>
            <a:r>
              <a:rPr lang="tr-TR" sz="2400" dirty="0">
                <a:cs typeface="Arial" charset="0"/>
              </a:rPr>
              <a:t> her iki ucunda da değişiklik yapılır. </a:t>
            </a:r>
            <a:r>
              <a:rPr lang="tr-TR" sz="2400" dirty="0" err="1">
                <a:cs typeface="Arial" charset="0"/>
              </a:rPr>
              <a:t>mRNA'nın</a:t>
            </a:r>
            <a:r>
              <a:rPr lang="tr-TR" sz="2400" dirty="0">
                <a:cs typeface="Arial" charset="0"/>
              </a:rPr>
              <a:t> 5' ucuna eklenmiş olan değişikliğe uğratılmış kalıntıya,   "5' başlık" adı verilir.</a:t>
            </a:r>
          </a:p>
          <a:p>
            <a:pPr algn="just">
              <a:lnSpc>
                <a:spcPct val="120000"/>
              </a:lnSpc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sz="2400" dirty="0">
                <a:cs typeface="Arial" charset="0"/>
              </a:rPr>
              <a:t>3' ucu kırılır ve 80-250 </a:t>
            </a:r>
            <a:r>
              <a:rPr lang="tr-TR" sz="2400" dirty="0" err="1">
                <a:cs typeface="Arial" charset="0"/>
              </a:rPr>
              <a:t>adenilat</a:t>
            </a:r>
            <a:r>
              <a:rPr lang="tr-TR" sz="2400" dirty="0">
                <a:cs typeface="Arial" charset="0"/>
              </a:rPr>
              <a:t> birimi bir </a:t>
            </a:r>
            <a:r>
              <a:rPr lang="tr-TR" sz="2400" dirty="0" err="1">
                <a:cs typeface="Arial" charset="0"/>
              </a:rPr>
              <a:t>poli</a:t>
            </a:r>
            <a:r>
              <a:rPr lang="tr-TR" sz="2400" dirty="0">
                <a:cs typeface="Arial" charset="0"/>
              </a:rPr>
              <a:t> (A) "kuyruk" oluşturacak şekilde eklenir.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15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Grup l </a:t>
            </a:r>
            <a:r>
              <a:rPr lang="tr-TR" b="1" dirty="0" err="1" smtClean="0"/>
              <a:t>intronlarının</a:t>
            </a:r>
            <a:r>
              <a:rPr lang="tr-TR" b="1" dirty="0" smtClean="0"/>
              <a:t> kesilip-birleştirilme mekanizması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cs typeface="Arial" charset="0"/>
              </a:rPr>
              <a:t>RNA moleküllerinin yazım sonrası işlenmelerinin araştırılması RNA enzimlerinin varlığının keşfine yol açmıştır.</a:t>
            </a:r>
          </a:p>
          <a:p>
            <a:r>
              <a:rPr lang="tr-TR" dirty="0" smtClean="0">
                <a:cs typeface="Arial" charset="0"/>
              </a:rPr>
              <a:t>En iyi tanımlanmış olan </a:t>
            </a:r>
            <a:r>
              <a:rPr lang="tr-TR" dirty="0" err="1" smtClean="0">
                <a:cs typeface="Arial" charset="0"/>
              </a:rPr>
              <a:t>ribozimler</a:t>
            </a:r>
            <a:r>
              <a:rPr lang="tr-TR" dirty="0" smtClean="0">
                <a:cs typeface="Arial" charset="0"/>
              </a:rPr>
              <a:t>, kendi kesip-yeniden birleştiren grup I </a:t>
            </a:r>
            <a:r>
              <a:rPr lang="tr-TR" dirty="0" err="1" smtClean="0">
                <a:cs typeface="Arial" charset="0"/>
              </a:rPr>
              <a:t>intronlar</a:t>
            </a:r>
            <a:r>
              <a:rPr lang="tr-TR" dirty="0" smtClean="0">
                <a:cs typeface="Arial" charset="0"/>
              </a:rPr>
              <a:t>, </a:t>
            </a:r>
            <a:r>
              <a:rPr lang="tr-TR" dirty="0" err="1" smtClean="0">
                <a:cs typeface="Arial" charset="0"/>
              </a:rPr>
              <a:t>RNAaz</a:t>
            </a:r>
            <a:r>
              <a:rPr lang="tr-TR" dirty="0" smtClean="0">
                <a:cs typeface="Arial" charset="0"/>
              </a:rPr>
              <a:t> P ve </a:t>
            </a:r>
            <a:r>
              <a:rPr lang="tr-TR" dirty="0" err="1" smtClean="0">
                <a:cs typeface="Arial" charset="0"/>
              </a:rPr>
              <a:t>çekiçbaş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ribozimdir</a:t>
            </a:r>
            <a:r>
              <a:rPr lang="tr-TR" dirty="0" smtClean="0">
                <a:cs typeface="Arial" charset="0"/>
              </a:rPr>
              <a:t>.</a:t>
            </a:r>
            <a:endParaRPr lang="tr-TR" dirty="0" smtClean="0"/>
          </a:p>
          <a:p>
            <a:r>
              <a:rPr lang="tr-TR" dirty="0" smtClean="0"/>
              <a:t>İlk basamaktaki </a:t>
            </a:r>
            <a:r>
              <a:rPr lang="tr-TR" dirty="0" err="1" smtClean="0"/>
              <a:t>nükleofil</a:t>
            </a:r>
            <a:r>
              <a:rPr lang="tr-TR" dirty="0" smtClean="0"/>
              <a:t>; </a:t>
            </a:r>
            <a:r>
              <a:rPr lang="tr-TR" dirty="0" err="1" smtClean="0"/>
              <a:t>guanozin</a:t>
            </a:r>
            <a:r>
              <a:rPr lang="tr-TR" dirty="0" smtClean="0"/>
              <a:t>, GMP, GDP veya GTP olabilir. </a:t>
            </a:r>
          </a:p>
          <a:p>
            <a:r>
              <a:rPr lang="tr-TR" dirty="0" smtClean="0"/>
              <a:t>Kesilip çıkartılan </a:t>
            </a:r>
            <a:r>
              <a:rPr lang="tr-TR" dirty="0" err="1" smtClean="0"/>
              <a:t>intron</a:t>
            </a:r>
            <a:r>
              <a:rPr lang="tr-TR" dirty="0" smtClean="0"/>
              <a:t> daha sonra parçalanır.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tr-TR" sz="3900" b="1" dirty="0" smtClean="0">
                <a:cs typeface="Arial" charset="0"/>
              </a:rPr>
              <a:t>                   Grup II </a:t>
            </a:r>
            <a:r>
              <a:rPr lang="tr-TR" sz="3900" b="1" dirty="0" err="1" smtClean="0">
                <a:cs typeface="Arial" charset="0"/>
              </a:rPr>
              <a:t>intronlarının</a:t>
            </a:r>
            <a:r>
              <a:rPr lang="tr-TR" sz="3900" b="1" dirty="0" smtClean="0">
                <a:cs typeface="Arial" charset="0"/>
              </a:rPr>
              <a:t> </a:t>
            </a:r>
          </a:p>
          <a:p>
            <a:pPr algn="just">
              <a:buNone/>
            </a:pPr>
            <a:r>
              <a:rPr lang="tr-TR" sz="3900" b="1" dirty="0" smtClean="0">
                <a:cs typeface="Arial" charset="0"/>
              </a:rPr>
              <a:t>             kesilip-birleştirilme mekanizması</a:t>
            </a:r>
          </a:p>
          <a:p>
            <a:pPr algn="just"/>
            <a:r>
              <a:rPr lang="tr-TR" dirty="0" smtClean="0">
                <a:latin typeface="Arial" charset="0"/>
                <a:cs typeface="Arial" charset="0"/>
              </a:rPr>
              <a:t>Grup II </a:t>
            </a:r>
            <a:r>
              <a:rPr lang="tr-TR" dirty="0" err="1" smtClean="0">
                <a:latin typeface="Arial" charset="0"/>
                <a:cs typeface="Arial" charset="0"/>
              </a:rPr>
              <a:t>İntronlarında</a:t>
            </a:r>
            <a:r>
              <a:rPr lang="tr-TR" dirty="0" smtClean="0">
                <a:latin typeface="Arial" charset="0"/>
                <a:cs typeface="Arial" charset="0"/>
              </a:rPr>
              <a:t>, ilk basamaktaki </a:t>
            </a:r>
            <a:r>
              <a:rPr lang="tr-TR" dirty="0" err="1" smtClean="0">
                <a:latin typeface="Arial" charset="0"/>
                <a:cs typeface="Arial" charset="0"/>
              </a:rPr>
              <a:t>nükleofilik</a:t>
            </a:r>
            <a:r>
              <a:rPr lang="tr-TR" dirty="0" smtClean="0">
                <a:latin typeface="Arial" charset="0"/>
                <a:cs typeface="Arial" charset="0"/>
              </a:rPr>
              <a:t> atağın dışında yöntem aynıdır ve grup l </a:t>
            </a:r>
            <a:r>
              <a:rPr lang="tr-TR" dirty="0" err="1" smtClean="0">
                <a:latin typeface="Arial" charset="0"/>
                <a:cs typeface="Arial" charset="0"/>
              </a:rPr>
              <a:t>intronlarınınkine</a:t>
            </a:r>
            <a:r>
              <a:rPr lang="tr-TR" dirty="0" smtClean="0">
                <a:latin typeface="Arial" charset="0"/>
                <a:cs typeface="Arial" charset="0"/>
              </a:rPr>
              <a:t> benzer. </a:t>
            </a:r>
          </a:p>
          <a:p>
            <a:pPr algn="just"/>
            <a:r>
              <a:rPr lang="tr-TR" dirty="0" smtClean="0">
                <a:latin typeface="Arial" charset="0"/>
                <a:cs typeface="Arial" charset="0"/>
              </a:rPr>
              <a:t>Bu grupta, </a:t>
            </a:r>
            <a:r>
              <a:rPr lang="tr-TR" dirty="0" err="1" smtClean="0">
                <a:latin typeface="Arial" charset="0"/>
                <a:cs typeface="Arial" charset="0"/>
              </a:rPr>
              <a:t>intronun</a:t>
            </a:r>
            <a:r>
              <a:rPr lang="tr-TR" dirty="0" smtClean="0">
                <a:latin typeface="Arial" charset="0"/>
                <a:cs typeface="Arial" charset="0"/>
              </a:rPr>
              <a:t> içindeki bir </a:t>
            </a:r>
            <a:r>
              <a:rPr lang="tr-TR" dirty="0" err="1" smtClean="0">
                <a:latin typeface="Arial" charset="0"/>
                <a:cs typeface="Arial" charset="0"/>
              </a:rPr>
              <a:t>adenilat</a:t>
            </a:r>
            <a:r>
              <a:rPr lang="tr-TR" dirty="0" smtClean="0">
                <a:latin typeface="Arial" charset="0"/>
                <a:cs typeface="Arial" charset="0"/>
              </a:rPr>
              <a:t> biriminin 2'-hidroksili </a:t>
            </a:r>
            <a:r>
              <a:rPr lang="tr-TR" dirty="0" err="1" smtClean="0">
                <a:latin typeface="Arial" charset="0"/>
                <a:cs typeface="Arial" charset="0"/>
              </a:rPr>
              <a:t>nükleofil</a:t>
            </a:r>
            <a:r>
              <a:rPr lang="tr-TR" dirty="0" smtClean="0">
                <a:latin typeface="Arial" charset="0"/>
                <a:cs typeface="Arial" charset="0"/>
              </a:rPr>
              <a:t> olarak davranır  Dallı bir kement yapısı </a:t>
            </a:r>
            <a:r>
              <a:rPr lang="tr-TR" dirty="0" err="1" smtClean="0">
                <a:latin typeface="Arial" charset="0"/>
                <a:cs typeface="Arial" charset="0"/>
              </a:rPr>
              <a:t>araürün</a:t>
            </a:r>
            <a:r>
              <a:rPr lang="tr-TR" dirty="0" smtClean="0">
                <a:latin typeface="Arial" charset="0"/>
                <a:cs typeface="Arial" charset="0"/>
              </a:rPr>
              <a:t> olarak oluşur.</a:t>
            </a:r>
          </a:p>
          <a:p>
            <a:endParaRPr lang="tr-TR" dirty="0" smtClean="0">
              <a:latin typeface="Arial" charset="0"/>
              <a:cs typeface="Arial" charset="0"/>
            </a:endParaRPr>
          </a:p>
          <a:p>
            <a:pPr algn="just"/>
            <a:r>
              <a:rPr lang="tr-TR" dirty="0" smtClean="0">
                <a:latin typeface="Arial" charset="0"/>
                <a:cs typeface="Arial" charset="0"/>
              </a:rPr>
              <a:t>Kement-benzeri ara ürünün oluşumunda 2', 5'-</a:t>
            </a:r>
            <a:r>
              <a:rPr lang="tr-TR" dirty="0" err="1" smtClean="0">
                <a:latin typeface="Arial" charset="0"/>
                <a:cs typeface="Arial" charset="0"/>
              </a:rPr>
              <a:t>fosfodiester</a:t>
            </a:r>
            <a:r>
              <a:rPr lang="tr-TR" dirty="0" smtClean="0">
                <a:latin typeface="Arial" charset="0"/>
                <a:cs typeface="Arial" charset="0"/>
              </a:rPr>
              <a:t> bağı kurulur.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Ribozomal</a:t>
            </a:r>
            <a:r>
              <a:rPr lang="tr-TR" b="1" dirty="0" smtClean="0"/>
              <a:t> RNA’lar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Arial" charset="0"/>
                <a:cs typeface="Arial" charset="0"/>
              </a:rPr>
              <a:t>Hem </a:t>
            </a:r>
            <a:r>
              <a:rPr lang="tr-TR" dirty="0" err="1" smtClean="0">
                <a:latin typeface="Arial" charset="0"/>
                <a:cs typeface="Arial" charset="0"/>
              </a:rPr>
              <a:t>prokaryot</a:t>
            </a:r>
            <a:r>
              <a:rPr lang="tr-TR" dirty="0" smtClean="0">
                <a:latin typeface="Arial" charset="0"/>
                <a:cs typeface="Arial" charset="0"/>
              </a:rPr>
              <a:t> hem de </a:t>
            </a:r>
            <a:r>
              <a:rPr lang="tr-TR" dirty="0" err="1" smtClean="0">
                <a:latin typeface="Arial" charset="0"/>
                <a:cs typeface="Arial" charset="0"/>
              </a:rPr>
              <a:t>ökaryot</a:t>
            </a:r>
            <a:r>
              <a:rPr lang="tr-TR" dirty="0" smtClean="0">
                <a:latin typeface="Arial" charset="0"/>
                <a:cs typeface="Arial" charset="0"/>
              </a:rPr>
              <a:t> hücrelerinin </a:t>
            </a:r>
            <a:r>
              <a:rPr lang="tr-TR" dirty="0" err="1" smtClean="0">
                <a:latin typeface="Arial" charset="0"/>
                <a:cs typeface="Arial" charset="0"/>
              </a:rPr>
              <a:t>ribozomal</a:t>
            </a:r>
            <a:r>
              <a:rPr lang="tr-TR" dirty="0" smtClean="0">
                <a:latin typeface="Arial" charset="0"/>
                <a:cs typeface="Arial" charset="0"/>
              </a:rPr>
              <a:t> </a:t>
            </a:r>
            <a:r>
              <a:rPr lang="tr-TR" dirty="0" err="1" smtClean="0">
                <a:latin typeface="Arial" charset="0"/>
                <a:cs typeface="Arial" charset="0"/>
              </a:rPr>
              <a:t>RNAları</a:t>
            </a:r>
            <a:r>
              <a:rPr lang="tr-TR" dirty="0" smtClean="0">
                <a:latin typeface="Arial" charset="0"/>
                <a:cs typeface="Arial" charset="0"/>
              </a:rPr>
              <a:t>, </a:t>
            </a:r>
            <a:r>
              <a:rPr lang="tr-TR" dirty="0" err="1" smtClean="0">
                <a:latin typeface="Arial" charset="0"/>
                <a:cs typeface="Arial" charset="0"/>
              </a:rPr>
              <a:t>preribozomal</a:t>
            </a:r>
            <a:r>
              <a:rPr lang="tr-TR" dirty="0" smtClean="0">
                <a:latin typeface="Arial" charset="0"/>
                <a:cs typeface="Arial" charset="0"/>
              </a:rPr>
              <a:t> RNA veya </a:t>
            </a:r>
            <a:r>
              <a:rPr lang="tr-TR" dirty="0" err="1" smtClean="0">
                <a:latin typeface="Arial" charset="0"/>
                <a:cs typeface="Arial" charset="0"/>
              </a:rPr>
              <a:t>pre</a:t>
            </a:r>
            <a:r>
              <a:rPr lang="tr-TR" dirty="0" smtClean="0">
                <a:latin typeface="Arial" charset="0"/>
                <a:cs typeface="Arial" charset="0"/>
              </a:rPr>
              <a:t>-</a:t>
            </a:r>
            <a:r>
              <a:rPr lang="tr-TR" dirty="0" err="1" smtClean="0">
                <a:latin typeface="Arial" charset="0"/>
                <a:cs typeface="Arial" charset="0"/>
              </a:rPr>
              <a:t>rRNA</a:t>
            </a:r>
            <a:r>
              <a:rPr lang="tr-TR" dirty="0" smtClean="0">
                <a:latin typeface="Arial" charset="0"/>
                <a:cs typeface="Arial" charset="0"/>
              </a:rPr>
              <a:t> denilen uzun öncüllerden oluşturulur.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Arial" charset="0"/>
                <a:cs typeface="Arial" charset="0"/>
              </a:rPr>
              <a:t>rRNA</a:t>
            </a:r>
            <a:r>
              <a:rPr lang="tr-TR" dirty="0" smtClean="0">
                <a:latin typeface="Arial" charset="0"/>
                <a:cs typeface="Arial" charset="0"/>
              </a:rPr>
              <a:t> ve </a:t>
            </a:r>
            <a:r>
              <a:rPr lang="tr-TR" dirty="0" err="1" smtClean="0">
                <a:latin typeface="Arial" charset="0"/>
                <a:cs typeface="Arial" charset="0"/>
              </a:rPr>
              <a:t>tRNA</a:t>
            </a:r>
            <a:r>
              <a:rPr lang="tr-TR" dirty="0" smtClean="0">
                <a:latin typeface="Arial" charset="0"/>
                <a:cs typeface="Arial" charset="0"/>
              </a:rPr>
              <a:t> İşlenmesi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tr-TR" dirty="0" smtClean="0">
                <a:cs typeface="Arial" charset="0"/>
              </a:rPr>
              <a:t>Hem </a:t>
            </a:r>
            <a:r>
              <a:rPr lang="tr-TR" dirty="0" err="1" smtClean="0">
                <a:cs typeface="Arial" charset="0"/>
              </a:rPr>
              <a:t>prokaryot</a:t>
            </a:r>
            <a:r>
              <a:rPr lang="tr-TR" dirty="0" smtClean="0">
                <a:cs typeface="Arial" charset="0"/>
              </a:rPr>
              <a:t> hem de </a:t>
            </a:r>
            <a:r>
              <a:rPr lang="tr-TR" dirty="0" err="1" smtClean="0">
                <a:cs typeface="Arial" charset="0"/>
              </a:rPr>
              <a:t>ökaryot</a:t>
            </a:r>
            <a:r>
              <a:rPr lang="tr-TR" dirty="0" smtClean="0">
                <a:cs typeface="Arial" charset="0"/>
              </a:rPr>
              <a:t> hücrelerinin </a:t>
            </a:r>
            <a:r>
              <a:rPr lang="tr-TR" dirty="0" err="1" smtClean="0">
                <a:cs typeface="Arial" charset="0"/>
              </a:rPr>
              <a:t>ribozomal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RNAları</a:t>
            </a:r>
            <a:r>
              <a:rPr lang="tr-TR" dirty="0" smtClean="0">
                <a:cs typeface="Arial" charset="0"/>
              </a:rPr>
              <a:t>, </a:t>
            </a:r>
            <a:r>
              <a:rPr lang="tr-TR" dirty="0" err="1" smtClean="0">
                <a:cs typeface="Arial" charset="0"/>
              </a:rPr>
              <a:t>preribozomal</a:t>
            </a:r>
            <a:r>
              <a:rPr lang="tr-TR" dirty="0" smtClean="0">
                <a:cs typeface="Arial" charset="0"/>
              </a:rPr>
              <a:t> RNA veya </a:t>
            </a:r>
            <a:r>
              <a:rPr lang="tr-TR" dirty="0" err="1" smtClean="0">
                <a:cs typeface="Arial" charset="0"/>
              </a:rPr>
              <a:t>pre</a:t>
            </a:r>
            <a:r>
              <a:rPr lang="tr-TR" dirty="0" smtClean="0">
                <a:cs typeface="Arial" charset="0"/>
              </a:rPr>
              <a:t>-</a:t>
            </a:r>
            <a:r>
              <a:rPr lang="tr-TR" dirty="0" err="1" smtClean="0">
                <a:cs typeface="Arial" charset="0"/>
              </a:rPr>
              <a:t>rRNA</a:t>
            </a:r>
            <a:r>
              <a:rPr lang="tr-TR" dirty="0" smtClean="0">
                <a:cs typeface="Arial" charset="0"/>
              </a:rPr>
              <a:t> denilen uzun öncüllerden oluşturulur.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dirty="0" smtClean="0">
                <a:cs typeface="Arial" charset="0"/>
              </a:rPr>
              <a:t>Bakterilerde, 16S, 23S ve 5 S </a:t>
            </a:r>
            <a:r>
              <a:rPr lang="tr-TR" dirty="0" err="1" smtClean="0">
                <a:cs typeface="Arial" charset="0"/>
              </a:rPr>
              <a:t>rRNAlar</a:t>
            </a:r>
            <a:r>
              <a:rPr lang="tr-TR" dirty="0" smtClean="0">
                <a:cs typeface="Arial" charset="0"/>
              </a:rPr>
              <a:t> (ve bazı </a:t>
            </a:r>
            <a:r>
              <a:rPr lang="tr-TR" dirty="0" err="1" smtClean="0">
                <a:cs typeface="Arial" charset="0"/>
              </a:rPr>
              <a:t>tRNAlar</a:t>
            </a:r>
            <a:r>
              <a:rPr lang="tr-TR" dirty="0" smtClean="0">
                <a:cs typeface="Arial" charset="0"/>
              </a:rPr>
              <a:t>), ortalama 6,500 </a:t>
            </a:r>
            <a:r>
              <a:rPr lang="tr-TR" dirty="0" err="1" smtClean="0">
                <a:cs typeface="Arial" charset="0"/>
              </a:rPr>
              <a:t>nükleotitten</a:t>
            </a:r>
            <a:r>
              <a:rPr lang="tr-TR" dirty="0" smtClean="0">
                <a:cs typeface="Arial" charset="0"/>
              </a:rPr>
              <a:t> oluşan tek bir 30S RNA öncülünden yapılır.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dirty="0" smtClean="0">
                <a:cs typeface="Arial" charset="0"/>
              </a:rPr>
              <a:t>30S öncülünün her iki ucundaki ve </a:t>
            </a:r>
            <a:r>
              <a:rPr lang="tr-TR" dirty="0" err="1" smtClean="0">
                <a:cs typeface="Arial" charset="0"/>
              </a:rPr>
              <a:t>rRNAlar</a:t>
            </a:r>
            <a:r>
              <a:rPr lang="tr-TR" dirty="0" smtClean="0">
                <a:cs typeface="Arial" charset="0"/>
              </a:rPr>
              <a:t> arasındaki RNA işlenme sırasında çıkartılır.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1 Başlık"/>
          <p:cNvSpPr>
            <a:spLocks noGrp="1"/>
          </p:cNvSpPr>
          <p:nvPr>
            <p:ph type="title"/>
          </p:nvPr>
        </p:nvSpPr>
        <p:spPr bwMode="auto">
          <a:xfrm>
            <a:off x="467544" y="548680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tr-TR" sz="3600" b="1" cap="none" dirty="0" smtClean="0">
                <a:latin typeface="+mn-lt"/>
                <a:cs typeface="Arial" charset="0"/>
              </a:rPr>
              <a:t>RNA-BAĞIMLI RNA VE DNA SENTEZİ</a:t>
            </a:r>
            <a:r>
              <a:rPr lang="tr-TR" cap="none" dirty="0" smtClean="0">
                <a:latin typeface="Arial" charset="0"/>
                <a:cs typeface="Arial" charset="0"/>
              </a:rPr>
              <a:t/>
            </a:r>
            <a:br>
              <a:rPr lang="tr-TR" cap="none" dirty="0" smtClean="0">
                <a:latin typeface="Arial" charset="0"/>
                <a:cs typeface="Arial" charset="0"/>
              </a:rPr>
            </a:br>
            <a:endParaRPr lang="tr-TR" cap="none" dirty="0" smtClean="0">
              <a:latin typeface="Arial" charset="0"/>
              <a:cs typeface="Arial" charset="0"/>
            </a:endParaRPr>
          </a:p>
        </p:txBody>
      </p:sp>
      <p:sp>
        <p:nvSpPr>
          <p:cNvPr id="132099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124745"/>
            <a:ext cx="8187680" cy="5256584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sz="2000" dirty="0" err="1" smtClean="0">
                <a:cs typeface="Arial" charset="0"/>
              </a:rPr>
              <a:t>Nükleik</a:t>
            </a:r>
            <a:r>
              <a:rPr lang="tr-TR" sz="2000" dirty="0" smtClean="0">
                <a:cs typeface="Arial" charset="0"/>
              </a:rPr>
              <a:t> asit sentezinde bazı enzimler RNA kalıbını kullanır. </a:t>
            </a:r>
          </a:p>
          <a:p>
            <a:pPr algn="just" eaLnBrk="1" hangingPunct="1"/>
            <a:endParaRPr lang="tr-TR" sz="2000" dirty="0" smtClean="0">
              <a:cs typeface="Arial" charset="0"/>
            </a:endParaRPr>
          </a:p>
          <a:p>
            <a:pPr algn="just" eaLnBrk="1" hangingPunct="1"/>
            <a:r>
              <a:rPr lang="tr-TR" sz="2000" dirty="0" smtClean="0">
                <a:cs typeface="Arial" charset="0"/>
              </a:rPr>
              <a:t>Bu enzimlerin RNA virüsleri gibi çok önemli bir istisnanın dışında, bilgiyi oluşturmada oldukça mütevazi görevleri vardır. </a:t>
            </a:r>
          </a:p>
          <a:p>
            <a:pPr algn="just" eaLnBrk="1" hangingPunct="1"/>
            <a:endParaRPr lang="tr-TR" sz="2000" dirty="0" smtClean="0">
              <a:cs typeface="Arial" charset="0"/>
            </a:endParaRPr>
          </a:p>
          <a:p>
            <a:pPr algn="just" eaLnBrk="1" hangingPunct="1"/>
            <a:r>
              <a:rPr lang="tr-TR" sz="2000" dirty="0" smtClean="0">
                <a:cs typeface="Arial" charset="0"/>
              </a:rPr>
              <a:t>RNA virüsleri birçok RNA-bağımlı </a:t>
            </a:r>
            <a:r>
              <a:rPr lang="tr-TR" sz="2000" dirty="0" err="1" smtClean="0">
                <a:cs typeface="Arial" charset="0"/>
              </a:rPr>
              <a:t>polimerazın</a:t>
            </a:r>
            <a:r>
              <a:rPr lang="tr-TR" sz="2000" dirty="0" smtClean="0">
                <a:cs typeface="Arial" charset="0"/>
              </a:rPr>
              <a:t> kaynağıdır.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000" dirty="0" smtClean="0">
              <a:cs typeface="Arial" charset="0"/>
            </a:endParaRPr>
          </a:p>
          <a:p>
            <a:pPr algn="just" eaLnBrk="1" hangingPunct="1"/>
            <a:r>
              <a:rPr lang="tr-TR" sz="2000" dirty="0" smtClean="0">
                <a:cs typeface="Arial" charset="0"/>
              </a:rPr>
              <a:t>RNA'nın kendini eşleme gerçekliği, eski merkezi dogma fikrinin değişmesine yol açmıştır.</a:t>
            </a:r>
            <a:endParaRPr lang="tr-TR" sz="2700" dirty="0" smtClean="0">
              <a:cs typeface="Arial" charset="0"/>
            </a:endParaRPr>
          </a:p>
          <a:p>
            <a:pPr algn="just" eaLnBrk="1" hangingPunct="1"/>
            <a:endParaRPr lang="tr-TR" sz="2700" dirty="0" smtClean="0">
              <a:cs typeface="Arial" charset="0"/>
            </a:endParaRPr>
          </a:p>
          <a:p>
            <a:pPr algn="just" eaLnBrk="1" hangingPunct="1"/>
            <a:r>
              <a:rPr lang="tr-TR" sz="2000" dirty="0" smtClean="0">
                <a:cs typeface="Arial" charset="0"/>
              </a:rPr>
              <a:t>RNA'nın kendini eşlemesine katılan enzimler, </a:t>
            </a:r>
            <a:r>
              <a:rPr lang="tr-TR" sz="2000" dirty="0" err="1" smtClean="0">
                <a:cs typeface="Arial" charset="0"/>
              </a:rPr>
              <a:t>rekombinant</a:t>
            </a:r>
            <a:r>
              <a:rPr lang="tr-TR" sz="2000" dirty="0" smtClean="0">
                <a:cs typeface="Arial" charset="0"/>
              </a:rPr>
              <a:t> DNA teknolojisinde kullanılan ve </a:t>
            </a:r>
            <a:r>
              <a:rPr lang="tr-TR" sz="2000" dirty="0" err="1" smtClean="0">
                <a:cs typeface="Arial" charset="0"/>
              </a:rPr>
              <a:t>prebiyotik</a:t>
            </a:r>
            <a:r>
              <a:rPr lang="tr-TR" sz="2000" dirty="0" smtClean="0">
                <a:cs typeface="Arial" charset="0"/>
              </a:rPr>
              <a:t> dönemlerde </a:t>
            </a:r>
            <a:r>
              <a:rPr lang="tr-TR" sz="2000" dirty="0" err="1" smtClean="0">
                <a:cs typeface="Arial" charset="0"/>
              </a:rPr>
              <a:t>varolan</a:t>
            </a:r>
            <a:r>
              <a:rPr lang="tr-TR" sz="2000" dirty="0" smtClean="0">
                <a:cs typeface="Arial" charset="0"/>
              </a:rPr>
              <a:t> kendini eşleyen moleküllerin doğasının araştırılmasında da kullanılan çok yararlı enzimlerdir.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427</Words>
  <Application>Microsoft Office PowerPoint</Application>
  <PresentationFormat>Ekran Gösterisi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Ofis Teması</vt:lpstr>
      <vt:lpstr>RNA METABOLİZMASI</vt:lpstr>
      <vt:lpstr>RNA İŞLENMESİ</vt:lpstr>
      <vt:lpstr>PowerPoint Sunusu</vt:lpstr>
      <vt:lpstr>Grup l intronlarının kesilip-birleştirilme mekanizması</vt:lpstr>
      <vt:lpstr>PowerPoint Sunusu</vt:lpstr>
      <vt:lpstr>Ribozomal RNA’lar</vt:lpstr>
      <vt:lpstr>rRNA ve tRNA İşlenmesi</vt:lpstr>
      <vt:lpstr>RNA-BAĞIMLI RNA VE DNA SENTEZİ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RNA METABOLİZMASI</dc:title>
  <dc:creator>Ece Karakaya</dc:creator>
  <cp:lastModifiedBy>Microsoft</cp:lastModifiedBy>
  <cp:revision>6</cp:revision>
  <dcterms:created xsi:type="dcterms:W3CDTF">2018-10-10T13:21:10Z</dcterms:created>
  <dcterms:modified xsi:type="dcterms:W3CDTF">2018-10-11T11:07:57Z</dcterms:modified>
</cp:coreProperties>
</file>