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4" r:id="rId3"/>
    <p:sldId id="265" r:id="rId4"/>
    <p:sldId id="266" r:id="rId5"/>
    <p:sldId id="271" r:id="rId6"/>
    <p:sldId id="273" r:id="rId7"/>
    <p:sldId id="274" r:id="rId8"/>
    <p:sldId id="275" r:id="rId9"/>
    <p:sldId id="276" r:id="rId10"/>
    <p:sldId id="272" r:id="rId11"/>
    <p:sldId id="277" r:id="rId12"/>
    <p:sldId id="278"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59"/>
    <p:restoredTop sz="94963"/>
  </p:normalViewPr>
  <p:slideViewPr>
    <p:cSldViewPr snapToGrid="0" snapToObjects="1">
      <p:cViewPr varScale="1">
        <p:scale>
          <a:sx n="86" d="100"/>
          <a:sy n="86" d="100"/>
        </p:scale>
        <p:origin x="114"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8A87A34-81AB-432B-8DAE-1953F412C126}" type="datetimeFigureOut">
              <a:rPr lang="en-US" dirty="0"/>
              <a:t>4/2/2021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47191" y="2824269"/>
            <a:ext cx="4645152" cy="26444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12362" y="2821491"/>
            <a:ext cx="4645152" cy="26373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4/2/2021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4/2/2021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4/2/2021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dirty="0"/>
              <a:t>4/2/2021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4/2/2021</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4/2/2021</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emf"/><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hyperlink" Target="https://www.elektrikport.com/teknik-kutuphane/enerji-kaynaklari-cocuklar-icin-elektrik/8806#ad-image-0" TargetMode="External"/><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emf"/></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15.emf"/><Relationship Id="rId5" Type="http://schemas.openxmlformats.org/officeDocument/2006/relationships/image" Target="../media/image14.jpeg"/><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2A46D-425C-9440-819A-9898F49B302E}"/>
              </a:ext>
            </a:extLst>
          </p:cNvPr>
          <p:cNvSpPr>
            <a:spLocks noGrp="1"/>
          </p:cNvSpPr>
          <p:nvPr>
            <p:ph type="ctrTitle"/>
          </p:nvPr>
        </p:nvSpPr>
        <p:spPr>
          <a:xfrm>
            <a:off x="1906859" y="1616927"/>
            <a:ext cx="9523141" cy="1726802"/>
          </a:xfrm>
        </p:spPr>
        <p:txBody>
          <a:bodyPr>
            <a:normAutofit fontScale="90000"/>
          </a:bodyPr>
          <a:lstStyle/>
          <a:p>
            <a:r>
              <a:rPr lang="en-US" dirty="0"/>
              <a:t>JEM456</a:t>
            </a:r>
            <a:r>
              <a:rPr lang="tr-TR" dirty="0"/>
              <a:t> </a:t>
            </a:r>
            <a:r>
              <a:rPr lang="en-US" dirty="0"/>
              <a:t>FOTOJEOLOJİ VE </a:t>
            </a:r>
            <a:r>
              <a:rPr lang="tr-TR" dirty="0"/>
              <a:t>UZAKTAN ALGILAMA</a:t>
            </a:r>
            <a:endParaRPr lang="x-none" dirty="0"/>
          </a:p>
        </p:txBody>
      </p:sp>
      <p:sp>
        <p:nvSpPr>
          <p:cNvPr id="3" name="Subtitle 2">
            <a:extLst>
              <a:ext uri="{FF2B5EF4-FFF2-40B4-BE49-F238E27FC236}">
                <a16:creationId xmlns:a16="http://schemas.microsoft.com/office/drawing/2014/main" id="{B19D0848-20F3-2844-9AEA-6B61439B00F0}"/>
              </a:ext>
            </a:extLst>
          </p:cNvPr>
          <p:cNvSpPr>
            <a:spLocks noGrp="1"/>
          </p:cNvSpPr>
          <p:nvPr>
            <p:ph type="subTitle" idx="1"/>
          </p:nvPr>
        </p:nvSpPr>
        <p:spPr>
          <a:xfrm>
            <a:off x="1928128" y="5132439"/>
            <a:ext cx="9126724" cy="584774"/>
          </a:xfrm>
        </p:spPr>
        <p:txBody>
          <a:bodyPr>
            <a:normAutofit/>
          </a:bodyPr>
          <a:lstStyle/>
          <a:p>
            <a:r>
              <a:rPr lang="tr-TR" dirty="0"/>
              <a:t>DOÇ. DR. SİNAN AKISKA</a:t>
            </a:r>
            <a:endParaRPr lang="x-none" dirty="0"/>
          </a:p>
        </p:txBody>
      </p:sp>
      <p:sp>
        <p:nvSpPr>
          <p:cNvPr id="4" name="TextBox 3">
            <a:extLst>
              <a:ext uri="{FF2B5EF4-FFF2-40B4-BE49-F238E27FC236}">
                <a16:creationId xmlns:a16="http://schemas.microsoft.com/office/drawing/2014/main" id="{B1FCCAE7-9595-2247-8A43-1DC2EFFDA64C}"/>
              </a:ext>
            </a:extLst>
          </p:cNvPr>
          <p:cNvSpPr txBox="1"/>
          <p:nvPr/>
        </p:nvSpPr>
        <p:spPr>
          <a:xfrm>
            <a:off x="1928128" y="3864077"/>
            <a:ext cx="9126724" cy="584775"/>
          </a:xfrm>
          <a:prstGeom prst="rect">
            <a:avLst/>
          </a:prstGeom>
          <a:noFill/>
        </p:spPr>
        <p:txBody>
          <a:bodyPr wrap="square" rtlCol="0">
            <a:spAutoFit/>
          </a:bodyPr>
          <a:lstStyle/>
          <a:p>
            <a:r>
              <a:rPr lang="tr-TR" sz="3200" dirty="0"/>
              <a:t>2</a:t>
            </a:r>
            <a:r>
              <a:rPr lang="x-none" sz="3200" dirty="0"/>
              <a:t>. </a:t>
            </a:r>
            <a:r>
              <a:rPr lang="en-US" sz="3200" smtClean="0"/>
              <a:t>UYDULAR</a:t>
            </a:r>
            <a:endParaRPr lang="x-none" sz="3200" dirty="0"/>
          </a:p>
        </p:txBody>
      </p:sp>
    </p:spTree>
    <p:extLst>
      <p:ext uri="{BB962C8B-B14F-4D97-AF65-F5344CB8AC3E}">
        <p14:creationId xmlns:p14="http://schemas.microsoft.com/office/powerpoint/2010/main" val="3436764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F4789C7-FB21-3740-9FFE-CB3DD5AA443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 – PASİF VE AKTİF SİSTEMLER</a:t>
            </a:r>
            <a:endParaRPr lang="en-US" sz="2800" dirty="0">
              <a:effectLst>
                <a:outerShdw blurRad="38100" dist="38100" dir="2700000" algn="tl">
                  <a:srgbClr val="000000">
                    <a:alpha val="43137"/>
                  </a:srgbClr>
                </a:outerShdw>
              </a:effectLst>
            </a:endParaRPr>
          </a:p>
        </p:txBody>
      </p:sp>
      <p:sp>
        <p:nvSpPr>
          <p:cNvPr id="7" name="Rectangle 6">
            <a:extLst>
              <a:ext uri="{FF2B5EF4-FFF2-40B4-BE49-F238E27FC236}">
                <a16:creationId xmlns:a16="http://schemas.microsoft.com/office/drawing/2014/main" id="{0DB67956-F14F-CF43-8D01-274EC55B0A8F}"/>
              </a:ext>
            </a:extLst>
          </p:cNvPr>
          <p:cNvSpPr/>
          <p:nvPr/>
        </p:nvSpPr>
        <p:spPr>
          <a:xfrm>
            <a:off x="382118" y="843585"/>
            <a:ext cx="11703202" cy="1015663"/>
          </a:xfrm>
          <a:prstGeom prst="rect">
            <a:avLst/>
          </a:prstGeom>
        </p:spPr>
        <p:txBody>
          <a:bodyPr wrap="square">
            <a:spAutoFit/>
          </a:bodyPr>
          <a:lstStyle/>
          <a:p>
            <a:r>
              <a:rPr lang="en-US" sz="2000" dirty="0" err="1">
                <a:latin typeface="Calibri" panose="020F0502020204030204" pitchFamily="34" charset="0"/>
                <a:cs typeface="Calibri" panose="020F0502020204030204" pitchFamily="34" charset="0"/>
              </a:rPr>
              <a:t>Tüm</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uyduların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Uzaktan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algılama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yansıtılan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cisimlerin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vücut</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sıcaklığına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bağlı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olarak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yaydıkları</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Elektromagnetik</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Radyasyon’un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uzaya</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yerleştirilen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platformlar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uydular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üzerinde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bulunan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radyometreler</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tarafından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ölçülmesi</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pasif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ve</a:t>
            </a:r>
            <a:r>
              <a:rPr lang="en-US" sz="2000" dirty="0">
                <a:latin typeface="Calibri" panose="020F0502020204030204" pitchFamily="34" charset="0"/>
                <a:cs typeface="Calibri" panose="020F0502020204030204" pitchFamily="34" charset="0"/>
              </a:rPr>
              <a:t> radar (</a:t>
            </a:r>
            <a:r>
              <a:rPr lang="en-US" sz="2000" dirty="0" err="1">
                <a:latin typeface="Calibri" panose="020F0502020204030204" pitchFamily="34" charset="0"/>
                <a:cs typeface="Calibri" panose="020F0502020204030204" pitchFamily="34" charset="0"/>
              </a:rPr>
              <a:t>aktif</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sistemlerine</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dayanır</a:t>
            </a:r>
            <a:r>
              <a:rPr lang="en-US" sz="2000" dirty="0">
                <a:latin typeface="Calibri" panose="020F0502020204030204" pitchFamily="34" charset="0"/>
                <a:cs typeface="Calibri" panose="020F0502020204030204" pitchFamily="34" charset="0"/>
              </a:rPr>
              <a:t>. </a:t>
            </a:r>
          </a:p>
        </p:txBody>
      </p:sp>
      <p:sp>
        <p:nvSpPr>
          <p:cNvPr id="9" name="Rectangle 8">
            <a:extLst>
              <a:ext uri="{FF2B5EF4-FFF2-40B4-BE49-F238E27FC236}">
                <a16:creationId xmlns:a16="http://schemas.microsoft.com/office/drawing/2014/main" id="{8F3C6A34-3BD2-FF4E-B7D9-188B56C79BBC}"/>
              </a:ext>
            </a:extLst>
          </p:cNvPr>
          <p:cNvSpPr/>
          <p:nvPr/>
        </p:nvSpPr>
        <p:spPr>
          <a:xfrm>
            <a:off x="0" y="2407086"/>
            <a:ext cx="6096000" cy="646331"/>
          </a:xfrm>
          <a:prstGeom prst="rect">
            <a:avLst/>
          </a:prstGeom>
        </p:spPr>
        <p:txBody>
          <a:bodyPr wrap="square">
            <a:spAutoFit/>
          </a:bodyPr>
          <a:lstStyle/>
          <a:p>
            <a:pPr algn="ctr"/>
            <a:r>
              <a:rPr lang="en-US" dirty="0" err="1">
                <a:latin typeface="ArialMT"/>
              </a:rPr>
              <a:t>Pasif</a:t>
            </a:r>
            <a:r>
              <a:rPr lang="en-US" dirty="0">
                <a:latin typeface="ArialMT"/>
              </a:rPr>
              <a:t> </a:t>
            </a:r>
            <a:r>
              <a:rPr lang="en-US" dirty="0" err="1">
                <a:latin typeface="ArialMT"/>
              </a:rPr>
              <a:t>sistemler</a:t>
            </a:r>
            <a:r>
              <a:rPr lang="en-US" dirty="0">
                <a:latin typeface="ArialMT"/>
              </a:rPr>
              <a:t> UA </a:t>
            </a:r>
            <a:r>
              <a:rPr lang="en-US" dirty="0" err="1">
                <a:latin typeface="ArialMT"/>
              </a:rPr>
              <a:t>için</a:t>
            </a:r>
            <a:r>
              <a:rPr lang="en-US" dirty="0">
                <a:latin typeface="ArialMT"/>
              </a:rPr>
              <a:t> </a:t>
            </a:r>
            <a:r>
              <a:rPr lang="en-US" dirty="0" err="1">
                <a:latin typeface="ArialMT"/>
              </a:rPr>
              <a:t>herhangi</a:t>
            </a:r>
            <a:r>
              <a:rPr lang="en-US" dirty="0">
                <a:latin typeface="ArialMT"/>
              </a:rPr>
              <a:t> </a:t>
            </a:r>
            <a:r>
              <a:rPr lang="en-US" dirty="0" err="1">
                <a:latin typeface="ArialMT"/>
              </a:rPr>
              <a:t>bir</a:t>
            </a:r>
            <a:r>
              <a:rPr lang="en-US" dirty="0">
                <a:latin typeface="ArialMT"/>
              </a:rPr>
              <a:t> </a:t>
            </a:r>
            <a:r>
              <a:rPr lang="en-US" dirty="0" err="1">
                <a:latin typeface="ArialMT"/>
              </a:rPr>
              <a:t>enerji</a:t>
            </a:r>
            <a:r>
              <a:rPr lang="en-US" dirty="0">
                <a:latin typeface="ArialMT"/>
              </a:rPr>
              <a:t> </a:t>
            </a:r>
            <a:r>
              <a:rPr lang="en-US" dirty="0" err="1">
                <a:latin typeface="ArialMT"/>
              </a:rPr>
              <a:t>üretmezler</a:t>
            </a:r>
            <a:r>
              <a:rPr lang="en-US" dirty="0">
                <a:latin typeface="ArialMT"/>
              </a:rPr>
              <a:t> </a:t>
            </a:r>
            <a:endParaRPr lang="en-US" dirty="0"/>
          </a:p>
          <a:p>
            <a:pPr algn="ctr"/>
            <a:r>
              <a:rPr lang="en-US" dirty="0" err="1">
                <a:latin typeface="ArialMT"/>
              </a:rPr>
              <a:t>ve</a:t>
            </a:r>
            <a:r>
              <a:rPr lang="en-US" dirty="0">
                <a:latin typeface="ArialMT"/>
              </a:rPr>
              <a:t> </a:t>
            </a:r>
            <a:r>
              <a:rPr lang="en-US" dirty="0" err="1">
                <a:latin typeface="ArialMT"/>
              </a:rPr>
              <a:t>günes</a:t>
            </a:r>
            <a:r>
              <a:rPr lang="en-US" dirty="0">
                <a:latin typeface="ArialMT"/>
              </a:rPr>
              <a:t>̧ </a:t>
            </a:r>
            <a:r>
              <a:rPr lang="en-US" dirty="0" err="1">
                <a:latin typeface="ArialMT"/>
              </a:rPr>
              <a:t>enerjisini</a:t>
            </a:r>
            <a:r>
              <a:rPr lang="en-US" dirty="0">
                <a:latin typeface="ArialMT"/>
              </a:rPr>
              <a:t> </a:t>
            </a:r>
            <a:r>
              <a:rPr lang="en-US" dirty="0" err="1">
                <a:latin typeface="ArialMT"/>
              </a:rPr>
              <a:t>kullanırlar</a:t>
            </a:r>
            <a:r>
              <a:rPr lang="en-US" dirty="0">
                <a:latin typeface="ArialMT"/>
              </a:rPr>
              <a:t> </a:t>
            </a:r>
            <a:endParaRPr lang="en-US" dirty="0"/>
          </a:p>
        </p:txBody>
      </p:sp>
      <p:sp>
        <p:nvSpPr>
          <p:cNvPr id="10" name="Rectangle 9">
            <a:extLst>
              <a:ext uri="{FF2B5EF4-FFF2-40B4-BE49-F238E27FC236}">
                <a16:creationId xmlns:a16="http://schemas.microsoft.com/office/drawing/2014/main" id="{AEF6ACD4-3708-384B-9152-FC122B1123EF}"/>
              </a:ext>
            </a:extLst>
          </p:cNvPr>
          <p:cNvSpPr/>
          <p:nvPr/>
        </p:nvSpPr>
        <p:spPr>
          <a:xfrm>
            <a:off x="6233719" y="2268586"/>
            <a:ext cx="5623560" cy="923330"/>
          </a:xfrm>
          <a:prstGeom prst="rect">
            <a:avLst/>
          </a:prstGeom>
        </p:spPr>
        <p:txBody>
          <a:bodyPr wrap="square">
            <a:spAutoFit/>
          </a:bodyPr>
          <a:lstStyle/>
          <a:p>
            <a:pPr algn="ctr"/>
            <a:r>
              <a:rPr lang="en-US" dirty="0" err="1">
                <a:latin typeface="ArialMT"/>
              </a:rPr>
              <a:t>Aktif</a:t>
            </a:r>
            <a:r>
              <a:rPr lang="en-US" dirty="0">
                <a:latin typeface="ArialMT"/>
              </a:rPr>
              <a:t> </a:t>
            </a:r>
            <a:r>
              <a:rPr lang="en-US" dirty="0" err="1">
                <a:latin typeface="ArialMT"/>
              </a:rPr>
              <a:t>sistemler</a:t>
            </a:r>
            <a:r>
              <a:rPr lang="en-US" dirty="0">
                <a:latin typeface="ArialMT"/>
              </a:rPr>
              <a:t> </a:t>
            </a:r>
            <a:r>
              <a:rPr lang="en-US" dirty="0" err="1">
                <a:latin typeface="ArialMT"/>
              </a:rPr>
              <a:t>kendi</a:t>
            </a:r>
            <a:r>
              <a:rPr lang="en-US" dirty="0">
                <a:latin typeface="ArialMT"/>
              </a:rPr>
              <a:t> </a:t>
            </a:r>
            <a:r>
              <a:rPr lang="en-US" dirty="0" err="1">
                <a:latin typeface="ArialMT"/>
              </a:rPr>
              <a:t>enerjilerini</a:t>
            </a:r>
            <a:r>
              <a:rPr lang="en-US" dirty="0">
                <a:latin typeface="ArialMT"/>
              </a:rPr>
              <a:t> </a:t>
            </a:r>
            <a:r>
              <a:rPr lang="en-US" dirty="0" err="1">
                <a:latin typeface="ArialMT"/>
              </a:rPr>
              <a:t>üretirler</a:t>
            </a:r>
            <a:r>
              <a:rPr lang="en-US" dirty="0">
                <a:latin typeface="ArialMT"/>
              </a:rPr>
              <a:t> </a:t>
            </a:r>
            <a:r>
              <a:rPr lang="en-US" dirty="0" err="1">
                <a:latin typeface="ArialMT"/>
              </a:rPr>
              <a:t>ve</a:t>
            </a:r>
            <a:r>
              <a:rPr lang="en-US" dirty="0">
                <a:latin typeface="ArialMT"/>
              </a:rPr>
              <a:t> </a:t>
            </a:r>
            <a:r>
              <a:rPr lang="en-US" dirty="0" err="1">
                <a:latin typeface="ArialMT"/>
              </a:rPr>
              <a:t>yansıttıkları</a:t>
            </a:r>
            <a:r>
              <a:rPr lang="en-US" dirty="0">
                <a:latin typeface="ArialMT"/>
              </a:rPr>
              <a:t> </a:t>
            </a:r>
            <a:r>
              <a:rPr lang="en-US" dirty="0" err="1">
                <a:latin typeface="ArialMT"/>
              </a:rPr>
              <a:t>enerjinin</a:t>
            </a:r>
            <a:r>
              <a:rPr lang="en-US" dirty="0">
                <a:latin typeface="ArialMT"/>
              </a:rPr>
              <a:t> </a:t>
            </a:r>
            <a:r>
              <a:rPr lang="en-US" dirty="0" err="1">
                <a:latin typeface="ArialMT"/>
              </a:rPr>
              <a:t>geriye</a:t>
            </a:r>
            <a:r>
              <a:rPr lang="en-US" dirty="0">
                <a:latin typeface="ArialMT"/>
              </a:rPr>
              <a:t> </a:t>
            </a:r>
            <a:r>
              <a:rPr lang="en-US" dirty="0"/>
              <a:t> </a:t>
            </a:r>
            <a:r>
              <a:rPr lang="en-US" dirty="0" err="1">
                <a:latin typeface="ArialMT"/>
              </a:rPr>
              <a:t>dönüşünu</a:t>
            </a:r>
            <a:r>
              <a:rPr lang="en-US" dirty="0">
                <a:latin typeface="ArialMT"/>
              </a:rPr>
              <a:t>̈ </a:t>
            </a:r>
            <a:r>
              <a:rPr lang="en-US" dirty="0" err="1">
                <a:latin typeface="ArialMT"/>
              </a:rPr>
              <a:t>toplayarak</a:t>
            </a:r>
            <a:r>
              <a:rPr lang="en-US" dirty="0">
                <a:latin typeface="ArialMT"/>
              </a:rPr>
              <a:t> </a:t>
            </a:r>
            <a:r>
              <a:rPr lang="en-US" dirty="0" err="1">
                <a:latin typeface="ArialMT"/>
              </a:rPr>
              <a:t>görüntu</a:t>
            </a:r>
            <a:r>
              <a:rPr lang="en-US" dirty="0">
                <a:latin typeface="ArialMT"/>
              </a:rPr>
              <a:t>̈ </a:t>
            </a:r>
            <a:r>
              <a:rPr lang="en-US" dirty="0" err="1">
                <a:latin typeface="ArialMT"/>
              </a:rPr>
              <a:t>elde</a:t>
            </a:r>
            <a:r>
              <a:rPr lang="en-US" dirty="0">
                <a:latin typeface="ArialMT"/>
              </a:rPr>
              <a:t> </a:t>
            </a:r>
            <a:r>
              <a:rPr lang="en-US" dirty="0" err="1">
                <a:latin typeface="ArialMT"/>
              </a:rPr>
              <a:t>ederler</a:t>
            </a:r>
            <a:r>
              <a:rPr lang="en-US" dirty="0">
                <a:latin typeface="ArialMT"/>
              </a:rPr>
              <a:t>. </a:t>
            </a:r>
            <a:endParaRPr lang="en-US" dirty="0"/>
          </a:p>
        </p:txBody>
      </p:sp>
      <p:pic>
        <p:nvPicPr>
          <p:cNvPr id="12" name="Picture 11">
            <a:extLst>
              <a:ext uri="{FF2B5EF4-FFF2-40B4-BE49-F238E27FC236}">
                <a16:creationId xmlns:a16="http://schemas.microsoft.com/office/drawing/2014/main" id="{0BC60AD4-4EFC-9D40-8529-00B4E2BDF005}"/>
              </a:ext>
            </a:extLst>
          </p:cNvPr>
          <p:cNvPicPr>
            <a:picLocks noChangeAspect="1"/>
          </p:cNvPicPr>
          <p:nvPr/>
        </p:nvPicPr>
        <p:blipFill rotWithShape="1">
          <a:blip r:embed="rId2"/>
          <a:srcRect l="36792" t="29778" r="14779" b="29555"/>
          <a:stretch/>
        </p:blipFill>
        <p:spPr>
          <a:xfrm rot="5400000">
            <a:off x="1732281" y="3109435"/>
            <a:ext cx="2346957" cy="2788920"/>
          </a:xfrm>
          <a:prstGeom prst="rect">
            <a:avLst/>
          </a:prstGeom>
        </p:spPr>
      </p:pic>
      <p:pic>
        <p:nvPicPr>
          <p:cNvPr id="14" name="Picture 13">
            <a:extLst>
              <a:ext uri="{FF2B5EF4-FFF2-40B4-BE49-F238E27FC236}">
                <a16:creationId xmlns:a16="http://schemas.microsoft.com/office/drawing/2014/main" id="{890FEABE-B1F7-4B4C-9072-994909222203}"/>
              </a:ext>
            </a:extLst>
          </p:cNvPr>
          <p:cNvPicPr>
            <a:picLocks noChangeAspect="1"/>
          </p:cNvPicPr>
          <p:nvPr/>
        </p:nvPicPr>
        <p:blipFill rotWithShape="1">
          <a:blip r:embed="rId3"/>
          <a:srcRect l="38679" t="36222" r="17609" b="34667"/>
          <a:stretch/>
        </p:blipFill>
        <p:spPr>
          <a:xfrm rot="5400000">
            <a:off x="7849780" y="3377011"/>
            <a:ext cx="2391437" cy="2253768"/>
          </a:xfrm>
          <a:prstGeom prst="rect">
            <a:avLst/>
          </a:prstGeom>
        </p:spPr>
      </p:pic>
      <p:sp>
        <p:nvSpPr>
          <p:cNvPr id="15" name="Rectangle 14">
            <a:extLst>
              <a:ext uri="{FF2B5EF4-FFF2-40B4-BE49-F238E27FC236}">
                <a16:creationId xmlns:a16="http://schemas.microsoft.com/office/drawing/2014/main" id="{A1B9B017-3AC3-494F-89C2-AA9C5A774BFC}"/>
              </a:ext>
            </a:extLst>
          </p:cNvPr>
          <p:cNvSpPr/>
          <p:nvPr/>
        </p:nvSpPr>
        <p:spPr>
          <a:xfrm>
            <a:off x="0" y="6187143"/>
            <a:ext cx="6096000" cy="261610"/>
          </a:xfrm>
          <a:prstGeom prst="rect">
            <a:avLst/>
          </a:prstGeom>
        </p:spPr>
        <p:txBody>
          <a:bodyPr>
            <a:spAutoFit/>
          </a:bodyPr>
          <a:lstStyle/>
          <a:p>
            <a:r>
              <a:rPr lang="en-US" sz="1100" dirty="0">
                <a:latin typeface="Calibri" panose="020F0502020204030204" pitchFamily="34" charset="0"/>
              </a:rPr>
              <a:t>http://</a:t>
            </a:r>
            <a:r>
              <a:rPr lang="en-US" sz="1100" dirty="0" err="1">
                <a:latin typeface="Calibri" panose="020F0502020204030204" pitchFamily="34" charset="0"/>
              </a:rPr>
              <a:t>ccrs.nrcan.gc.ca</a:t>
            </a:r>
            <a:r>
              <a:rPr lang="en-US" sz="1100" dirty="0">
                <a:latin typeface="Calibri" panose="020F0502020204030204" pitchFamily="34" charset="0"/>
              </a:rPr>
              <a:t>/resource/tutor/</a:t>
            </a:r>
            <a:r>
              <a:rPr lang="en-US" sz="1100" dirty="0" err="1">
                <a:latin typeface="Calibri" panose="020F0502020204030204" pitchFamily="34" charset="0"/>
              </a:rPr>
              <a:t>fundam</a:t>
            </a:r>
            <a:r>
              <a:rPr lang="en-US" sz="1100" dirty="0">
                <a:latin typeface="Calibri" panose="020F0502020204030204" pitchFamily="34" charset="0"/>
              </a:rPr>
              <a:t>/chapter5/01_e.php </a:t>
            </a:r>
            <a:endParaRPr lang="en-US" sz="1100" dirty="0"/>
          </a:p>
        </p:txBody>
      </p:sp>
      <p:pic>
        <p:nvPicPr>
          <p:cNvPr id="3081" name="Picture 9" descr="page17image34098848">
            <a:extLst>
              <a:ext uri="{FF2B5EF4-FFF2-40B4-BE49-F238E27FC236}">
                <a16:creationId xmlns:a16="http://schemas.microsoft.com/office/drawing/2014/main" id="{F3BCFCFC-E903-894A-937B-70836B6AEF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3606800" cy="12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31529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2DB3B89-A114-8744-9BC6-63D920380EDC}"/>
              </a:ext>
            </a:extLst>
          </p:cNvPr>
          <p:cNvSpPr/>
          <p:nvPr/>
        </p:nvSpPr>
        <p:spPr>
          <a:xfrm>
            <a:off x="0" y="6169075"/>
            <a:ext cx="6370320" cy="261610"/>
          </a:xfrm>
          <a:prstGeom prst="rect">
            <a:avLst/>
          </a:prstGeom>
        </p:spPr>
        <p:txBody>
          <a:bodyPr wrap="square">
            <a:spAutoFit/>
          </a:bodyPr>
          <a:lstStyle/>
          <a:p>
            <a:r>
              <a:rPr lang="en-TR" sz="1100" dirty="0"/>
              <a:t>https://www.elektrikport.com/teknik-kutuphane/pasif-alicilar-uzaktan-algilama--1-bolum/22583#ad-image-0</a:t>
            </a:r>
          </a:p>
        </p:txBody>
      </p:sp>
      <p:pic>
        <p:nvPicPr>
          <p:cNvPr id="9218" name="Picture 2">
            <a:extLst>
              <a:ext uri="{FF2B5EF4-FFF2-40B4-BE49-F238E27FC236}">
                <a16:creationId xmlns:a16="http://schemas.microsoft.com/office/drawing/2014/main" id="{7E67D706-2401-6C42-8217-9A1DB95AF0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38160" y="2913447"/>
            <a:ext cx="3909060" cy="299401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C4B69C9B-A91B-A249-B017-D227F143229F}"/>
              </a:ext>
            </a:extLst>
          </p:cNvPr>
          <p:cNvSpPr/>
          <p:nvPr/>
        </p:nvSpPr>
        <p:spPr>
          <a:xfrm>
            <a:off x="10252710" y="5907465"/>
            <a:ext cx="1634490" cy="261610"/>
          </a:xfrm>
          <a:prstGeom prst="rect">
            <a:avLst/>
          </a:prstGeom>
        </p:spPr>
        <p:txBody>
          <a:bodyPr wrap="square">
            <a:spAutoFit/>
          </a:bodyPr>
          <a:lstStyle/>
          <a:p>
            <a:r>
              <a:rPr lang="en-TR" sz="1100" dirty="0"/>
              <a:t>Pasif Alıcı (Pasif Sensör)</a:t>
            </a:r>
          </a:p>
        </p:txBody>
      </p:sp>
      <p:sp>
        <p:nvSpPr>
          <p:cNvPr id="3" name="Rectangle 2">
            <a:extLst>
              <a:ext uri="{FF2B5EF4-FFF2-40B4-BE49-F238E27FC236}">
                <a16:creationId xmlns:a16="http://schemas.microsoft.com/office/drawing/2014/main" id="{B26A70D2-568D-5143-9A09-25EBD3AC1A73}"/>
              </a:ext>
            </a:extLst>
          </p:cNvPr>
          <p:cNvSpPr/>
          <p:nvPr/>
        </p:nvSpPr>
        <p:spPr>
          <a:xfrm>
            <a:off x="407670" y="108614"/>
            <a:ext cx="11616690" cy="2585323"/>
          </a:xfrm>
          <a:prstGeom prst="rect">
            <a:avLst/>
          </a:prstGeom>
        </p:spPr>
        <p:txBody>
          <a:bodyPr wrap="square">
            <a:spAutoFit/>
          </a:bodyPr>
          <a:lstStyle/>
          <a:p>
            <a:pPr algn="just" fontAlgn="base"/>
            <a:r>
              <a:rPr lang="en-US" b="1" dirty="0" err="1">
                <a:latin typeface="Calibri" panose="020F0502020204030204" pitchFamily="34" charset="0"/>
                <a:cs typeface="Calibri" panose="020F0502020204030204" pitchFamily="34" charset="0"/>
              </a:rPr>
              <a:t>Pasif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pPr algn="just" fontAlgn="base"/>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a:t>
            </a:r>
            <a:r>
              <a:rPr lang="en-US" dirty="0">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enerji </a:t>
            </a:r>
            <a:r>
              <a:rPr lang="en-US" dirty="0" err="1">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xmlns="" val="tx"/>
                    </a:ext>
                  </a:extLst>
                </a:hlinkClick>
              </a:rPr>
              <a:t>kaynağı</a:t>
            </a:r>
            <a:r>
              <a:rPr lang="en-US" dirty="0" err="1">
                <a:latin typeface="Calibri" panose="020F0502020204030204" pitchFamily="34" charset="0"/>
                <a:cs typeface="Calibri" panose="020F0502020204030204" pitchFamily="34" charset="0"/>
              </a:rPr>
              <a:t>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sahip</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değildirler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üretemediklerinden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dolayı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kaynağına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ihtiyaç</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duyarlar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Pasif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kullandığı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genellikle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güneş</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bazen</a:t>
            </a:r>
            <a:r>
              <a:rPr lang="en-US" dirty="0">
                <a:latin typeface="Calibri" panose="020F0502020204030204" pitchFamily="34" charset="0"/>
                <a:cs typeface="Calibri" panose="020F0502020204030204" pitchFamily="34" charset="0"/>
              </a:rPr>
              <a:t> de </a:t>
            </a:r>
            <a:r>
              <a:rPr lang="en-US" dirty="0" err="1">
                <a:latin typeface="Calibri" panose="020F0502020204030204" pitchFamily="34" charset="0"/>
                <a:cs typeface="Calibri" panose="020F0502020204030204" pitchFamily="34" charset="0"/>
              </a:rPr>
              <a:t>dünyanın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kendisidir</a:t>
            </a:r>
            <a:r>
              <a:rPr lang="en-US" dirty="0">
                <a:latin typeface="Calibri" panose="020F0502020204030204" pitchFamily="34" charset="0"/>
                <a:cs typeface="Calibri" panose="020F0502020204030204" pitchFamily="34" charset="0"/>
              </a:rPr>
              <a:t>. </a:t>
            </a:r>
          </a:p>
          <a:p>
            <a:pPr algn="just" fontAlgn="base"/>
            <a:endParaRPr lang="en-US" dirty="0">
              <a:latin typeface="Calibri" panose="020F0502020204030204" pitchFamily="34" charset="0"/>
              <a:cs typeface="Calibri" panose="020F0502020204030204" pitchFamily="34" charset="0"/>
            </a:endParaRPr>
          </a:p>
          <a:p>
            <a:pPr algn="just" fontAlgn="base"/>
            <a:r>
              <a:rPr lang="en-US" dirty="0" err="1">
                <a:latin typeface="Calibri" panose="020F0502020204030204" pitchFamily="34" charset="0"/>
                <a:cs typeface="Calibri" panose="020F0502020204030204" pitchFamily="34" charset="0"/>
              </a:rPr>
              <a:t>Gereken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enerjiyi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yansıyan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sahnedeki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nesnelerden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enerjiden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karşılarlar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yayılma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yaklaşımlarından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hangisinin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kullanılacağı</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ise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boyuna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görüntüleme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teknolojisine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bağlıdır</a:t>
            </a:r>
            <a:r>
              <a:rPr lang="en-US" dirty="0">
                <a:latin typeface="Calibri" panose="020F0502020204030204" pitchFamily="34" charset="0"/>
                <a:cs typeface="Calibri" panose="020F0502020204030204" pitchFamily="34" charset="0"/>
              </a:rPr>
              <a:t>.</a:t>
            </a:r>
            <a:endParaRPr lang="en-US" i="0" dirty="0">
              <a:effectLst/>
              <a:latin typeface="Calibri" panose="020F0502020204030204" pitchFamily="34" charset="0"/>
              <a:cs typeface="Calibri" panose="020F0502020204030204" pitchFamily="34" charset="0"/>
            </a:endParaRPr>
          </a:p>
        </p:txBody>
      </p:sp>
      <p:sp>
        <p:nvSpPr>
          <p:cNvPr id="5" name="Rectangle 4">
            <a:extLst>
              <a:ext uri="{FF2B5EF4-FFF2-40B4-BE49-F238E27FC236}">
                <a16:creationId xmlns:a16="http://schemas.microsoft.com/office/drawing/2014/main" id="{09080D85-8EBA-2243-9DC1-2161D9FFD37F}"/>
              </a:ext>
            </a:extLst>
          </p:cNvPr>
          <p:cNvSpPr/>
          <p:nvPr/>
        </p:nvSpPr>
        <p:spPr>
          <a:xfrm>
            <a:off x="392430" y="3117794"/>
            <a:ext cx="7730490" cy="2585323"/>
          </a:xfrm>
          <a:prstGeom prst="rect">
            <a:avLst/>
          </a:prstGeom>
        </p:spPr>
        <p:txBody>
          <a:bodyPr wrap="square">
            <a:spAutoFit/>
          </a:bodyPr>
          <a:lstStyle/>
          <a:p>
            <a:r>
              <a:rPr lang="en-US" dirty="0" err="1"/>
              <a:t>Avantajları</a:t>
            </a:r>
            <a:endParaRPr lang="en-US" dirty="0"/>
          </a:p>
          <a:p>
            <a:r>
              <a:rPr lang="en-US" dirty="0"/>
              <a:t>► </a:t>
            </a:r>
            <a:r>
              <a:rPr lang="en-US" dirty="0" err="1"/>
              <a:t>Kendi</a:t>
            </a:r>
            <a:r>
              <a:rPr lang="en-US" dirty="0"/>
              <a:t> </a:t>
            </a:r>
            <a:r>
              <a:rPr lang="en-US" dirty="0" err="1"/>
              <a:t>enerji</a:t>
            </a:r>
            <a:r>
              <a:rPr lang="en-US" dirty="0"/>
              <a:t> </a:t>
            </a:r>
            <a:r>
              <a:rPr lang="en-US" dirty="0" err="1"/>
              <a:t>kaynaklarına</a:t>
            </a:r>
            <a:r>
              <a:rPr lang="en-US" dirty="0"/>
              <a:t> </a:t>
            </a:r>
            <a:r>
              <a:rPr lang="en-US" dirty="0" err="1"/>
              <a:t>ihtiyaçları</a:t>
            </a:r>
            <a:r>
              <a:rPr lang="en-US" dirty="0"/>
              <a:t> </a:t>
            </a:r>
            <a:r>
              <a:rPr lang="en-US" dirty="0" err="1"/>
              <a:t>yoktur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ucuz</a:t>
            </a:r>
            <a:r>
              <a:rPr lang="en-US" dirty="0"/>
              <a:t> </a:t>
            </a:r>
            <a:r>
              <a:rPr lang="en-US" dirty="0" err="1"/>
              <a:t>ve</a:t>
            </a:r>
            <a:r>
              <a:rPr lang="en-US" dirty="0"/>
              <a:t> </a:t>
            </a:r>
            <a:r>
              <a:rPr lang="en-US" dirty="0" err="1"/>
              <a:t>küçük</a:t>
            </a:r>
            <a:r>
              <a:rPr lang="en-US" dirty="0"/>
              <a:t> </a:t>
            </a:r>
            <a:r>
              <a:rPr lang="en-US" dirty="0" err="1"/>
              <a:t>alıcılardır</a:t>
            </a:r>
            <a:r>
              <a:rPr lang="en-US" dirty="0"/>
              <a:t>.</a:t>
            </a:r>
            <a:br>
              <a:rPr lang="en-US" dirty="0"/>
            </a:br>
            <a:r>
              <a:rPr lang="en-US" dirty="0"/>
              <a:t>► </a:t>
            </a:r>
            <a:r>
              <a:rPr lang="en-US" dirty="0" err="1"/>
              <a:t>Genellikle</a:t>
            </a:r>
            <a:r>
              <a:rPr lang="en-US" dirty="0"/>
              <a:t> </a:t>
            </a:r>
            <a:r>
              <a:rPr lang="en-US" dirty="0" err="1"/>
              <a:t>daha</a:t>
            </a:r>
            <a:r>
              <a:rPr lang="en-US" dirty="0"/>
              <a:t> </a:t>
            </a:r>
            <a:r>
              <a:rPr lang="en-US" dirty="0" err="1"/>
              <a:t>düşük</a:t>
            </a:r>
            <a:r>
              <a:rPr lang="en-US" dirty="0"/>
              <a:t> </a:t>
            </a:r>
            <a:r>
              <a:rPr lang="en-US" dirty="0" err="1"/>
              <a:t>enerji</a:t>
            </a:r>
            <a:r>
              <a:rPr lang="en-US" dirty="0"/>
              <a:t> </a:t>
            </a:r>
            <a:r>
              <a:rPr lang="en-US" dirty="0" err="1"/>
              <a:t>tüketimi</a:t>
            </a:r>
            <a:r>
              <a:rPr lang="en-US" dirty="0"/>
              <a:t> </a:t>
            </a:r>
            <a:r>
              <a:rPr lang="en-US" dirty="0" err="1"/>
              <a:t>vardır</a:t>
            </a:r>
            <a:r>
              <a:rPr lang="en-US" dirty="0"/>
              <a:t>.</a:t>
            </a:r>
            <a:br>
              <a:rPr lang="en-US" dirty="0"/>
            </a:br>
            <a:r>
              <a:rPr lang="en-US" dirty="0"/>
              <a:t>► </a:t>
            </a:r>
            <a:r>
              <a:rPr lang="en-US" dirty="0" err="1"/>
              <a:t>Pasif</a:t>
            </a:r>
            <a:r>
              <a:rPr lang="en-US" dirty="0"/>
              <a:t> </a:t>
            </a:r>
            <a:r>
              <a:rPr lang="en-US" dirty="0" err="1"/>
              <a:t>olarak</a:t>
            </a:r>
            <a:r>
              <a:rPr lang="en-US" dirty="0"/>
              <a:t> </a:t>
            </a:r>
            <a:r>
              <a:rPr lang="en-US" dirty="0" err="1"/>
              <a:t>çalıştıkları</a:t>
            </a:r>
            <a:r>
              <a:rPr lang="en-US" dirty="0"/>
              <a:t> </a:t>
            </a:r>
            <a:r>
              <a:rPr lang="en-US" dirty="0" err="1"/>
              <a:t>için</a:t>
            </a: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a:t>
            </a:r>
            <a:r>
              <a:rPr lang="en-US" dirty="0"/>
              <a:t> </a:t>
            </a:r>
            <a:r>
              <a:rPr lang="en-US" dirty="0" err="1"/>
              <a:t>değildir</a:t>
            </a:r>
            <a:r>
              <a:rPr lang="en-US" dirty="0"/>
              <a:t>.</a:t>
            </a:r>
            <a:br>
              <a:rPr lang="en-US" dirty="0"/>
            </a:br>
            <a:r>
              <a:rPr lang="en-US" dirty="0"/>
              <a:t> </a:t>
            </a:r>
          </a:p>
          <a:p>
            <a:r>
              <a:rPr lang="en-US" dirty="0" err="1"/>
              <a:t>Dezavantajları</a:t>
            </a:r>
            <a:endParaRPr lang="en-US" dirty="0"/>
          </a:p>
          <a:p>
            <a:r>
              <a:rPr lang="en-US" dirty="0"/>
              <a:t>► </a:t>
            </a:r>
            <a:r>
              <a:rPr lang="en-US" dirty="0" err="1"/>
              <a:t>Dış</a:t>
            </a:r>
            <a:r>
              <a:rPr lang="en-US" dirty="0"/>
              <a:t> </a:t>
            </a:r>
            <a:r>
              <a:rPr lang="en-US" dirty="0" err="1"/>
              <a:t>etken</a:t>
            </a:r>
            <a:r>
              <a:rPr lang="en-US" dirty="0"/>
              <a:t> </a:t>
            </a:r>
            <a:r>
              <a:rPr lang="en-US" dirty="0" err="1"/>
              <a:t>olan</a:t>
            </a:r>
            <a:r>
              <a:rPr lang="en-US" dirty="0"/>
              <a:t> </a:t>
            </a:r>
            <a:r>
              <a:rPr lang="en-US" dirty="0" err="1"/>
              <a:t>enerji</a:t>
            </a:r>
            <a:r>
              <a:rPr lang="en-US" dirty="0"/>
              <a:t> </a:t>
            </a:r>
            <a:r>
              <a:rPr lang="en-US" dirty="0" err="1"/>
              <a:t>kaynağındaki</a:t>
            </a:r>
            <a:r>
              <a:rPr lang="en-US" dirty="0"/>
              <a:t> </a:t>
            </a:r>
            <a:r>
              <a:rPr lang="en-US" dirty="0" err="1"/>
              <a:t>değişimlerden</a:t>
            </a:r>
            <a:r>
              <a:rPr lang="en-US" dirty="0"/>
              <a:t> </a:t>
            </a:r>
            <a:r>
              <a:rPr lang="en-US" dirty="0" err="1"/>
              <a:t>etkilenirler</a:t>
            </a:r>
            <a:r>
              <a:rPr lang="en-US" dirty="0"/>
              <a:t>.</a:t>
            </a:r>
            <a:br>
              <a:rPr lang="en-US" dirty="0"/>
            </a:br>
            <a:r>
              <a:rPr lang="en-US" dirty="0"/>
              <a:t>► </a:t>
            </a:r>
            <a:r>
              <a:rPr lang="en-US" dirty="0" err="1"/>
              <a:t>Düşük</a:t>
            </a:r>
            <a:r>
              <a:rPr lang="en-US" dirty="0"/>
              <a:t> </a:t>
            </a:r>
            <a:r>
              <a:rPr lang="en-US" dirty="0" err="1"/>
              <a:t>enerji</a:t>
            </a:r>
            <a:r>
              <a:rPr lang="en-US" dirty="0"/>
              <a:t> </a:t>
            </a:r>
            <a:r>
              <a:rPr lang="en-US" dirty="0" err="1"/>
              <a:t>ortamında</a:t>
            </a:r>
            <a:r>
              <a:rPr lang="en-US" dirty="0"/>
              <a:t> (</a:t>
            </a:r>
            <a:r>
              <a:rPr lang="en-US" dirty="0" err="1"/>
              <a:t>örn</a:t>
            </a:r>
            <a:r>
              <a:rPr lang="en-US" dirty="0"/>
              <a:t>. </a:t>
            </a:r>
            <a:r>
              <a:rPr lang="en-US" dirty="0" err="1"/>
              <a:t>düşük</a:t>
            </a:r>
            <a:r>
              <a:rPr lang="en-US" dirty="0"/>
              <a:t> </a:t>
            </a:r>
            <a:r>
              <a:rPr lang="en-US" dirty="0" err="1"/>
              <a:t>güneş</a:t>
            </a:r>
            <a:r>
              <a:rPr lang="en-US" dirty="0"/>
              <a:t> </a:t>
            </a:r>
            <a:r>
              <a:rPr lang="en-US" dirty="0" err="1"/>
              <a:t>ışığı</a:t>
            </a:r>
            <a:r>
              <a:rPr lang="en-US" dirty="0"/>
              <a:t>) </a:t>
            </a:r>
            <a:r>
              <a:rPr lang="en-US" dirty="0" err="1"/>
              <a:t>verimleri</a:t>
            </a:r>
            <a:r>
              <a:rPr lang="en-US" dirty="0"/>
              <a:t> </a:t>
            </a:r>
            <a:r>
              <a:rPr lang="en-US" dirty="0" err="1"/>
              <a:t>düşüktür</a:t>
            </a:r>
            <a:r>
              <a:rPr lang="en-US" dirty="0"/>
              <a:t>.</a:t>
            </a:r>
          </a:p>
        </p:txBody>
      </p:sp>
    </p:spTree>
    <p:extLst>
      <p:ext uri="{BB962C8B-B14F-4D97-AF65-F5344CB8AC3E}">
        <p14:creationId xmlns:p14="http://schemas.microsoft.com/office/powerpoint/2010/main" val="34318625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6C8747ED-09AA-CC48-B010-12BF38DC6A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49485" y="2854731"/>
            <a:ext cx="3829155" cy="296614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BB30EC9-0E87-5941-8B56-322FD395FE35}"/>
              </a:ext>
            </a:extLst>
          </p:cNvPr>
          <p:cNvSpPr/>
          <p:nvPr/>
        </p:nvSpPr>
        <p:spPr>
          <a:xfrm>
            <a:off x="10252710" y="5907465"/>
            <a:ext cx="1634490" cy="261610"/>
          </a:xfrm>
          <a:prstGeom prst="rect">
            <a:avLst/>
          </a:prstGeom>
        </p:spPr>
        <p:txBody>
          <a:bodyPr wrap="square">
            <a:spAutoFit/>
          </a:bodyPr>
          <a:lstStyle/>
          <a:p>
            <a:r>
              <a:rPr lang="en-TR" sz="1100" dirty="0"/>
              <a:t>Aktif Alıcı (Aktif Sensör)</a:t>
            </a:r>
          </a:p>
        </p:txBody>
      </p:sp>
      <p:sp>
        <p:nvSpPr>
          <p:cNvPr id="4" name="Rectangle 3">
            <a:extLst>
              <a:ext uri="{FF2B5EF4-FFF2-40B4-BE49-F238E27FC236}">
                <a16:creationId xmlns:a16="http://schemas.microsoft.com/office/drawing/2014/main" id="{F3EEBD0D-282F-EF4C-807F-7FBE14D791EB}"/>
              </a:ext>
            </a:extLst>
          </p:cNvPr>
          <p:cNvSpPr/>
          <p:nvPr/>
        </p:nvSpPr>
        <p:spPr>
          <a:xfrm>
            <a:off x="213360" y="217438"/>
            <a:ext cx="11673840" cy="1754326"/>
          </a:xfrm>
          <a:prstGeom prst="rect">
            <a:avLst/>
          </a:prstGeom>
        </p:spPr>
        <p:txBody>
          <a:bodyPr wrap="square">
            <a:spAutoFit/>
          </a:bodyPr>
          <a:lstStyle/>
          <a:p>
            <a:r>
              <a:rPr lang="en-US" b="1" dirty="0" err="1">
                <a:latin typeface="Calibri" panose="020F0502020204030204" pitchFamily="34" charset="0"/>
                <a:cs typeface="Calibri" panose="020F0502020204030204" pitchFamily="34" charset="0"/>
              </a:rPr>
              <a:t>Aktif</a:t>
            </a:r>
            <a:r>
              <a:rPr lang="en-US" b="1" dirty="0">
                <a:latin typeface="Calibri" panose="020F0502020204030204" pitchFamily="34" charset="0"/>
                <a:cs typeface="Calibri" panose="020F0502020204030204" pitchFamily="34" charset="0"/>
              </a:rPr>
              <a:t> </a:t>
            </a:r>
            <a:r>
              <a:rPr lang="en-US" b="1" dirty="0" err="1">
                <a:latin typeface="Calibri" panose="020F0502020204030204" pitchFamily="34" charset="0"/>
                <a:cs typeface="Calibri" panose="020F0502020204030204" pitchFamily="34" charset="0"/>
              </a:rPr>
              <a:t>Alıcılar</a:t>
            </a:r>
            <a:endParaRPr lang="en-US" b="1" dirty="0">
              <a:latin typeface="Calibri" panose="020F0502020204030204" pitchFamily="34" charset="0"/>
              <a:cs typeface="Calibri" panose="020F0502020204030204" pitchFamily="34" charset="0"/>
            </a:endParaRPr>
          </a:p>
          <a:p>
            <a:r>
              <a:rPr lang="en-US" dirty="0">
                <a:latin typeface="Calibri" panose="020F0502020204030204" pitchFamily="34" charset="0"/>
                <a:cs typeface="Calibri" panose="020F0502020204030204" pitchFamily="34" charset="0"/>
              </a:rPr>
              <a:t/>
            </a:r>
            <a:br>
              <a:rPr lang="en-US" dirty="0">
                <a:latin typeface="Calibri" panose="020F0502020204030204" pitchFamily="34" charset="0"/>
                <a:cs typeface="Calibri" panose="020F0502020204030204" pitchFamily="34" charset="0"/>
              </a:rPr>
            </a:br>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alıcıların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kendi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içlerinde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enerji</a:t>
            </a:r>
            <a:r>
              <a:rPr lang="en-US" u="sng" dirty="0">
                <a:latin typeface="Calibri" panose="020F0502020204030204" pitchFamily="34" charset="0"/>
                <a:cs typeface="Calibri" panose="020F0502020204030204" pitchFamily="34" charset="0"/>
              </a:rPr>
              <a:t> </a:t>
            </a:r>
            <a:r>
              <a:rPr lang="en-US" u="sng" dirty="0" err="1">
                <a:latin typeface="Calibri" panose="020F0502020204030204" pitchFamily="34" charset="0"/>
                <a:cs typeface="Calibri" panose="020F0502020204030204" pitchFamily="34" charset="0"/>
              </a:rPr>
              <a:t>kaynağı</a:t>
            </a:r>
            <a:r>
              <a:rPr lang="en-US" u="sng"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u="sng" dirty="0" err="1">
                <a:latin typeface="Calibri" panose="020F0502020204030204" pitchFamily="34" charset="0"/>
                <a:cs typeface="Calibri" panose="020F0502020204030204" pitchFamily="34" charset="0"/>
              </a:rPr>
              <a:t>vericileri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vardır</a:t>
            </a:r>
            <a:r>
              <a:rPr lang="en-US" dirty="0">
                <a:latin typeface="Calibri" panose="020F0502020204030204" pitchFamily="34" charset="0"/>
                <a:cs typeface="Calibri" panose="020F0502020204030204" pitchFamily="34" charset="0"/>
              </a:rPr>
              <a:t>. Bu </a:t>
            </a:r>
            <a:r>
              <a:rPr lang="en-US" dirty="0" err="1">
                <a:latin typeface="Calibri" panose="020F0502020204030204" pitchFamily="34" charset="0"/>
                <a:cs typeface="Calibri" panose="020F0502020204030204" pitchFamily="34" charset="0"/>
              </a:rPr>
              <a:t>vericiler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sahneye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işaret</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belirli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bir</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dalgaboyunda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ışıma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veya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elektron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gönderirler</a:t>
            </a:r>
            <a:r>
              <a:rPr lang="en-US" dirty="0">
                <a:latin typeface="Calibri" panose="020F0502020204030204" pitchFamily="34" charset="0"/>
                <a:cs typeface="Calibri" panose="020F0502020204030204" pitchFamily="34" charset="0"/>
              </a:rPr>
              <a:t>. </a:t>
            </a:r>
          </a:p>
          <a:p>
            <a:endParaRPr lang="en-US" dirty="0">
              <a:latin typeface="Calibri" panose="020F0502020204030204" pitchFamily="34" charset="0"/>
              <a:cs typeface="Calibri" panose="020F0502020204030204" pitchFamily="34" charset="0"/>
            </a:endParaRPr>
          </a:p>
          <a:p>
            <a:r>
              <a:rPr lang="en-US" dirty="0" err="1">
                <a:latin typeface="Calibri" panose="020F0502020204030204" pitchFamily="34" charset="0"/>
                <a:cs typeface="Calibri" panose="020F0502020204030204" pitchFamily="34" charset="0"/>
              </a:rPr>
              <a:t>Aktif</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alıcılar</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verici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tarafından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gönderilen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bu</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etkinin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sahneden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a:t>
            </a:r>
            <a:r>
              <a:rPr lang="en-US" dirty="0">
                <a:latin typeface="Calibri" panose="020F0502020204030204" pitchFamily="34" charset="0"/>
                <a:cs typeface="Calibri" panose="020F0502020204030204" pitchFamily="34" charset="0"/>
              </a:rPr>
              <a:t> da </a:t>
            </a:r>
            <a:r>
              <a:rPr lang="en-US" dirty="0" err="1">
                <a:latin typeface="Calibri" panose="020F0502020204030204" pitchFamily="34" charset="0"/>
                <a:cs typeface="Calibri" panose="020F0502020204030204" pitchFamily="34" charset="0"/>
              </a:rPr>
              <a:t>hedeften</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yansımasına</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göre</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veri</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oluştururlar</a:t>
            </a:r>
            <a:r>
              <a:rPr lang="en-US" dirty="0">
                <a:latin typeface="Calibri" panose="020F0502020204030204" pitchFamily="34" charset="0"/>
                <a:cs typeface="Calibri" panose="020F0502020204030204" pitchFamily="34" charset="0"/>
              </a:rPr>
              <a:t>.</a:t>
            </a:r>
          </a:p>
        </p:txBody>
      </p:sp>
      <p:sp>
        <p:nvSpPr>
          <p:cNvPr id="5" name="Rectangle 4">
            <a:extLst>
              <a:ext uri="{FF2B5EF4-FFF2-40B4-BE49-F238E27FC236}">
                <a16:creationId xmlns:a16="http://schemas.microsoft.com/office/drawing/2014/main" id="{00DEE467-7D10-6849-B902-EC92E72E5E06}"/>
              </a:ext>
            </a:extLst>
          </p:cNvPr>
          <p:cNvSpPr/>
          <p:nvPr/>
        </p:nvSpPr>
        <p:spPr>
          <a:xfrm>
            <a:off x="213360" y="2768144"/>
            <a:ext cx="7894320" cy="3139321"/>
          </a:xfrm>
          <a:prstGeom prst="rect">
            <a:avLst/>
          </a:prstGeom>
        </p:spPr>
        <p:txBody>
          <a:bodyPr wrap="square">
            <a:spAutoFit/>
          </a:bodyPr>
          <a:lstStyle/>
          <a:p>
            <a:r>
              <a:rPr lang="en-US" dirty="0" err="1"/>
              <a:t>Avantajları</a:t>
            </a:r>
            <a:endParaRPr lang="en-US" dirty="0"/>
          </a:p>
          <a:p>
            <a:r>
              <a:rPr lang="en-US" dirty="0"/>
              <a:t>► </a:t>
            </a:r>
            <a:r>
              <a:rPr lang="en-US" dirty="0" err="1"/>
              <a:t>Hava</a:t>
            </a:r>
            <a:r>
              <a:rPr lang="en-US" dirty="0"/>
              <a:t> </a:t>
            </a:r>
            <a:r>
              <a:rPr lang="en-US" dirty="0" err="1"/>
              <a:t>durumundan</a:t>
            </a:r>
            <a:r>
              <a:rPr lang="en-US" dirty="0"/>
              <a:t> </a:t>
            </a:r>
            <a:r>
              <a:rPr lang="en-US" dirty="0" err="1"/>
              <a:t>bağımsızdırlar</a:t>
            </a:r>
            <a:r>
              <a:rPr lang="en-US" dirty="0"/>
              <a:t>.</a:t>
            </a:r>
            <a:br>
              <a:rPr lang="en-US" dirty="0"/>
            </a:br>
            <a:r>
              <a:rPr lang="en-US" dirty="0"/>
              <a:t>► </a:t>
            </a:r>
            <a:r>
              <a:rPr lang="en-US" dirty="0" err="1"/>
              <a:t>Güneş</a:t>
            </a:r>
            <a:r>
              <a:rPr lang="en-US" dirty="0"/>
              <a:t> </a:t>
            </a:r>
            <a:r>
              <a:rPr lang="en-US" dirty="0" err="1"/>
              <a:t>ışığından</a:t>
            </a:r>
            <a:r>
              <a:rPr lang="en-US" dirty="0"/>
              <a:t> </a:t>
            </a:r>
            <a:r>
              <a:rPr lang="en-US" dirty="0" err="1"/>
              <a:t>bağımsızdır</a:t>
            </a:r>
            <a:r>
              <a:rPr lang="en-US" dirty="0"/>
              <a:t>, </a:t>
            </a:r>
            <a:r>
              <a:rPr lang="en-US" dirty="0" err="1"/>
              <a:t>gündüz</a:t>
            </a:r>
            <a:r>
              <a:rPr lang="en-US" dirty="0"/>
              <a:t> </a:t>
            </a:r>
            <a:r>
              <a:rPr lang="en-US" dirty="0" err="1"/>
              <a:t>ve</a:t>
            </a:r>
            <a:r>
              <a:rPr lang="en-US" dirty="0"/>
              <a:t> </a:t>
            </a:r>
            <a:r>
              <a:rPr lang="en-US" dirty="0" err="1"/>
              <a:t>gece</a:t>
            </a:r>
            <a:r>
              <a:rPr lang="en-US" dirty="0"/>
              <a:t> </a:t>
            </a:r>
            <a:r>
              <a:rPr lang="en-US" dirty="0" err="1"/>
              <a:t>kullanılabilir</a:t>
            </a:r>
            <a:r>
              <a:rPr lang="en-US" dirty="0"/>
              <a:t>.</a:t>
            </a:r>
            <a:br>
              <a:rPr lang="en-US" dirty="0"/>
            </a:br>
            <a:r>
              <a:rPr lang="en-US" dirty="0"/>
              <a:t>► </a:t>
            </a:r>
            <a:r>
              <a:rPr lang="en-US" dirty="0" err="1"/>
              <a:t>Güneşten</a:t>
            </a:r>
            <a:r>
              <a:rPr lang="en-US" dirty="0"/>
              <a:t> </a:t>
            </a:r>
            <a:r>
              <a:rPr lang="en-US" dirty="0" err="1"/>
              <a:t>gelen</a:t>
            </a:r>
            <a:r>
              <a:rPr lang="en-US" dirty="0"/>
              <a:t> </a:t>
            </a:r>
            <a:r>
              <a:rPr lang="en-US" dirty="0" err="1"/>
              <a:t>enerjinin</a:t>
            </a:r>
            <a:r>
              <a:rPr lang="en-US" dirty="0"/>
              <a:t> </a:t>
            </a:r>
            <a:r>
              <a:rPr lang="en-US" dirty="0" err="1"/>
              <a:t>düşük</a:t>
            </a:r>
            <a:r>
              <a:rPr lang="en-US" dirty="0"/>
              <a:t> </a:t>
            </a:r>
            <a:r>
              <a:rPr lang="en-US" dirty="0" err="1"/>
              <a:t>olduğu</a:t>
            </a:r>
            <a:r>
              <a:rPr lang="en-US" dirty="0"/>
              <a:t> </a:t>
            </a:r>
            <a:r>
              <a:rPr lang="en-US" dirty="0" err="1"/>
              <a:t>dalgaboyu</a:t>
            </a:r>
            <a:r>
              <a:rPr lang="en-US" dirty="0"/>
              <a:t> </a:t>
            </a:r>
            <a:r>
              <a:rPr lang="en-US" dirty="0" err="1"/>
              <a:t>aralıklarında</a:t>
            </a:r>
            <a:r>
              <a:rPr lang="en-US" dirty="0"/>
              <a:t> </a:t>
            </a:r>
            <a:r>
              <a:rPr lang="en-US" dirty="0" err="1"/>
              <a:t>görüntüleme</a:t>
            </a:r>
            <a:r>
              <a:rPr lang="en-US" dirty="0"/>
              <a:t> </a:t>
            </a:r>
            <a:r>
              <a:rPr lang="en-US" dirty="0" err="1"/>
              <a:t>imkanı</a:t>
            </a:r>
            <a:r>
              <a:rPr lang="en-US" dirty="0"/>
              <a:t> </a:t>
            </a:r>
            <a:r>
              <a:rPr lang="en-US" dirty="0" err="1"/>
              <a:t>sağlarlar</a:t>
            </a:r>
            <a:r>
              <a:rPr lang="en-US" dirty="0"/>
              <a:t> (</a:t>
            </a:r>
            <a:r>
              <a:rPr lang="en-US" dirty="0" err="1"/>
              <a:t>örn</a:t>
            </a:r>
            <a:r>
              <a:rPr lang="en-US" dirty="0"/>
              <a:t>. </a:t>
            </a:r>
            <a:r>
              <a:rPr lang="en-US" dirty="0" err="1"/>
              <a:t>Mikrodalga</a:t>
            </a:r>
            <a:r>
              <a:rPr lang="en-US" dirty="0"/>
              <a:t>)</a:t>
            </a:r>
            <a:br>
              <a:rPr lang="en-US" dirty="0"/>
            </a:br>
            <a:r>
              <a:rPr lang="en-US" dirty="0"/>
              <a:t> </a:t>
            </a:r>
          </a:p>
          <a:p>
            <a:r>
              <a:rPr lang="en-US" dirty="0"/>
              <a:t/>
            </a:r>
            <a:br>
              <a:rPr lang="en-US" dirty="0"/>
            </a:br>
            <a:r>
              <a:rPr lang="en-US" dirty="0" err="1"/>
              <a:t>Dezavantajları</a:t>
            </a:r>
            <a:endParaRPr lang="en-US" dirty="0"/>
          </a:p>
          <a:p>
            <a:r>
              <a:rPr lang="en-US" dirty="0"/>
              <a:t>► </a:t>
            </a:r>
            <a:r>
              <a:rPr lang="en-US" dirty="0" err="1"/>
              <a:t>Genel</a:t>
            </a:r>
            <a:r>
              <a:rPr lang="en-US" dirty="0"/>
              <a:t> </a:t>
            </a:r>
            <a:r>
              <a:rPr lang="en-US" dirty="0" err="1"/>
              <a:t>olarak</a:t>
            </a:r>
            <a:r>
              <a:rPr lang="en-US" dirty="0"/>
              <a:t> </a:t>
            </a:r>
            <a:r>
              <a:rPr lang="en-US" dirty="0" err="1"/>
              <a:t>pasif</a:t>
            </a:r>
            <a:r>
              <a:rPr lang="en-US" dirty="0"/>
              <a:t> </a:t>
            </a:r>
            <a:r>
              <a:rPr lang="en-US" dirty="0" err="1"/>
              <a:t>alıcı</a:t>
            </a:r>
            <a:r>
              <a:rPr lang="en-US" dirty="0"/>
              <a:t> </a:t>
            </a:r>
            <a:r>
              <a:rPr lang="en-US" dirty="0" err="1"/>
              <a:t>sistemlere</a:t>
            </a:r>
            <a:r>
              <a:rPr lang="en-US" dirty="0"/>
              <a:t> </a:t>
            </a:r>
            <a:r>
              <a:rPr lang="en-US" dirty="0" err="1"/>
              <a:t>göre</a:t>
            </a:r>
            <a:r>
              <a:rPr lang="en-US" dirty="0"/>
              <a:t> </a:t>
            </a:r>
            <a:r>
              <a:rPr lang="en-US" dirty="0" err="1"/>
              <a:t>daha</a:t>
            </a:r>
            <a:r>
              <a:rPr lang="en-US" dirty="0"/>
              <a:t> </a:t>
            </a:r>
            <a:r>
              <a:rPr lang="en-US" dirty="0" err="1"/>
              <a:t>yüksek</a:t>
            </a:r>
            <a:r>
              <a:rPr lang="en-US" dirty="0"/>
              <a:t> </a:t>
            </a:r>
            <a:r>
              <a:rPr lang="en-US" dirty="0" err="1"/>
              <a:t>maliyet</a:t>
            </a:r>
            <a:r>
              <a:rPr lang="en-US" dirty="0"/>
              <a:t> </a:t>
            </a:r>
            <a:r>
              <a:rPr lang="en-US" dirty="0" err="1"/>
              <a:t>ve</a:t>
            </a:r>
            <a:r>
              <a:rPr lang="en-US" dirty="0"/>
              <a:t>/</a:t>
            </a:r>
            <a:r>
              <a:rPr lang="en-US" dirty="0" err="1"/>
              <a:t>veya</a:t>
            </a:r>
            <a:r>
              <a:rPr lang="en-US" dirty="0"/>
              <a:t> </a:t>
            </a:r>
            <a:r>
              <a:rPr lang="en-US" dirty="0" err="1"/>
              <a:t>daha</a:t>
            </a:r>
            <a:r>
              <a:rPr lang="en-US" dirty="0"/>
              <a:t> </a:t>
            </a:r>
            <a:r>
              <a:rPr lang="en-US" dirty="0" err="1"/>
              <a:t>karmaşık</a:t>
            </a:r>
            <a:r>
              <a:rPr lang="en-US" dirty="0"/>
              <a:t> </a:t>
            </a:r>
            <a:r>
              <a:rPr lang="en-US" dirty="0" err="1"/>
              <a:t>yapılardır</a:t>
            </a:r>
            <a:r>
              <a:rPr lang="en-US" dirty="0"/>
              <a:t>.</a:t>
            </a:r>
            <a:br>
              <a:rPr lang="en-US" dirty="0"/>
            </a:br>
            <a:r>
              <a:rPr lang="en-US" dirty="0"/>
              <a:t>► </a:t>
            </a:r>
            <a:r>
              <a:rPr lang="en-US" dirty="0" err="1"/>
              <a:t>Karşı</a:t>
            </a:r>
            <a:r>
              <a:rPr lang="en-US" dirty="0"/>
              <a:t> </a:t>
            </a:r>
            <a:r>
              <a:rPr lang="en-US" dirty="0" err="1"/>
              <a:t>taraftan</a:t>
            </a:r>
            <a:r>
              <a:rPr lang="en-US" dirty="0"/>
              <a:t> </a:t>
            </a:r>
            <a:r>
              <a:rPr lang="en-US" dirty="0" err="1"/>
              <a:t>algılanmaları</a:t>
            </a:r>
            <a:r>
              <a:rPr lang="en-US" dirty="0"/>
              <a:t> </a:t>
            </a:r>
            <a:r>
              <a:rPr lang="en-US" dirty="0" err="1"/>
              <a:t>mümkündür</a:t>
            </a:r>
            <a:r>
              <a:rPr lang="en-US" dirty="0"/>
              <a:t>.</a:t>
            </a:r>
          </a:p>
        </p:txBody>
      </p:sp>
      <p:sp>
        <p:nvSpPr>
          <p:cNvPr id="6" name="Rectangle 5">
            <a:extLst>
              <a:ext uri="{FF2B5EF4-FFF2-40B4-BE49-F238E27FC236}">
                <a16:creationId xmlns:a16="http://schemas.microsoft.com/office/drawing/2014/main" id="{E4ABD4E4-3C47-2B40-8CF5-AF8E1FDF092F}"/>
              </a:ext>
            </a:extLst>
          </p:cNvPr>
          <p:cNvSpPr/>
          <p:nvPr/>
        </p:nvSpPr>
        <p:spPr>
          <a:xfrm>
            <a:off x="0" y="6169075"/>
            <a:ext cx="6461760" cy="261610"/>
          </a:xfrm>
          <a:prstGeom prst="rect">
            <a:avLst/>
          </a:prstGeom>
        </p:spPr>
        <p:txBody>
          <a:bodyPr wrap="square">
            <a:spAutoFit/>
          </a:bodyPr>
          <a:lstStyle/>
          <a:p>
            <a:r>
              <a:rPr lang="en-TR" sz="1100" dirty="0"/>
              <a:t>https://www.elektrikport.com/teknik-kutuphane/aktif-alicilar-uzaktan-algilama--2-bolum/22615#ad-image-0</a:t>
            </a:r>
          </a:p>
        </p:txBody>
      </p:sp>
    </p:spTree>
    <p:extLst>
      <p:ext uri="{BB962C8B-B14F-4D97-AF65-F5344CB8AC3E}">
        <p14:creationId xmlns:p14="http://schemas.microsoft.com/office/powerpoint/2010/main" val="35683667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sp>
        <p:nvSpPr>
          <p:cNvPr id="5" name="Rectangle 4">
            <a:extLst>
              <a:ext uri="{FF2B5EF4-FFF2-40B4-BE49-F238E27FC236}">
                <a16:creationId xmlns:a16="http://schemas.microsoft.com/office/drawing/2014/main" id="{97B99633-C373-7C45-ABDE-88D54C9D4285}"/>
              </a:ext>
            </a:extLst>
          </p:cNvPr>
          <p:cNvSpPr/>
          <p:nvPr/>
        </p:nvSpPr>
        <p:spPr>
          <a:xfrm>
            <a:off x="475488" y="664718"/>
            <a:ext cx="11309405" cy="646331"/>
          </a:xfrm>
          <a:prstGeom prst="rect">
            <a:avLst/>
          </a:prstGeom>
        </p:spPr>
        <p:txBody>
          <a:bodyPr wrap="square">
            <a:spAutoFit/>
          </a:bodyPr>
          <a:lstStyle/>
          <a:p>
            <a:pPr algn="ctr"/>
            <a:r>
              <a:rPr lang="tr-TR" dirty="0"/>
              <a:t>Uzaktan Algılama, EM spektrumunun mor ötesi ışınlarla mikrodalga ışınları arasındaki bölümleri aracılığı ile havadan ve uzaydan cisimlerin özelliklerini kaydetme ve inceleme tekniği olarak da tanımlanır.</a:t>
            </a:r>
            <a:endParaRPr lang="x-none" dirty="0"/>
          </a:p>
        </p:txBody>
      </p:sp>
      <p:pic>
        <p:nvPicPr>
          <p:cNvPr id="2" name="Picture 1"/>
          <p:cNvPicPr>
            <a:picLocks noChangeAspect="1"/>
          </p:cNvPicPr>
          <p:nvPr/>
        </p:nvPicPr>
        <p:blipFill>
          <a:blip r:embed="rId2"/>
          <a:stretch>
            <a:fillRect/>
          </a:stretch>
        </p:blipFill>
        <p:spPr>
          <a:xfrm>
            <a:off x="731519" y="1495591"/>
            <a:ext cx="3505191" cy="2203263"/>
          </a:xfrm>
          <a:prstGeom prst="rect">
            <a:avLst/>
          </a:prstGeom>
        </p:spPr>
      </p:pic>
      <p:pic>
        <p:nvPicPr>
          <p:cNvPr id="1026" name="Picture 2" descr="mosaic of remote sensing activi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4838" y="3904528"/>
            <a:ext cx="4622102" cy="212616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4"/>
          <a:stretch>
            <a:fillRect/>
          </a:stretch>
        </p:blipFill>
        <p:spPr>
          <a:xfrm>
            <a:off x="5917169" y="1689104"/>
            <a:ext cx="5689569" cy="4019500"/>
          </a:xfrm>
          <a:prstGeom prst="rect">
            <a:avLst/>
          </a:prstGeom>
        </p:spPr>
      </p:pic>
      <p:sp>
        <p:nvSpPr>
          <p:cNvPr id="6" name="TextBox 5"/>
          <p:cNvSpPr txBox="1"/>
          <p:nvPr/>
        </p:nvSpPr>
        <p:spPr>
          <a:xfrm>
            <a:off x="10285277" y="5671160"/>
            <a:ext cx="1499616" cy="276999"/>
          </a:xfrm>
          <a:prstGeom prst="rect">
            <a:avLst/>
          </a:prstGeom>
          <a:noFill/>
        </p:spPr>
        <p:txBody>
          <a:bodyPr wrap="square" rtlCol="0">
            <a:spAutoFit/>
          </a:bodyPr>
          <a:lstStyle/>
          <a:p>
            <a:r>
              <a:rPr lang="tr-TR" sz="1200" dirty="0"/>
              <a:t>Al-nahmi et al. 2017</a:t>
            </a:r>
          </a:p>
        </p:txBody>
      </p:sp>
    </p:spTree>
    <p:extLst>
      <p:ext uri="{BB962C8B-B14F-4D97-AF65-F5344CB8AC3E}">
        <p14:creationId xmlns:p14="http://schemas.microsoft.com/office/powerpoint/2010/main" val="12624984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0" y="141498"/>
            <a:ext cx="121920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 NEDİR?</a:t>
            </a:r>
            <a:endParaRPr lang="en-US" sz="2800" dirty="0">
              <a:effectLst>
                <a:outerShdw blurRad="38100" dist="38100" dir="2700000" algn="tl">
                  <a:srgbClr val="000000">
                    <a:alpha val="43137"/>
                  </a:srgbClr>
                </a:outerShdw>
              </a:effectLst>
            </a:endParaRPr>
          </a:p>
        </p:txBody>
      </p:sp>
      <p:pic>
        <p:nvPicPr>
          <p:cNvPr id="1026" name="Picture 2">
            <a:extLst>
              <a:ext uri="{FF2B5EF4-FFF2-40B4-BE49-F238E27FC236}">
                <a16:creationId xmlns:a16="http://schemas.microsoft.com/office/drawing/2014/main" id="{1D29358A-8FCE-214F-9CD8-0AD5663EF1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66656"/>
            <a:ext cx="8229600" cy="4953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4247BBF-5FD7-8649-A4C9-F07D33923DDB}"/>
              </a:ext>
            </a:extLst>
          </p:cNvPr>
          <p:cNvSpPr/>
          <p:nvPr/>
        </p:nvSpPr>
        <p:spPr>
          <a:xfrm>
            <a:off x="9836727" y="5843155"/>
            <a:ext cx="2335896" cy="261610"/>
          </a:xfrm>
          <a:prstGeom prst="rect">
            <a:avLst/>
          </a:prstGeom>
        </p:spPr>
        <p:txBody>
          <a:bodyPr wrap="none">
            <a:spAutoFit/>
          </a:bodyPr>
          <a:lstStyle/>
          <a:p>
            <a:r>
              <a:rPr lang="en-TR" sz="1100" dirty="0"/>
              <a:t>https://slideplayer.com/slide/5027924/</a:t>
            </a:r>
          </a:p>
        </p:txBody>
      </p:sp>
    </p:spTree>
    <p:extLst>
      <p:ext uri="{BB962C8B-B14F-4D97-AF65-F5344CB8AC3E}">
        <p14:creationId xmlns:p14="http://schemas.microsoft.com/office/powerpoint/2010/main" val="2923578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AC9411-9AC6-1A42-ADD1-0A96EFA88283}"/>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UZAKTAN ALGILAMA’DA KULLANILAN ARAÇLAR</a:t>
            </a:r>
            <a:endParaRPr lang="en-US" sz="2800" dirty="0">
              <a:effectLst>
                <a:outerShdw blurRad="38100" dist="38100" dir="2700000" algn="tl">
                  <a:srgbClr val="000000">
                    <a:alpha val="43137"/>
                  </a:srgbClr>
                </a:outerShdw>
              </a:effectLst>
            </a:endParaRPr>
          </a:p>
        </p:txBody>
      </p:sp>
      <p:sp>
        <p:nvSpPr>
          <p:cNvPr id="5" name="Rectangle 4"/>
          <p:cNvSpPr/>
          <p:nvPr/>
        </p:nvSpPr>
        <p:spPr>
          <a:xfrm>
            <a:off x="0" y="5901207"/>
            <a:ext cx="7894320" cy="938719"/>
          </a:xfrm>
          <a:prstGeom prst="rect">
            <a:avLst/>
          </a:prstGeom>
        </p:spPr>
        <p:txBody>
          <a:bodyPr wrap="square">
            <a:spAutoFit/>
          </a:bodyPr>
          <a:lstStyle/>
          <a:p>
            <a:r>
              <a:rPr lang="tr-TR" sz="1100" dirty="0"/>
              <a:t>https://coyotegulch.blog/2018/04/30/usbr-awards-6-6-million-contract-for-photogrammetry-to-improve-operations/</a:t>
            </a:r>
          </a:p>
          <a:p>
            <a:r>
              <a:rPr lang="tr-TR" sz="1100" dirty="0"/>
              <a:t>https://www.pixalytics.com/new-launches-images-satellites/</a:t>
            </a:r>
          </a:p>
          <a:p>
            <a:r>
              <a:rPr lang="tr-TR" sz="1100" dirty="0"/>
              <a:t>https://medium.com/aerial-acuity/choosing-the-right-mapping-drone-for-you-business-part-ii-aerial-imaging-and-cameras-dd494303b18d</a:t>
            </a:r>
          </a:p>
          <a:p>
            <a:r>
              <a:rPr lang="tr-TR" sz="1100" dirty="0"/>
              <a:t>https://aviation.stackexchange.com/questions/55423/what-kind-of-cameras-are-onboard-high-altitude-uavs-that-aid-in-its-control</a:t>
            </a:r>
          </a:p>
          <a:p>
            <a:r>
              <a:rPr lang="tr-TR" sz="1100" dirty="0"/>
              <a:t>https://computercoach.co.nz/tu/mobil-jiroskop-nedir-ve-nasil-calisir/</a:t>
            </a:r>
          </a:p>
        </p:txBody>
      </p:sp>
      <p:sp>
        <p:nvSpPr>
          <p:cNvPr id="7" name="Rectangle 6">
            <a:extLst>
              <a:ext uri="{FF2B5EF4-FFF2-40B4-BE49-F238E27FC236}">
                <a16:creationId xmlns:a16="http://schemas.microsoft.com/office/drawing/2014/main" id="{A190DBE6-96EB-D246-86AF-17D5AD66328F}"/>
              </a:ext>
            </a:extLst>
          </p:cNvPr>
          <p:cNvSpPr/>
          <p:nvPr/>
        </p:nvSpPr>
        <p:spPr>
          <a:xfrm>
            <a:off x="4998721" y="1120676"/>
            <a:ext cx="2407919" cy="1569660"/>
          </a:xfrm>
          <a:prstGeom prst="rect">
            <a:avLst/>
          </a:prstGeom>
        </p:spPr>
        <p:txBody>
          <a:bodyPr wrap="square">
            <a:spAutoFit/>
          </a:bodyPr>
          <a:lstStyle/>
          <a:p>
            <a:pPr marL="285750" indent="-285750">
              <a:buFontTx/>
              <a:buChar char="-"/>
            </a:pPr>
            <a:r>
              <a:rPr lang="en-US" sz="3200" dirty="0" err="1">
                <a:latin typeface="Calibri" panose="020F0502020204030204" pitchFamily="34" charset="0"/>
                <a:cs typeface="Calibri" panose="020F0502020204030204" pitchFamily="34" charset="0"/>
              </a:rPr>
              <a:t>Uydular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Uçaklar</a:t>
            </a:r>
            <a:endParaRPr lang="en-US" sz="3200" dirty="0">
              <a:latin typeface="Calibri" panose="020F0502020204030204" pitchFamily="34" charset="0"/>
              <a:cs typeface="Calibri" panose="020F0502020204030204" pitchFamily="34" charset="0"/>
            </a:endParaRPr>
          </a:p>
          <a:p>
            <a:pPr marL="285750" indent="-285750">
              <a:buFontTx/>
              <a:buChar char="-"/>
            </a:pPr>
            <a:r>
              <a:rPr lang="en-US" sz="3200" dirty="0" err="1">
                <a:latin typeface="Calibri" panose="020F0502020204030204" pitchFamily="34" charset="0"/>
                <a:cs typeface="Calibri" panose="020F0502020204030204" pitchFamily="34" charset="0"/>
              </a:rPr>
              <a:t>Drone’lar</a:t>
            </a:r>
            <a:endParaRPr lang="en-US" sz="3200" dirty="0">
              <a:latin typeface="Calibri" panose="020F0502020204030204" pitchFamily="34" charset="0"/>
              <a:cs typeface="Calibri" panose="020F0502020204030204" pitchFamily="34" charset="0"/>
            </a:endParaRPr>
          </a:p>
        </p:txBody>
      </p:sp>
      <p:pic>
        <p:nvPicPr>
          <p:cNvPr id="8194" name="Picture 2" descr="Mobil GPS nasıl çalışır ve bağlı uyduları görmenin yolları -">
            <a:extLst>
              <a:ext uri="{FF2B5EF4-FFF2-40B4-BE49-F238E27FC236}">
                <a16:creationId xmlns:a16="http://schemas.microsoft.com/office/drawing/2014/main" id="{F6268C4B-F3F1-4B40-91A5-E6EBBD4522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9890" y="1019490"/>
            <a:ext cx="36703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New Launches, New Images and New Satellites | Pixalytics Ltd">
            <a:extLst>
              <a:ext uri="{FF2B5EF4-FFF2-40B4-BE49-F238E27FC236}">
                <a16:creationId xmlns:a16="http://schemas.microsoft.com/office/drawing/2014/main" id="{F4F9FE53-2419-2A46-B6CC-7A3C034EE2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22255"/>
          <a:stretch/>
        </p:blipFill>
        <p:spPr bwMode="auto">
          <a:xfrm>
            <a:off x="8323580" y="802689"/>
            <a:ext cx="3248978" cy="273686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USBR awards $6.6 million contract for photogrammetry to improve operations  | Coyote Gulch">
            <a:extLst>
              <a:ext uri="{FF2B5EF4-FFF2-40B4-BE49-F238E27FC236}">
                <a16:creationId xmlns:a16="http://schemas.microsoft.com/office/drawing/2014/main" id="{06E860A6-61FB-3344-A880-71B9691379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210" y="3355230"/>
            <a:ext cx="4393286" cy="22098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Choosing the Right Mapping Drone for Your Business Part II: Aerial Imaging  and Cameras | by DroneDeploy | DroneDeploy's Blog | Medium">
            <a:extLst>
              <a:ext uri="{FF2B5EF4-FFF2-40B4-BE49-F238E27FC236}">
                <a16:creationId xmlns:a16="http://schemas.microsoft.com/office/drawing/2014/main" id="{F87C779F-F902-1744-B157-C4F6922CAAA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414" t="6433" r="4103" b="4780"/>
          <a:stretch/>
        </p:blipFill>
        <p:spPr bwMode="auto">
          <a:xfrm>
            <a:off x="8086190" y="4261079"/>
            <a:ext cx="4038600" cy="2455423"/>
          </a:xfrm>
          <a:prstGeom prst="rect">
            <a:avLst/>
          </a:prstGeom>
          <a:noFill/>
          <a:extLst>
            <a:ext uri="{909E8E84-426E-40DD-AFC4-6F175D3DCCD1}">
              <a14:hiddenFill xmlns:a14="http://schemas.microsoft.com/office/drawing/2010/main">
                <a:solidFill>
                  <a:srgbClr val="FFFFFF"/>
                </a:solidFill>
              </a14:hiddenFill>
            </a:ext>
          </a:extLst>
        </p:spPr>
      </p:pic>
      <p:pic>
        <p:nvPicPr>
          <p:cNvPr id="8204" name="Picture 12" descr="What kind of cameras are onboard high altitude UAVs that aid in its  control? - Aviation Stack Exchange">
            <a:extLst>
              <a:ext uri="{FF2B5EF4-FFF2-40B4-BE49-F238E27FC236}">
                <a16:creationId xmlns:a16="http://schemas.microsoft.com/office/drawing/2014/main" id="{66E6AECF-10F4-BA4C-AD3B-5BCCBF1D7A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21683" y="3000458"/>
            <a:ext cx="4112901" cy="2736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164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A2A510C3-0A35-B948-BAFC-0AF16D204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169" y="1242380"/>
            <a:ext cx="3448613" cy="1984027"/>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7F15A1E9-1927-1942-B710-D5F5BEFBC64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4" name="Rectangle 3">
            <a:extLst>
              <a:ext uri="{FF2B5EF4-FFF2-40B4-BE49-F238E27FC236}">
                <a16:creationId xmlns:a16="http://schemas.microsoft.com/office/drawing/2014/main" id="{F9BFA17F-EA5F-7346-98CA-F415D041CC55}"/>
              </a:ext>
            </a:extLst>
          </p:cNvPr>
          <p:cNvSpPr/>
          <p:nvPr/>
        </p:nvSpPr>
        <p:spPr>
          <a:xfrm>
            <a:off x="3853804" y="3113168"/>
            <a:ext cx="846707" cy="261610"/>
          </a:xfrm>
          <a:prstGeom prst="rect">
            <a:avLst/>
          </a:prstGeom>
        </p:spPr>
        <p:txBody>
          <a:bodyPr wrap="none">
            <a:spAutoFit/>
          </a:bodyPr>
          <a:lstStyle/>
          <a:p>
            <a:r>
              <a:rPr lang="en-TR" sz="1100" dirty="0"/>
              <a:t>Zhou, 2010</a:t>
            </a:r>
          </a:p>
        </p:txBody>
      </p:sp>
      <p:sp>
        <p:nvSpPr>
          <p:cNvPr id="2" name="Rectangle 1">
            <a:extLst>
              <a:ext uri="{FF2B5EF4-FFF2-40B4-BE49-F238E27FC236}">
                <a16:creationId xmlns:a16="http://schemas.microsoft.com/office/drawing/2014/main" id="{D392A1C0-EBB8-4E40-A099-8495E225BB0A}"/>
              </a:ext>
            </a:extLst>
          </p:cNvPr>
          <p:cNvSpPr/>
          <p:nvPr/>
        </p:nvSpPr>
        <p:spPr>
          <a:xfrm>
            <a:off x="306169" y="596049"/>
            <a:ext cx="7176671" cy="646331"/>
          </a:xfrm>
          <a:prstGeom prst="rect">
            <a:avLst/>
          </a:prstGeom>
        </p:spPr>
        <p:txBody>
          <a:bodyPr wrap="square">
            <a:spAutoFit/>
          </a:bodyPr>
          <a:lstStyle/>
          <a:p>
            <a:r>
              <a:rPr lang="en-TR" dirty="0"/>
              <a:t>Yaklaşık on üç yıllık bir yaşam döngüsüne dayanarak, Dünya gözlem uyduları dört nesilden geçmiştir.  </a:t>
            </a:r>
          </a:p>
        </p:txBody>
      </p:sp>
      <p:pic>
        <p:nvPicPr>
          <p:cNvPr id="6" name="Picture 5" descr="A picture containing graphical user interface&#10;&#10;Description automatically generated">
            <a:extLst>
              <a:ext uri="{FF2B5EF4-FFF2-40B4-BE49-F238E27FC236}">
                <a16:creationId xmlns:a16="http://schemas.microsoft.com/office/drawing/2014/main" id="{832AE1FB-EB7F-6742-98AD-7639A7E33CD3}"/>
              </a:ext>
            </a:extLst>
          </p:cNvPr>
          <p:cNvPicPr>
            <a:picLocks noChangeAspect="1"/>
          </p:cNvPicPr>
          <p:nvPr/>
        </p:nvPicPr>
        <p:blipFill>
          <a:blip r:embed="rId3"/>
          <a:stretch>
            <a:fillRect/>
          </a:stretch>
        </p:blipFill>
        <p:spPr>
          <a:xfrm>
            <a:off x="6627102" y="1007279"/>
            <a:ext cx="2813302" cy="1872710"/>
          </a:xfrm>
          <a:prstGeom prst="rect">
            <a:avLst/>
          </a:prstGeom>
        </p:spPr>
      </p:pic>
      <p:sp>
        <p:nvSpPr>
          <p:cNvPr id="8" name="Rectangle 7">
            <a:extLst>
              <a:ext uri="{FF2B5EF4-FFF2-40B4-BE49-F238E27FC236}">
                <a16:creationId xmlns:a16="http://schemas.microsoft.com/office/drawing/2014/main" id="{68431DDA-C8E6-1742-8C00-BDD9B8837BB6}"/>
              </a:ext>
            </a:extLst>
          </p:cNvPr>
          <p:cNvSpPr/>
          <p:nvPr/>
        </p:nvSpPr>
        <p:spPr>
          <a:xfrm>
            <a:off x="6609536" y="2929458"/>
            <a:ext cx="1365503" cy="261610"/>
          </a:xfrm>
          <a:prstGeom prst="rect">
            <a:avLst/>
          </a:prstGeom>
        </p:spPr>
        <p:txBody>
          <a:bodyPr wrap="square">
            <a:spAutoFit/>
          </a:bodyPr>
          <a:lstStyle/>
          <a:p>
            <a:r>
              <a:rPr lang="tr-TR" sz="1100" dirty="0"/>
              <a:t>CORONA Uydusu</a:t>
            </a:r>
          </a:p>
        </p:txBody>
      </p:sp>
      <p:sp>
        <p:nvSpPr>
          <p:cNvPr id="7" name="Rectangle 6">
            <a:extLst>
              <a:ext uri="{FF2B5EF4-FFF2-40B4-BE49-F238E27FC236}">
                <a16:creationId xmlns:a16="http://schemas.microsoft.com/office/drawing/2014/main" id="{F778BB05-AFC9-D14F-BAC8-9751DEA36F98}"/>
              </a:ext>
            </a:extLst>
          </p:cNvPr>
          <p:cNvSpPr/>
          <p:nvPr/>
        </p:nvSpPr>
        <p:spPr>
          <a:xfrm>
            <a:off x="-17481" y="6281439"/>
            <a:ext cx="5151120" cy="261610"/>
          </a:xfrm>
          <a:prstGeom prst="rect">
            <a:avLst/>
          </a:prstGeom>
        </p:spPr>
        <p:txBody>
          <a:bodyPr wrap="square">
            <a:spAutoFit/>
          </a:bodyPr>
          <a:lstStyle/>
          <a:p>
            <a:r>
              <a:rPr lang="tr-TR" sz="1100" dirty="0" err="1"/>
              <a:t>https</a:t>
            </a:r>
            <a:r>
              <a:rPr lang="tr-TR" sz="1100" dirty="0"/>
              <a:t>://</a:t>
            </a:r>
            <a:r>
              <a:rPr lang="tr-TR" sz="1100" dirty="0" err="1"/>
              <a:t>en.wikipedia.org</a:t>
            </a:r>
            <a:r>
              <a:rPr lang="tr-TR" sz="1100" dirty="0"/>
              <a:t>/</a:t>
            </a:r>
            <a:r>
              <a:rPr lang="tr-TR" sz="1100" dirty="0" err="1"/>
              <a:t>wiki</a:t>
            </a:r>
            <a:r>
              <a:rPr lang="tr-TR" sz="1100" dirty="0"/>
              <a:t>/</a:t>
            </a:r>
            <a:r>
              <a:rPr lang="tr-TR" sz="1100" dirty="0" err="1"/>
              <a:t>Corona</a:t>
            </a:r>
            <a:r>
              <a:rPr lang="tr-TR" sz="1100" dirty="0"/>
              <a:t>_(</a:t>
            </a:r>
            <a:r>
              <a:rPr lang="tr-TR" sz="1100" dirty="0" err="1"/>
              <a:t>satellite</a:t>
            </a:r>
            <a:r>
              <a:rPr lang="tr-TR" sz="1100" dirty="0"/>
              <a:t>)#/</a:t>
            </a:r>
            <a:r>
              <a:rPr lang="tr-TR" sz="1100" dirty="0" err="1"/>
              <a:t>media</a:t>
            </a:r>
            <a:r>
              <a:rPr lang="tr-TR" sz="1100" dirty="0"/>
              <a:t>/File:Kh-4b_corona.jpg</a:t>
            </a:r>
            <a:endParaRPr lang="en-TR" sz="1100" dirty="0"/>
          </a:p>
        </p:txBody>
      </p:sp>
      <p:pic>
        <p:nvPicPr>
          <p:cNvPr id="2052" name="Picture 4">
            <a:extLst>
              <a:ext uri="{FF2B5EF4-FFF2-40B4-BE49-F238E27FC236}">
                <a16:creationId xmlns:a16="http://schemas.microsoft.com/office/drawing/2014/main" id="{95D0C98E-7210-2D4A-B0E4-3FB698C437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84064" y="3196447"/>
            <a:ext cx="1974538" cy="247105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10D3365B-E9C4-3E41-B0F0-B989FDE07778}"/>
              </a:ext>
            </a:extLst>
          </p:cNvPr>
          <p:cNvSpPr/>
          <p:nvPr/>
        </p:nvSpPr>
        <p:spPr>
          <a:xfrm>
            <a:off x="9884064" y="5717419"/>
            <a:ext cx="1365503" cy="261610"/>
          </a:xfrm>
          <a:prstGeom prst="rect">
            <a:avLst/>
          </a:prstGeom>
        </p:spPr>
        <p:txBody>
          <a:bodyPr wrap="square">
            <a:spAutoFit/>
          </a:bodyPr>
          <a:lstStyle/>
          <a:p>
            <a:r>
              <a:rPr lang="tr-TR" sz="1100" dirty="0"/>
              <a:t>Landsat-1 Uydusu</a:t>
            </a:r>
          </a:p>
        </p:txBody>
      </p:sp>
      <p:pic>
        <p:nvPicPr>
          <p:cNvPr id="2056" name="Picture 8">
            <a:extLst>
              <a:ext uri="{FF2B5EF4-FFF2-40B4-BE49-F238E27FC236}">
                <a16:creationId xmlns:a16="http://schemas.microsoft.com/office/drawing/2014/main" id="{60DBFAEE-C496-E440-9DF2-E0EDC99FFB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87412" y="351641"/>
            <a:ext cx="2111796" cy="2386329"/>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6662B1DE-06BD-2C46-B62A-25A808CC95B1}"/>
              </a:ext>
            </a:extLst>
          </p:cNvPr>
          <p:cNvSpPr/>
          <p:nvPr/>
        </p:nvSpPr>
        <p:spPr>
          <a:xfrm>
            <a:off x="9887412" y="2817308"/>
            <a:ext cx="1365503" cy="261610"/>
          </a:xfrm>
          <a:prstGeom prst="rect">
            <a:avLst/>
          </a:prstGeom>
        </p:spPr>
        <p:txBody>
          <a:bodyPr wrap="square">
            <a:spAutoFit/>
          </a:bodyPr>
          <a:lstStyle/>
          <a:p>
            <a:r>
              <a:rPr lang="tr-TR" sz="1100" dirty="0"/>
              <a:t>SPOT-1 Uydusu</a:t>
            </a:r>
          </a:p>
        </p:txBody>
      </p:sp>
      <p:sp>
        <p:nvSpPr>
          <p:cNvPr id="9" name="Rectangle 8">
            <a:extLst>
              <a:ext uri="{FF2B5EF4-FFF2-40B4-BE49-F238E27FC236}">
                <a16:creationId xmlns:a16="http://schemas.microsoft.com/office/drawing/2014/main" id="{818C76DE-13CD-9245-BFBF-3444F8DF0DCD}"/>
              </a:ext>
            </a:extLst>
          </p:cNvPr>
          <p:cNvSpPr/>
          <p:nvPr/>
        </p:nvSpPr>
        <p:spPr>
          <a:xfrm>
            <a:off x="-6733" y="6585697"/>
            <a:ext cx="4121464" cy="261610"/>
          </a:xfrm>
          <a:prstGeom prst="rect">
            <a:avLst/>
          </a:prstGeom>
        </p:spPr>
        <p:txBody>
          <a:bodyPr wrap="square">
            <a:spAutoFit/>
          </a:bodyPr>
          <a:lstStyle/>
          <a:p>
            <a:r>
              <a:rPr lang="en-TR" sz="1100" dirty="0"/>
              <a:t>https://upload.wikimedia.org/wikipedia/commons/d/d6/Spot-5.jpg</a:t>
            </a:r>
          </a:p>
        </p:txBody>
      </p:sp>
      <p:sp>
        <p:nvSpPr>
          <p:cNvPr id="10" name="Rectangle 9">
            <a:extLst>
              <a:ext uri="{FF2B5EF4-FFF2-40B4-BE49-F238E27FC236}">
                <a16:creationId xmlns:a16="http://schemas.microsoft.com/office/drawing/2014/main" id="{235101BC-792B-0D4B-B10D-0D65527C159D}"/>
              </a:ext>
            </a:extLst>
          </p:cNvPr>
          <p:cNvSpPr/>
          <p:nvPr/>
        </p:nvSpPr>
        <p:spPr>
          <a:xfrm>
            <a:off x="0" y="6454892"/>
            <a:ext cx="8691090" cy="261610"/>
          </a:xfrm>
          <a:prstGeom prst="rect">
            <a:avLst/>
          </a:prstGeom>
        </p:spPr>
        <p:txBody>
          <a:bodyPr wrap="square">
            <a:spAutoFit/>
          </a:bodyPr>
          <a:lstStyle/>
          <a:p>
            <a:r>
              <a:rPr lang="en-TR" sz="1100" dirty="0"/>
              <a:t>https://www.usgs.gov/core-science-systems/nli/landsat/landsat-1?qt-science_support_page_related_con=0#qt-science_support_page_related_con</a:t>
            </a:r>
          </a:p>
        </p:txBody>
      </p:sp>
      <p:pic>
        <p:nvPicPr>
          <p:cNvPr id="17" name="Picture 16">
            <a:extLst>
              <a:ext uri="{FF2B5EF4-FFF2-40B4-BE49-F238E27FC236}">
                <a16:creationId xmlns:a16="http://schemas.microsoft.com/office/drawing/2014/main" id="{09169CF1-7AE9-EF4C-A189-CE22EC9FE66F}"/>
              </a:ext>
            </a:extLst>
          </p:cNvPr>
          <p:cNvPicPr>
            <a:picLocks noChangeAspect="1"/>
          </p:cNvPicPr>
          <p:nvPr/>
        </p:nvPicPr>
        <p:blipFill rotWithShape="1">
          <a:blip r:embed="rId6"/>
          <a:srcRect l="11176" t="8222" r="11464" b="63333"/>
          <a:stretch/>
        </p:blipFill>
        <p:spPr>
          <a:xfrm>
            <a:off x="2355698" y="3404779"/>
            <a:ext cx="6022942" cy="2865935"/>
          </a:xfrm>
          <a:prstGeom prst="rect">
            <a:avLst/>
          </a:prstGeom>
        </p:spPr>
      </p:pic>
    </p:spTree>
    <p:extLst>
      <p:ext uri="{BB962C8B-B14F-4D97-AF65-F5344CB8AC3E}">
        <p14:creationId xmlns:p14="http://schemas.microsoft.com/office/powerpoint/2010/main" val="37948083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C479231-CC6E-254D-AA76-870EC31F346F}"/>
              </a:ext>
            </a:extLst>
          </p:cNvPr>
          <p:cNvSpPr/>
          <p:nvPr/>
        </p:nvSpPr>
        <p:spPr>
          <a:xfrm>
            <a:off x="198120" y="1028343"/>
            <a:ext cx="8092440" cy="4524315"/>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İlk nesil, uzayda Dünya gözleminin başlangıcı: 1960-1972</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CORONA, ARGON ve LANYARD ilk üç görüntüleme uydu gözlem sistemiydi.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uydulardan elde edilen veriler, ayrıntılı karasal keşif ve bölgesel haritalama için kullanıldı.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İlk yıllarda, çoğu siyah beyaz olan yüzlerce hatta binlerce fotoğrafın az sayıda renkli fotoğrafla veya üç boyutlu görüntü çiftleriyle birleştirilmesiyle uydu görüntüleri oluşturuldu.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Bu görüntüler, Dünya'nın çoğu bölümünü kapladı. Örneğin, KH-5 kamera kullanılarak elde edilen görüntüler Dünya yüzeyinin çoğunu 140 m piksel çözünürlükle kapladı.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Ancak bu görüntüler, daha sonra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verileriyle elde edilenler gibi sistematik gözlemler oluşturmadı.</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tangle 2">
            <a:extLst>
              <a:ext uri="{FF2B5EF4-FFF2-40B4-BE49-F238E27FC236}">
                <a16:creationId xmlns:a16="http://schemas.microsoft.com/office/drawing/2014/main" id="{2DA88B6A-247B-534E-8424-E7E796DF0767}"/>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pic>
        <p:nvPicPr>
          <p:cNvPr id="4098" name="Picture 2">
            <a:extLst>
              <a:ext uri="{FF2B5EF4-FFF2-40B4-BE49-F238E27FC236}">
                <a16:creationId xmlns:a16="http://schemas.microsoft.com/office/drawing/2014/main" id="{69896B8F-8C7C-9F45-A489-C93D4EA4EA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42686" y="2876772"/>
            <a:ext cx="1144661" cy="2769342"/>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4930C31D-2455-A64A-B67D-E855A46253F6}"/>
              </a:ext>
            </a:extLst>
          </p:cNvPr>
          <p:cNvSpPr/>
          <p:nvPr/>
        </p:nvSpPr>
        <p:spPr>
          <a:xfrm>
            <a:off x="8532264" y="5646114"/>
            <a:ext cx="1625052" cy="261610"/>
          </a:xfrm>
          <a:prstGeom prst="rect">
            <a:avLst/>
          </a:prstGeom>
        </p:spPr>
        <p:txBody>
          <a:bodyPr wrap="square">
            <a:spAutoFit/>
          </a:bodyPr>
          <a:lstStyle/>
          <a:p>
            <a:r>
              <a:rPr lang="tr-TR" sz="1100" dirty="0"/>
              <a:t>KH-5 ARGON Uydusu</a:t>
            </a:r>
          </a:p>
        </p:txBody>
      </p:sp>
      <p:sp>
        <p:nvSpPr>
          <p:cNvPr id="4" name="Rectangle 3">
            <a:extLst>
              <a:ext uri="{FF2B5EF4-FFF2-40B4-BE49-F238E27FC236}">
                <a16:creationId xmlns:a16="http://schemas.microsoft.com/office/drawing/2014/main" id="{D8D1DCA0-4744-EC4F-9C0A-26B2397C56CD}"/>
              </a:ext>
            </a:extLst>
          </p:cNvPr>
          <p:cNvSpPr/>
          <p:nvPr/>
        </p:nvSpPr>
        <p:spPr>
          <a:xfrm>
            <a:off x="0" y="6094214"/>
            <a:ext cx="1702710" cy="261610"/>
          </a:xfrm>
          <a:prstGeom prst="rect">
            <a:avLst/>
          </a:prstGeom>
        </p:spPr>
        <p:txBody>
          <a:bodyPr wrap="none">
            <a:spAutoFit/>
          </a:bodyPr>
          <a:lstStyle/>
          <a:p>
            <a:r>
              <a:rPr lang="en-TR" sz="1100" dirty="0"/>
              <a:t>https://space.skyrocket.de</a:t>
            </a:r>
          </a:p>
        </p:txBody>
      </p:sp>
      <p:pic>
        <p:nvPicPr>
          <p:cNvPr id="4100" name="Picture 4">
            <a:extLst>
              <a:ext uri="{FF2B5EF4-FFF2-40B4-BE49-F238E27FC236}">
                <a16:creationId xmlns:a16="http://schemas.microsoft.com/office/drawing/2014/main" id="{F6E3E8CA-2EBE-964B-9AF7-8B562A310D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87254" y="2876772"/>
            <a:ext cx="1301591" cy="276934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35888C83-7AE1-4040-BD68-0B8D0A7B34EA}"/>
              </a:ext>
            </a:extLst>
          </p:cNvPr>
          <p:cNvSpPr/>
          <p:nvPr/>
        </p:nvSpPr>
        <p:spPr>
          <a:xfrm>
            <a:off x="10387254" y="5646114"/>
            <a:ext cx="1701333" cy="261610"/>
          </a:xfrm>
          <a:prstGeom prst="rect">
            <a:avLst/>
          </a:prstGeom>
        </p:spPr>
        <p:txBody>
          <a:bodyPr wrap="square">
            <a:spAutoFit/>
          </a:bodyPr>
          <a:lstStyle/>
          <a:p>
            <a:r>
              <a:rPr lang="tr-TR" sz="1100" dirty="0"/>
              <a:t>KH-6 LANYARD Uydusu</a:t>
            </a:r>
          </a:p>
        </p:txBody>
      </p:sp>
      <p:pic>
        <p:nvPicPr>
          <p:cNvPr id="4102" name="Picture 6">
            <a:extLst>
              <a:ext uri="{FF2B5EF4-FFF2-40B4-BE49-F238E27FC236}">
                <a16:creationId xmlns:a16="http://schemas.microsoft.com/office/drawing/2014/main" id="{1C943CC1-C6F7-D94D-B70D-98D3169D08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4183" y="141498"/>
            <a:ext cx="1366266" cy="25146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CFE9A6BB-8991-9A48-ACDF-57159EFB1218}"/>
              </a:ext>
            </a:extLst>
          </p:cNvPr>
          <p:cNvSpPr/>
          <p:nvPr/>
        </p:nvSpPr>
        <p:spPr>
          <a:xfrm>
            <a:off x="9459758" y="2615162"/>
            <a:ext cx="1905808" cy="261610"/>
          </a:xfrm>
          <a:prstGeom prst="rect">
            <a:avLst/>
          </a:prstGeom>
        </p:spPr>
        <p:txBody>
          <a:bodyPr wrap="square">
            <a:spAutoFit/>
          </a:bodyPr>
          <a:lstStyle/>
          <a:p>
            <a:r>
              <a:rPr lang="tr-TR" sz="1100" dirty="0"/>
              <a:t>KH-1-4 CORONA Uydusu</a:t>
            </a:r>
          </a:p>
        </p:txBody>
      </p:sp>
      <p:sp>
        <p:nvSpPr>
          <p:cNvPr id="6" name="Rectangle 5">
            <a:extLst>
              <a:ext uri="{FF2B5EF4-FFF2-40B4-BE49-F238E27FC236}">
                <a16:creationId xmlns:a16="http://schemas.microsoft.com/office/drawing/2014/main" id="{712A900A-D5EA-1A4B-B899-985C6E3C86EF}"/>
              </a:ext>
            </a:extLst>
          </p:cNvPr>
          <p:cNvSpPr/>
          <p:nvPr/>
        </p:nvSpPr>
        <p:spPr>
          <a:xfrm>
            <a:off x="0" y="6225019"/>
            <a:ext cx="3786614" cy="261610"/>
          </a:xfrm>
          <a:prstGeom prst="rect">
            <a:avLst/>
          </a:prstGeom>
        </p:spPr>
        <p:txBody>
          <a:bodyPr wrap="none">
            <a:spAutoFit/>
          </a:bodyPr>
          <a:lstStyle/>
          <a:p>
            <a:r>
              <a:rPr lang="en-TR" sz="1100" dirty="0"/>
              <a:t>http://www.niac.usra.edu/files/studies/final_report/691Zhou.pdf</a:t>
            </a:r>
          </a:p>
        </p:txBody>
      </p:sp>
    </p:spTree>
    <p:extLst>
      <p:ext uri="{BB962C8B-B14F-4D97-AF65-F5344CB8AC3E}">
        <p14:creationId xmlns:p14="http://schemas.microsoft.com/office/powerpoint/2010/main" val="30799468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AEE0EF6-8AD1-F046-BD35-54E15409F0F0}"/>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35494839-A4F2-AD49-9A91-0904B26B8499}"/>
              </a:ext>
            </a:extLst>
          </p:cNvPr>
          <p:cNvSpPr/>
          <p:nvPr/>
        </p:nvSpPr>
        <p:spPr>
          <a:xfrm>
            <a:off x="0" y="3884958"/>
            <a:ext cx="8717280" cy="2308324"/>
          </a:xfrm>
          <a:prstGeom prst="rect">
            <a:avLst/>
          </a:prstGeom>
        </p:spPr>
        <p:txBody>
          <a:bodyPr wrap="square">
            <a:spAutoFit/>
          </a:bodyPr>
          <a:lstStyle/>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Uydu uygulamasının askeriyeden sivillere göçü,</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Toprak kaynaklarının araştırılması ve yönetimi için çok bantlı görüntülerin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Stereo eşleştirme mevcut değil,</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En iyi zemin çözünürlüğü 30 m,</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Görüntüleme sistemleri temelde optik ve pasif </a:t>
            </a:r>
            <a:r>
              <a:rPr lang="tr-TR" dirty="0" err="1">
                <a:latin typeface="Calibri" panose="020F0502020204030204" pitchFamily="34" charset="0"/>
                <a:ea typeface="Calibri" panose="020F0502020204030204" pitchFamily="34" charset="0"/>
                <a:cs typeface="Times New Roman" panose="02020603050405020304" pitchFamily="18" charset="0"/>
              </a:rPr>
              <a:t>mod</a:t>
            </a:r>
            <a:r>
              <a:rPr lang="tr-TR" dirty="0">
                <a:latin typeface="Calibri" panose="020F0502020204030204" pitchFamily="34" charset="0"/>
                <a:ea typeface="Calibri" panose="020F0502020204030204" pitchFamily="34" charset="0"/>
                <a:cs typeface="Times New Roman" panose="02020603050405020304" pitchFamily="18" charset="0"/>
              </a:rPr>
              <a:t>,</a:t>
            </a:r>
            <a:endParaRPr lang="en-TR" dirty="0">
              <a:latin typeface="Calibri" panose="020F0502020204030204" pitchFamily="34" charset="0"/>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tr-TR" dirty="0">
                <a:latin typeface="Calibri" panose="020F0502020204030204" pitchFamily="34" charset="0"/>
                <a:ea typeface="Calibri" panose="020F0502020204030204" pitchFamily="34" charset="0"/>
                <a:cs typeface="Times New Roman" panose="02020603050405020304" pitchFamily="18" charset="0"/>
              </a:rPr>
              <a:t>Birincil sistemler: </a:t>
            </a:r>
            <a:r>
              <a:rPr lang="tr-TR" dirty="0" err="1">
                <a:latin typeface="Calibri" panose="020F0502020204030204" pitchFamily="34" charset="0"/>
                <a:ea typeface="Calibri" panose="020F0502020204030204" pitchFamily="34" charset="0"/>
                <a:cs typeface="Times New Roman" panose="02020603050405020304" pitchFamily="18" charset="0"/>
              </a:rPr>
              <a:t>Dong</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Fang</a:t>
            </a:r>
            <a:r>
              <a:rPr lang="tr-TR" dirty="0">
                <a:latin typeface="Calibri" panose="020F0502020204030204" pitchFamily="34" charset="0"/>
                <a:ea typeface="Calibri" panose="020F0502020204030204" pitchFamily="34" charset="0"/>
                <a:cs typeface="Times New Roman" panose="02020603050405020304" pitchFamily="18" charset="0"/>
              </a:rPr>
              <a:t> Hong (03 ~ 17, Çin), Meteor 1-28 / 29 (1977, ABD),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 5 (ABD), </a:t>
            </a:r>
            <a:r>
              <a:rPr lang="tr-TR" dirty="0" err="1">
                <a:latin typeface="Calibri" panose="020F0502020204030204" pitchFamily="34" charset="0"/>
                <a:ea typeface="Calibri" panose="020F0502020204030204" pitchFamily="34" charset="0"/>
                <a:cs typeface="Times New Roman" panose="02020603050405020304" pitchFamily="18" charset="0"/>
              </a:rPr>
              <a:t>Seasat</a:t>
            </a:r>
            <a:r>
              <a:rPr lang="tr-TR" dirty="0">
                <a:latin typeface="Calibri" panose="020F0502020204030204" pitchFamily="34" charset="0"/>
                <a:ea typeface="Calibri" panose="020F0502020204030204" pitchFamily="34" charset="0"/>
                <a:cs typeface="Times New Roman" panose="02020603050405020304" pitchFamily="18" charset="0"/>
              </a:rPr>
              <a:t> (ABD), Nimbus 7 (ABD), AEM 1 ( ABD), </a:t>
            </a:r>
            <a:r>
              <a:rPr lang="tr-TR" dirty="0" err="1">
                <a:latin typeface="Calibri" panose="020F0502020204030204" pitchFamily="34" charset="0"/>
                <a:ea typeface="Calibri" panose="020F0502020204030204" pitchFamily="34" charset="0"/>
                <a:cs typeface="Times New Roman" panose="02020603050405020304" pitchFamily="18" charset="0"/>
              </a:rPr>
              <a:t>Cosmos</a:t>
            </a:r>
            <a:r>
              <a:rPr lang="tr-TR" dirty="0">
                <a:latin typeface="Calibri" panose="020F0502020204030204" pitchFamily="34" charset="0"/>
                <a:ea typeface="Calibri" panose="020F0502020204030204" pitchFamily="34" charset="0"/>
                <a:cs typeface="Times New Roman" panose="02020603050405020304" pitchFamily="18" charset="0"/>
              </a:rPr>
              <a:t> 1076, 1602, 1689 (Hindistan).</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34B3E1B9-EB6E-BD44-83CF-86C76228A0E9}"/>
              </a:ext>
            </a:extLst>
          </p:cNvPr>
          <p:cNvSpPr/>
          <p:nvPr/>
        </p:nvSpPr>
        <p:spPr>
          <a:xfrm>
            <a:off x="196970" y="1021182"/>
            <a:ext cx="71932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7 Ağustos 1972’de fırlatılan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 Dünya'nın uzaktan algılama modern çağını simgeliyordu</a:t>
            </a:r>
            <a:r>
              <a:rPr lang="en-TR" dirty="0"/>
              <a:t> </a:t>
            </a:r>
          </a:p>
        </p:txBody>
      </p:sp>
      <p:sp>
        <p:nvSpPr>
          <p:cNvPr id="5" name="Rectangle 4">
            <a:extLst>
              <a:ext uri="{FF2B5EF4-FFF2-40B4-BE49-F238E27FC236}">
                <a16:creationId xmlns:a16="http://schemas.microsoft.com/office/drawing/2014/main" id="{690C85F9-D025-BC47-8951-ADE3D8C3A750}"/>
              </a:ext>
            </a:extLst>
          </p:cNvPr>
          <p:cNvSpPr/>
          <p:nvPr/>
        </p:nvSpPr>
        <p:spPr>
          <a:xfrm>
            <a:off x="196970" y="1746978"/>
            <a:ext cx="7894320" cy="1200329"/>
          </a:xfrm>
          <a:prstGeom prst="rect">
            <a:avLst/>
          </a:prstGeom>
        </p:spPr>
        <p:txBody>
          <a:bodyPr wrap="square">
            <a:spAutoFit/>
          </a:bodyPr>
          <a:lstStyle/>
          <a:p>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1'in baskın özellikleri, elektromanyetik spektrumun 0,5 ila 1,1 mikron arasında değişen dört bölgesini algılayan çoklu spektral tarayıcısı, oldukça yüksek bir uzaysal çözünürlük (80 m), 185 km'lik bir şerit genişliği ve her 18 günde bir tekrar eden kapsama alanıydı.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58447BAC-134D-8942-84E7-04470621C613}"/>
              </a:ext>
            </a:extLst>
          </p:cNvPr>
          <p:cNvSpPr/>
          <p:nvPr/>
        </p:nvSpPr>
        <p:spPr>
          <a:xfrm>
            <a:off x="196970" y="3026772"/>
            <a:ext cx="6096000" cy="646331"/>
          </a:xfrm>
          <a:prstGeom prst="rect">
            <a:avLst/>
          </a:prstGeom>
        </p:spPr>
        <p:txBody>
          <a:bodyPr>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Üstelik uydu görüntü verileri ilk kez doğrudan dijital biçimde iletildi.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EFBD1553-4FB4-7C43-85CC-D80CB873A4AD}"/>
              </a:ext>
            </a:extLst>
          </p:cNvPr>
          <p:cNvSpPr/>
          <p:nvPr/>
        </p:nvSpPr>
        <p:spPr>
          <a:xfrm>
            <a:off x="196970" y="658284"/>
            <a:ext cx="5976380"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İkinci Nesil: Deney ve İlk Uygulama (1972'den 1986'ya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122" name="Picture 2" descr="Image of : Landsat 1 (Erts-A, Erts-1). [photograph]">
            <a:extLst>
              <a:ext uri="{FF2B5EF4-FFF2-40B4-BE49-F238E27FC236}">
                <a16:creationId xmlns:a16="http://schemas.microsoft.com/office/drawing/2014/main" id="{BFE3347E-F92A-3A49-875C-6179B88FA5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77699" y="981105"/>
            <a:ext cx="3317331" cy="4092195"/>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BFBA1E0D-2D1D-DC43-A976-F562124C1DA0}"/>
              </a:ext>
            </a:extLst>
          </p:cNvPr>
          <p:cNvSpPr/>
          <p:nvPr/>
        </p:nvSpPr>
        <p:spPr>
          <a:xfrm>
            <a:off x="8717280" y="5023545"/>
            <a:ext cx="1905808" cy="261610"/>
          </a:xfrm>
          <a:prstGeom prst="rect">
            <a:avLst/>
          </a:prstGeom>
        </p:spPr>
        <p:txBody>
          <a:bodyPr wrap="square">
            <a:spAutoFit/>
          </a:bodyPr>
          <a:lstStyle/>
          <a:p>
            <a:r>
              <a:rPr lang="tr-TR" sz="1100" dirty="0"/>
              <a:t>Landsat-1Uydusu</a:t>
            </a:r>
          </a:p>
        </p:txBody>
      </p:sp>
      <p:sp>
        <p:nvSpPr>
          <p:cNvPr id="8" name="Rectangle 7">
            <a:extLst>
              <a:ext uri="{FF2B5EF4-FFF2-40B4-BE49-F238E27FC236}">
                <a16:creationId xmlns:a16="http://schemas.microsoft.com/office/drawing/2014/main" id="{CC69BD22-4244-534D-979E-1E15EB2B6CCB}"/>
              </a:ext>
            </a:extLst>
          </p:cNvPr>
          <p:cNvSpPr/>
          <p:nvPr/>
        </p:nvSpPr>
        <p:spPr>
          <a:xfrm>
            <a:off x="15240" y="6181570"/>
            <a:ext cx="6096000" cy="261610"/>
          </a:xfrm>
          <a:prstGeom prst="rect">
            <a:avLst/>
          </a:prstGeom>
        </p:spPr>
        <p:txBody>
          <a:bodyPr>
            <a:spAutoFit/>
          </a:bodyPr>
          <a:lstStyle/>
          <a:p>
            <a:r>
              <a:rPr lang="en-TR" sz="1100" dirty="0"/>
              <a:t>https://airandspace.si.edu/collection-objects/landsat-1-erts-erts-1-photograph-0</a:t>
            </a:r>
          </a:p>
        </p:txBody>
      </p:sp>
    </p:spTree>
    <p:extLst>
      <p:ext uri="{BB962C8B-B14F-4D97-AF65-F5344CB8AC3E}">
        <p14:creationId xmlns:p14="http://schemas.microsoft.com/office/powerpoint/2010/main" val="24442084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86C6170-4C7E-E242-9472-56D3DCC6CD94}"/>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1FFD23AA-260D-094F-8F40-AFFD3494F7AE}"/>
              </a:ext>
            </a:extLst>
          </p:cNvPr>
          <p:cNvSpPr/>
          <p:nvPr/>
        </p:nvSpPr>
        <p:spPr>
          <a:xfrm>
            <a:off x="345042" y="664718"/>
            <a:ext cx="5558316" cy="369332"/>
          </a:xfrm>
          <a:prstGeom prst="rect">
            <a:avLst/>
          </a:prstGeom>
        </p:spPr>
        <p:txBody>
          <a:bodyPr wrap="non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Üçüncü Nesil: Geniş Uygulama (1986'dan 1997'ye kadar)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EF7B15DC-811B-CD4B-B547-E8CB6EADA530}"/>
              </a:ext>
            </a:extLst>
          </p:cNvPr>
          <p:cNvSpPr/>
          <p:nvPr/>
        </p:nvSpPr>
        <p:spPr>
          <a:xfrm>
            <a:off x="345042" y="1095605"/>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22 Şubat 1986'da fırlatılan ve iki Yüksek Çözünürlüklü Görünür (HRV) </a:t>
            </a:r>
            <a:r>
              <a:rPr lang="tr-TR" dirty="0" err="1">
                <a:latin typeface="Calibri" panose="020F0502020204030204" pitchFamily="34" charset="0"/>
                <a:ea typeface="Calibri" panose="020F0502020204030204" pitchFamily="34" charset="0"/>
                <a:cs typeface="Times New Roman" panose="02020603050405020304" pitchFamily="18" charset="0"/>
              </a:rPr>
              <a:t>sensör</a:t>
            </a:r>
            <a:r>
              <a:rPr lang="tr-TR" dirty="0">
                <a:latin typeface="Calibri" panose="020F0502020204030204" pitchFamily="34" charset="0"/>
                <a:ea typeface="Calibri" panose="020F0502020204030204" pitchFamily="34" charset="0"/>
                <a:cs typeface="Times New Roman" panose="02020603050405020304" pitchFamily="18" charset="0"/>
              </a:rPr>
              <a:t> taşıyan SPOT-1 uydusu, "</a:t>
            </a:r>
            <a:r>
              <a:rPr lang="tr-TR" dirty="0" err="1">
                <a:latin typeface="Calibri" panose="020F0502020204030204" pitchFamily="34" charset="0"/>
                <a:ea typeface="Calibri" panose="020F0502020204030204" pitchFamily="34" charset="0"/>
                <a:cs typeface="Times New Roman" panose="02020603050405020304" pitchFamily="18" charset="0"/>
              </a:rPr>
              <a:t>push-broom</a:t>
            </a:r>
            <a:r>
              <a:rPr lang="tr-TR" dirty="0">
                <a:latin typeface="Calibri" panose="020F0502020204030204" pitchFamily="34" charset="0"/>
                <a:ea typeface="Calibri" panose="020F0502020204030204" pitchFamily="34" charset="0"/>
                <a:cs typeface="Times New Roman" panose="02020603050405020304" pitchFamily="18" charset="0"/>
              </a:rPr>
              <a:t>" görüntüleme geometrisine sahip bir doğrusal dizi </a:t>
            </a:r>
            <a:r>
              <a:rPr lang="tr-TR" dirty="0" err="1">
                <a:latin typeface="Calibri" panose="020F0502020204030204" pitchFamily="34" charset="0"/>
                <a:ea typeface="Calibri" panose="020F0502020204030204" pitchFamily="34" charset="0"/>
                <a:cs typeface="Times New Roman" panose="02020603050405020304" pitchFamily="18" charset="0"/>
              </a:rPr>
              <a:t>sensörü</a:t>
            </a:r>
            <a:r>
              <a:rPr lang="tr-TR" dirty="0">
                <a:latin typeface="Calibri" panose="020F0502020204030204" pitchFamily="34" charset="0"/>
                <a:ea typeface="Calibri" panose="020F0502020204030204" pitchFamily="34" charset="0"/>
                <a:cs typeface="Times New Roman" panose="02020603050405020304" pitchFamily="18" charset="0"/>
              </a:rPr>
              <a:t> kullanan ilk uydu olması nedeniyle oldukça önemlidir. </a:t>
            </a:r>
            <a:endParaRPr lang="en-TR" dirty="0"/>
          </a:p>
        </p:txBody>
      </p:sp>
      <p:sp>
        <p:nvSpPr>
          <p:cNvPr id="5" name="Rectangle 4">
            <a:extLst>
              <a:ext uri="{FF2B5EF4-FFF2-40B4-BE49-F238E27FC236}">
                <a16:creationId xmlns:a16="http://schemas.microsoft.com/office/drawing/2014/main" id="{71BA7612-7226-644F-9057-DC00C9479BC3}"/>
              </a:ext>
            </a:extLst>
          </p:cNvPr>
          <p:cNvSpPr/>
          <p:nvPr/>
        </p:nvSpPr>
        <p:spPr>
          <a:xfrm>
            <a:off x="345042" y="2350792"/>
            <a:ext cx="7290198"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10 metrelik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bandı ile çapraz izde stereoskopik görüntü alabilen ilk uydu oldu.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97870BE6-C46C-C84D-A60B-90EC59D63AD9}"/>
              </a:ext>
            </a:extLst>
          </p:cNvPr>
          <p:cNvSpPr/>
          <p:nvPr/>
        </p:nvSpPr>
        <p:spPr>
          <a:xfrm>
            <a:off x="268842" y="3328980"/>
            <a:ext cx="7442598"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Avrupa Uzay Ajansı (ESA) tarafından 17 Temmuz 1991’de </a:t>
            </a:r>
            <a:r>
              <a:rPr lang="tr-TR" dirty="0" err="1">
                <a:latin typeface="Calibri" panose="020F0502020204030204" pitchFamily="34" charset="0"/>
                <a:ea typeface="Calibri" panose="020F0502020204030204" pitchFamily="34" charset="0"/>
                <a:cs typeface="Times New Roman" panose="02020603050405020304" pitchFamily="18" charset="0"/>
              </a:rPr>
              <a:t>gönerilen</a:t>
            </a:r>
            <a:r>
              <a:rPr lang="tr-TR" dirty="0">
                <a:latin typeface="Calibri" panose="020F0502020204030204" pitchFamily="34" charset="0"/>
                <a:ea typeface="Calibri" panose="020F0502020204030204" pitchFamily="34" charset="0"/>
                <a:cs typeface="Times New Roman" panose="02020603050405020304" pitchFamily="18" charset="0"/>
              </a:rPr>
              <a:t> ERS-1 Sentetik Açıklıklı Radar (SAR), yapılandırmaya bir L-</a:t>
            </a:r>
            <a:r>
              <a:rPr lang="tr-TR" dirty="0" err="1">
                <a:latin typeface="Calibri" panose="020F0502020204030204" pitchFamily="34" charset="0"/>
                <a:ea typeface="Calibri" panose="020F0502020204030204" pitchFamily="34" charset="0"/>
                <a:cs typeface="Times New Roman" panose="02020603050405020304" pitchFamily="18" charset="0"/>
              </a:rPr>
              <a:t>band</a:t>
            </a:r>
            <a:r>
              <a:rPr lang="tr-TR" dirty="0">
                <a:latin typeface="Calibri" panose="020F0502020204030204" pitchFamily="34" charset="0"/>
                <a:ea typeface="Calibri" panose="020F0502020204030204" pitchFamily="34" charset="0"/>
                <a:cs typeface="Times New Roman" panose="02020603050405020304" pitchFamily="18" charset="0"/>
              </a:rPr>
              <a:t> ekleyerek SAR uygulamasına daha fazla genişlik ekledi.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2B3DD4CC-0145-DF40-9E7E-CDF54A26DBD2}"/>
              </a:ext>
            </a:extLst>
          </p:cNvPr>
          <p:cNvSpPr/>
          <p:nvPr/>
        </p:nvSpPr>
        <p:spPr>
          <a:xfrm>
            <a:off x="0" y="5144862"/>
            <a:ext cx="874776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 SPOT-1'de doğrusal dizi itmeli süpürge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modunun</a:t>
            </a:r>
            <a:r>
              <a:rPr lang="tr-TR" dirty="0">
                <a:latin typeface="Calibri" panose="020F0502020204030204" pitchFamily="34" charset="0"/>
                <a:ea typeface="Calibri" panose="020F0502020204030204" pitchFamily="34" charset="0"/>
                <a:cs typeface="Times New Roman" panose="02020603050405020304" pitchFamily="18" charset="0"/>
              </a:rPr>
              <a:t> ilk kullanımı,</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Stereo haritalama için stereoskopik görüntülerin elde edilmesi,</a:t>
            </a:r>
            <a:endParaRPr lang="en-TR" dirty="0">
              <a:latin typeface="Calibri" panose="020F0502020204030204" pitchFamily="34" charset="0"/>
              <a:ea typeface="Calibri" panose="020F0502020204030204" pitchFamily="34" charset="0"/>
              <a:cs typeface="Times New Roman" panose="02020603050405020304" pitchFamily="18" charset="0"/>
            </a:endParaRPr>
          </a:p>
          <a:p>
            <a:r>
              <a:rPr lang="tr-TR" dirty="0">
                <a:latin typeface="Calibri" panose="020F0502020204030204" pitchFamily="34" charset="0"/>
                <a:ea typeface="Calibri" panose="020F0502020204030204" pitchFamily="34" charset="0"/>
                <a:cs typeface="Times New Roman" panose="02020603050405020304" pitchFamily="18" charset="0"/>
              </a:rPr>
              <a:t>• SPOT-1'de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kanalda 10 </a:t>
            </a:r>
            <a:r>
              <a:rPr lang="tr-TR" dirty="0" err="1">
                <a:latin typeface="Calibri" panose="020F0502020204030204" pitchFamily="34" charset="0"/>
                <a:ea typeface="Calibri" panose="020F0502020204030204" pitchFamily="34" charset="0"/>
                <a:cs typeface="Times New Roman" panose="02020603050405020304" pitchFamily="18" charset="0"/>
              </a:rPr>
              <a:t>m'lik</a:t>
            </a:r>
            <a:r>
              <a:rPr lang="tr-TR" dirty="0">
                <a:latin typeface="Calibri" panose="020F0502020204030204" pitchFamily="34" charset="0"/>
                <a:ea typeface="Calibri" panose="020F0502020204030204" pitchFamily="34" charset="0"/>
                <a:cs typeface="Times New Roman" panose="02020603050405020304" pitchFamily="18" charset="0"/>
              </a:rPr>
              <a:t> zemin çözünürlüğü,</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descr="A close up of a fish&#10;&#10;Description automatically generated">
            <a:extLst>
              <a:ext uri="{FF2B5EF4-FFF2-40B4-BE49-F238E27FC236}">
                <a16:creationId xmlns:a16="http://schemas.microsoft.com/office/drawing/2014/main" id="{FF672661-C639-114C-A53C-E848C8049FCA}"/>
              </a:ext>
            </a:extLst>
          </p:cNvPr>
          <p:cNvPicPr>
            <a:picLocks noChangeAspect="1"/>
          </p:cNvPicPr>
          <p:nvPr/>
        </p:nvPicPr>
        <p:blipFill>
          <a:blip r:embed="rId2"/>
          <a:stretch>
            <a:fillRect/>
          </a:stretch>
        </p:blipFill>
        <p:spPr>
          <a:xfrm>
            <a:off x="8570437" y="3360361"/>
            <a:ext cx="2991166" cy="3197557"/>
          </a:xfrm>
          <a:prstGeom prst="rect">
            <a:avLst/>
          </a:prstGeom>
        </p:spPr>
      </p:pic>
      <p:sp>
        <p:nvSpPr>
          <p:cNvPr id="10" name="Rectangle 9">
            <a:extLst>
              <a:ext uri="{FF2B5EF4-FFF2-40B4-BE49-F238E27FC236}">
                <a16:creationId xmlns:a16="http://schemas.microsoft.com/office/drawing/2014/main" id="{2EFE2C38-CA4F-8843-B0B2-0131BD59AE4C}"/>
              </a:ext>
            </a:extLst>
          </p:cNvPr>
          <p:cNvSpPr/>
          <p:nvPr/>
        </p:nvSpPr>
        <p:spPr>
          <a:xfrm>
            <a:off x="7940040" y="6557918"/>
            <a:ext cx="4251960" cy="261610"/>
          </a:xfrm>
          <a:prstGeom prst="rect">
            <a:avLst/>
          </a:prstGeom>
        </p:spPr>
        <p:txBody>
          <a:bodyPr wrap="square">
            <a:spAutoFit/>
          </a:bodyPr>
          <a:lstStyle/>
          <a:p>
            <a:r>
              <a:rPr lang="tr-TR" sz="1100" dirty="0"/>
              <a:t>SPOT-1 Uydusu ile 1986 yılında çekilmiş Çernobil’in ilk uydu fotoğrafı</a:t>
            </a:r>
          </a:p>
        </p:txBody>
      </p:sp>
      <p:pic>
        <p:nvPicPr>
          <p:cNvPr id="6146" name="Picture 2">
            <a:extLst>
              <a:ext uri="{FF2B5EF4-FFF2-40B4-BE49-F238E27FC236}">
                <a16:creationId xmlns:a16="http://schemas.microsoft.com/office/drawing/2014/main" id="{EFA0BC00-AC80-274B-9323-935F0B7ACD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4491" y="0"/>
            <a:ext cx="1783559" cy="295402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CCD4D4E6-D4A2-F746-A4CD-2FE99B793A0C}"/>
              </a:ext>
            </a:extLst>
          </p:cNvPr>
          <p:cNvSpPr/>
          <p:nvPr/>
        </p:nvSpPr>
        <p:spPr>
          <a:xfrm>
            <a:off x="9558810" y="2948863"/>
            <a:ext cx="1173480" cy="261610"/>
          </a:xfrm>
          <a:prstGeom prst="rect">
            <a:avLst/>
          </a:prstGeom>
        </p:spPr>
        <p:txBody>
          <a:bodyPr wrap="square">
            <a:spAutoFit/>
          </a:bodyPr>
          <a:lstStyle/>
          <a:p>
            <a:r>
              <a:rPr lang="tr-TR" sz="1100" dirty="0"/>
              <a:t>SPOT-1 Uydusu</a:t>
            </a:r>
          </a:p>
        </p:txBody>
      </p:sp>
      <p:sp>
        <p:nvSpPr>
          <p:cNvPr id="11" name="Rectangle 10">
            <a:extLst>
              <a:ext uri="{FF2B5EF4-FFF2-40B4-BE49-F238E27FC236}">
                <a16:creationId xmlns:a16="http://schemas.microsoft.com/office/drawing/2014/main" id="{734756CF-E386-194C-8F5A-06B3D41216C2}"/>
              </a:ext>
            </a:extLst>
          </p:cNvPr>
          <p:cNvSpPr/>
          <p:nvPr/>
        </p:nvSpPr>
        <p:spPr>
          <a:xfrm>
            <a:off x="0" y="6123050"/>
            <a:ext cx="2223686" cy="261610"/>
          </a:xfrm>
          <a:prstGeom prst="rect">
            <a:avLst/>
          </a:prstGeom>
        </p:spPr>
        <p:txBody>
          <a:bodyPr wrap="none">
            <a:spAutoFit/>
          </a:bodyPr>
          <a:lstStyle/>
          <a:p>
            <a:r>
              <a:rPr lang="en-TR" sz="1100" dirty="0"/>
              <a:t>https://fr.wikipedia.org/wiki/SPOT-1</a:t>
            </a:r>
          </a:p>
        </p:txBody>
      </p:sp>
      <p:sp>
        <p:nvSpPr>
          <p:cNvPr id="13" name="Rectangle 12">
            <a:extLst>
              <a:ext uri="{FF2B5EF4-FFF2-40B4-BE49-F238E27FC236}">
                <a16:creationId xmlns:a16="http://schemas.microsoft.com/office/drawing/2014/main" id="{CBD2DFE4-4D83-0342-8FCA-348FA5D1025C}"/>
              </a:ext>
            </a:extLst>
          </p:cNvPr>
          <p:cNvSpPr/>
          <p:nvPr/>
        </p:nvSpPr>
        <p:spPr>
          <a:xfrm>
            <a:off x="0" y="6308713"/>
            <a:ext cx="6096000" cy="261610"/>
          </a:xfrm>
          <a:prstGeom prst="rect">
            <a:avLst/>
          </a:prstGeom>
        </p:spPr>
        <p:txBody>
          <a:bodyPr>
            <a:spAutoFit/>
          </a:bodyPr>
          <a:lstStyle/>
          <a:p>
            <a:r>
              <a:rPr lang="en-TR" sz="1100" dirty="0"/>
              <a:t>https://www.intelligence-airbusds.com/en/5751-image-gallery-details?img=1650#.X5LgtVMzbrk</a:t>
            </a:r>
          </a:p>
        </p:txBody>
      </p:sp>
    </p:spTree>
    <p:extLst>
      <p:ext uri="{BB962C8B-B14F-4D97-AF65-F5344CB8AC3E}">
        <p14:creationId xmlns:p14="http://schemas.microsoft.com/office/powerpoint/2010/main" val="38261326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11DDFF7-1D6D-5943-8065-00C480FAA9CA}"/>
              </a:ext>
            </a:extLst>
          </p:cNvPr>
          <p:cNvSpPr/>
          <p:nvPr/>
        </p:nvSpPr>
        <p:spPr>
          <a:xfrm>
            <a:off x="1153950" y="141498"/>
            <a:ext cx="8991600" cy="523220"/>
          </a:xfrm>
          <a:prstGeom prst="rect">
            <a:avLst/>
          </a:prstGeom>
        </p:spPr>
        <p:txBody>
          <a:bodyPr wrap="square">
            <a:spAutoFit/>
          </a:bodyPr>
          <a:lstStyle/>
          <a:p>
            <a:pPr algn="ctr"/>
            <a:r>
              <a:rPr lang="en-US" sz="2800" dirty="0">
                <a:effectLst>
                  <a:outerShdw blurRad="38100" dist="38100" dir="2700000" algn="tl">
                    <a:srgbClr val="000000">
                      <a:alpha val="43137"/>
                    </a:srgbClr>
                  </a:outerShdw>
                </a:effectLst>
                <a:latin typeface="TimesNewRomanPSMT"/>
              </a:rPr>
              <a:t>UYDULAR</a:t>
            </a:r>
            <a:endParaRPr lang="en-US" sz="2800" dirty="0">
              <a:effectLst>
                <a:outerShdw blurRad="38100" dist="38100" dir="2700000" algn="tl">
                  <a:srgbClr val="000000">
                    <a:alpha val="43137"/>
                  </a:srgbClr>
                </a:outerShdw>
              </a:effectLst>
            </a:endParaRPr>
          </a:p>
        </p:txBody>
      </p:sp>
      <p:sp>
        <p:nvSpPr>
          <p:cNvPr id="3" name="Rectangle 2">
            <a:extLst>
              <a:ext uri="{FF2B5EF4-FFF2-40B4-BE49-F238E27FC236}">
                <a16:creationId xmlns:a16="http://schemas.microsoft.com/office/drawing/2014/main" id="{8E72125D-C332-D74B-B367-9F00DE4F4E34}"/>
              </a:ext>
            </a:extLst>
          </p:cNvPr>
          <p:cNvSpPr/>
          <p:nvPr/>
        </p:nvSpPr>
        <p:spPr>
          <a:xfrm>
            <a:off x="106680" y="664718"/>
            <a:ext cx="7635240" cy="369332"/>
          </a:xfrm>
          <a:prstGeom prst="rect">
            <a:avLst/>
          </a:prstGeom>
        </p:spPr>
        <p:txBody>
          <a:bodyPr wrap="square">
            <a:spAutoFit/>
          </a:bodyPr>
          <a:lstStyle/>
          <a:p>
            <a:r>
              <a:rPr lang="tr-TR" b="1" dirty="0">
                <a:latin typeface="Calibri" panose="020F0502020204030204" pitchFamily="34" charset="0"/>
                <a:ea typeface="Calibri" panose="020F0502020204030204" pitchFamily="34" charset="0"/>
                <a:cs typeface="Times New Roman" panose="02020603050405020304" pitchFamily="18" charset="0"/>
              </a:rPr>
              <a:t>Dördüncü Nesil: Yüksek Çözünürlüklü Uyduların "Yeni" Nesli (1997 - "2010")</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70B8DD17-CFCF-0941-A067-327491F33596}"/>
              </a:ext>
            </a:extLst>
          </p:cNvPr>
          <p:cNvSpPr/>
          <p:nvPr/>
        </p:nvSpPr>
        <p:spPr>
          <a:xfrm>
            <a:off x="106680" y="1187938"/>
            <a:ext cx="11841480" cy="923330"/>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1995 yılında, </a:t>
            </a:r>
            <a:r>
              <a:rPr lang="tr-TR" dirty="0" err="1">
                <a:latin typeface="Calibri" panose="020F0502020204030204" pitchFamily="34" charset="0"/>
                <a:ea typeface="Calibri" panose="020F0502020204030204" pitchFamily="34" charset="0"/>
                <a:cs typeface="Times New Roman" panose="02020603050405020304" pitchFamily="18" charset="0"/>
              </a:rPr>
              <a:t>American</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Society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for</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Photogrammetry</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and</a:t>
            </a:r>
            <a:r>
              <a:rPr lang="tr-TR" dirty="0">
                <a:latin typeface="Calibri" panose="020F0502020204030204" pitchFamily="34" charset="0"/>
                <a:ea typeface="Calibri" panose="020F0502020204030204" pitchFamily="34" charset="0"/>
                <a:cs typeface="Times New Roman" panose="02020603050405020304" pitchFamily="18" charset="0"/>
              </a:rPr>
              <a:t> Remote </a:t>
            </a:r>
            <a:r>
              <a:rPr lang="tr-TR" dirty="0" err="1">
                <a:latin typeface="Calibri" panose="020F0502020204030204" pitchFamily="34" charset="0"/>
                <a:ea typeface="Calibri" panose="020F0502020204030204" pitchFamily="34" charset="0"/>
                <a:cs typeface="Times New Roman" panose="02020603050405020304" pitchFamily="18" charset="0"/>
              </a:rPr>
              <a:t>Sensing</a:t>
            </a:r>
            <a:r>
              <a:rPr lang="tr-TR" dirty="0">
                <a:latin typeface="Calibri" panose="020F0502020204030204" pitchFamily="34" charset="0"/>
                <a:ea typeface="Calibri" panose="020F0502020204030204" pitchFamily="34" charset="0"/>
                <a:cs typeface="Times New Roman" panose="02020603050405020304" pitchFamily="18" charset="0"/>
              </a:rPr>
              <a:t> (ASPRS) tarafından desteklenen ve </a:t>
            </a:r>
            <a:r>
              <a:rPr lang="tr-TR" dirty="0" err="1">
                <a:latin typeface="Calibri" panose="020F0502020204030204" pitchFamily="34" charset="0"/>
                <a:ea typeface="Calibri" panose="020F0502020204030204" pitchFamily="34" charset="0"/>
                <a:cs typeface="Times New Roman" panose="02020603050405020304" pitchFamily="18" charset="0"/>
              </a:rPr>
              <a:t>Landsat</a:t>
            </a:r>
            <a:r>
              <a:rPr lang="tr-TR" dirty="0">
                <a:latin typeface="Calibri" panose="020F0502020204030204" pitchFamily="34" charset="0"/>
                <a:ea typeface="Calibri" panose="020F0502020204030204" pitchFamily="34" charset="0"/>
                <a:cs typeface="Times New Roman" panose="02020603050405020304" pitchFamily="18" charset="0"/>
              </a:rPr>
              <a:t> Yönetim Ekibi (NASA, NOAA ve USGS), NIMA, USDA, EPA'nın ortak sponsorluğunu yaptığı, yeryüzünü gözlemleyen uyduların geleceğini ele almak için "On Yıllık Süreç İçin Dünya Uydusu" başlıklı bir konferans yapıldı.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a:extLst>
              <a:ext uri="{FF2B5EF4-FFF2-40B4-BE49-F238E27FC236}">
                <a16:creationId xmlns:a16="http://schemas.microsoft.com/office/drawing/2014/main" id="{EB365D9E-7226-104B-92DA-219205D39515}"/>
              </a:ext>
            </a:extLst>
          </p:cNvPr>
          <p:cNvSpPr/>
          <p:nvPr/>
        </p:nvSpPr>
        <p:spPr>
          <a:xfrm>
            <a:off x="106680" y="2265156"/>
            <a:ext cx="11841480" cy="646331"/>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Konferanstan, yeni nesil yüksek çözünürlüklü, çok (</a:t>
            </a:r>
            <a:r>
              <a:rPr lang="tr-TR" dirty="0" err="1">
                <a:latin typeface="Calibri" panose="020F0502020204030204" pitchFamily="34" charset="0"/>
                <a:ea typeface="Calibri" panose="020F0502020204030204" pitchFamily="34" charset="0"/>
                <a:cs typeface="Times New Roman" panose="02020603050405020304" pitchFamily="18" charset="0"/>
              </a:rPr>
              <a:t>hiper</a:t>
            </a:r>
            <a:r>
              <a:rPr lang="tr-TR" dirty="0">
                <a:latin typeface="Calibri" panose="020F0502020204030204" pitchFamily="34" charset="0"/>
                <a:ea typeface="Calibri" panose="020F0502020204030204" pitchFamily="34" charset="0"/>
                <a:cs typeface="Times New Roman" panose="02020603050405020304" pitchFamily="18" charset="0"/>
              </a:rPr>
              <a:t>) spektral uydu sistemlerinin pazarlanacağı ve çok çeşitli yer bilimlerine yaygın olarak uygulanacağı sonucuna varıldı.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a:extLst>
              <a:ext uri="{FF2B5EF4-FFF2-40B4-BE49-F238E27FC236}">
                <a16:creationId xmlns:a16="http://schemas.microsoft.com/office/drawing/2014/main" id="{CC8A121B-C1F6-D248-AB7E-642A711A0EF0}"/>
              </a:ext>
            </a:extLst>
          </p:cNvPr>
          <p:cNvSpPr/>
          <p:nvPr/>
        </p:nvSpPr>
        <p:spPr>
          <a:xfrm>
            <a:off x="106680" y="3065375"/>
            <a:ext cx="4465320"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Bu tahmin, halihazırda 2005 yılına kadar yörüngede olacak şekilde programlanmış </a:t>
            </a:r>
            <a:r>
              <a:rPr lang="tr-TR" dirty="0" err="1">
                <a:latin typeface="Calibri" panose="020F0502020204030204" pitchFamily="34" charset="0"/>
                <a:ea typeface="Calibri" panose="020F0502020204030204" pitchFamily="34" charset="0"/>
                <a:cs typeface="Times New Roman" panose="02020603050405020304" pitchFamily="18" charset="0"/>
              </a:rPr>
              <a:t>pankromatik</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multispektral</a:t>
            </a:r>
            <a:r>
              <a:rPr lang="tr-TR" dirty="0">
                <a:latin typeface="Calibri" panose="020F0502020204030204" pitchFamily="34" charset="0"/>
                <a:ea typeface="Calibri" panose="020F0502020204030204" pitchFamily="34" charset="0"/>
                <a:cs typeface="Times New Roman" panose="02020603050405020304" pitchFamily="18" charset="0"/>
              </a:rPr>
              <a:t> ve radar formatlarında 1'den 15 m'ye kadar yer çözünürlüğünde 32 uydunun gösterdiği gibi hayata geçmiştir. </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4B729D53-B507-A041-B375-BFC609021D5E}"/>
              </a:ext>
            </a:extLst>
          </p:cNvPr>
          <p:cNvSpPr/>
          <p:nvPr/>
        </p:nvSpPr>
        <p:spPr>
          <a:xfrm>
            <a:off x="0" y="4973589"/>
            <a:ext cx="5069298" cy="1754326"/>
          </a:xfrm>
          <a:prstGeom prst="rect">
            <a:avLst/>
          </a:prstGeom>
        </p:spPr>
        <p:txBody>
          <a:bodyPr wrap="square">
            <a:spAutoFit/>
          </a:bodyPr>
          <a:lstStyle/>
          <a:p>
            <a:r>
              <a:rPr lang="tr-TR" dirty="0">
                <a:latin typeface="Calibri" panose="020F0502020204030204" pitchFamily="34" charset="0"/>
                <a:ea typeface="Calibri" panose="020F0502020204030204" pitchFamily="34" charset="0"/>
                <a:cs typeface="Times New Roman" panose="02020603050405020304" pitchFamily="18" charset="0"/>
              </a:rPr>
              <a:t>İlgi duyulan başlıca özellikler uzaysal çözünürlükleri, zamansal çözünürlükleri, spektral kapsama alanları, yörünge irtifaları, tekrar ziyaret kabiliyetleri, şerit genişliği, görüntü boyutu, stereo özelliği, görüntüleme </a:t>
            </a:r>
            <a:r>
              <a:rPr lang="tr-TR" dirty="0" err="1">
                <a:latin typeface="Calibri" panose="020F0502020204030204" pitchFamily="34" charset="0"/>
                <a:ea typeface="Calibri" panose="020F0502020204030204" pitchFamily="34" charset="0"/>
                <a:cs typeface="Times New Roman" panose="02020603050405020304" pitchFamily="18" charset="0"/>
              </a:rPr>
              <a:t>modu</a:t>
            </a:r>
            <a:r>
              <a:rPr lang="tr-TR" dirty="0">
                <a:latin typeface="Calibri" panose="020F0502020204030204" pitchFamily="34" charset="0"/>
                <a:ea typeface="Calibri" panose="020F0502020204030204" pitchFamily="34" charset="0"/>
                <a:cs typeface="Times New Roman" panose="02020603050405020304" pitchFamily="18" charset="0"/>
              </a:rPr>
              <a:t> (</a:t>
            </a:r>
            <a:r>
              <a:rPr lang="tr-TR" dirty="0" err="1">
                <a:latin typeface="Calibri" panose="020F0502020204030204" pitchFamily="34" charset="0"/>
                <a:ea typeface="Calibri" panose="020F0502020204030204" pitchFamily="34" charset="0"/>
                <a:cs typeface="Times New Roman" panose="02020603050405020304" pitchFamily="18" charset="0"/>
              </a:rPr>
              <a:t>sensörler</a:t>
            </a:r>
            <a:r>
              <a:rPr lang="tr-TR" dirty="0">
                <a:latin typeface="Calibri" panose="020F0502020204030204" pitchFamily="34" charset="0"/>
                <a:ea typeface="Calibri" panose="020F0502020204030204" pitchFamily="34" charset="0"/>
                <a:cs typeface="Times New Roman" panose="02020603050405020304" pitchFamily="18" charset="0"/>
              </a:rPr>
              <a:t>), veri kaydı, uydu sahibi ve pazar gereksinimleridir.</a:t>
            </a:r>
            <a:endParaRPr lang="en-T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7170" name="Picture 2">
            <a:extLst>
              <a:ext uri="{FF2B5EF4-FFF2-40B4-BE49-F238E27FC236}">
                <a16:creationId xmlns:a16="http://schemas.microsoft.com/office/drawing/2014/main" id="{FB9F7EED-848C-4445-9D96-F40F9AE2FF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5978" y="2911487"/>
            <a:ext cx="7016022" cy="394651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65510963-4C19-A443-ACDA-B3887E55F40E}"/>
              </a:ext>
            </a:extLst>
          </p:cNvPr>
          <p:cNvSpPr/>
          <p:nvPr/>
        </p:nvSpPr>
        <p:spPr>
          <a:xfrm>
            <a:off x="2308860" y="6623667"/>
            <a:ext cx="2986715" cy="261610"/>
          </a:xfrm>
          <a:prstGeom prst="rect">
            <a:avLst/>
          </a:prstGeom>
        </p:spPr>
        <p:txBody>
          <a:bodyPr wrap="none">
            <a:spAutoFit/>
          </a:bodyPr>
          <a:lstStyle/>
          <a:p>
            <a:r>
              <a:rPr lang="en-TR" sz="1100" dirty="0"/>
              <a:t>https://surveyinggroup.com/en/latest-satellite-list/</a:t>
            </a:r>
          </a:p>
        </p:txBody>
      </p:sp>
    </p:spTree>
    <p:extLst>
      <p:ext uri="{BB962C8B-B14F-4D97-AF65-F5344CB8AC3E}">
        <p14:creationId xmlns:p14="http://schemas.microsoft.com/office/powerpoint/2010/main" val="284491945"/>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539</TotalTime>
  <Words>753</Words>
  <Application>Microsoft Office PowerPoint</Application>
  <PresentationFormat>Geniş ekran</PresentationFormat>
  <Paragraphs>103</Paragraphs>
  <Slides>12</Slides>
  <Notes>0</Notes>
  <HiddenSlides>0</HiddenSlides>
  <MMClips>0</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12</vt:i4>
      </vt:variant>
    </vt:vector>
  </HeadingPairs>
  <TitlesOfParts>
    <vt:vector size="19" baseType="lpstr">
      <vt:lpstr>Arial</vt:lpstr>
      <vt:lpstr>ArialMT</vt:lpstr>
      <vt:lpstr>Calibri</vt:lpstr>
      <vt:lpstr>Gill Sans MT</vt:lpstr>
      <vt:lpstr>Times New Roman</vt:lpstr>
      <vt:lpstr>TimesNewRomanPSMT</vt:lpstr>
      <vt:lpstr>Gallery</vt:lpstr>
      <vt:lpstr>JEM456 FOTOJEOLOJİ VE UZAKTAN ALGILAMA</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GEO315  JEOLOJİDE UZAKTAN ALGILAMA</dc:title>
  <dc:creator>Sinan.Akiska</dc:creator>
  <cp:lastModifiedBy>Sinan AKISKA</cp:lastModifiedBy>
  <cp:revision>111</cp:revision>
  <dcterms:created xsi:type="dcterms:W3CDTF">2020-10-16T08:01:35Z</dcterms:created>
  <dcterms:modified xsi:type="dcterms:W3CDTF">2021-04-02T10:10:21Z</dcterms:modified>
</cp:coreProperties>
</file>