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4" r:id="rId5"/>
    <p:sldId id="259" r:id="rId6"/>
    <p:sldId id="260" r:id="rId7"/>
    <p:sldId id="263" r:id="rId8"/>
    <p:sldId id="262" r:id="rId9"/>
    <p:sldId id="261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72" d="100"/>
          <a:sy n="72" d="100"/>
        </p:scale>
        <p:origin x="-1096" y="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240E3-17F6-9446-9097-789CA82B6575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EC6BE-EA03-7C46-94F6-58CAB8B74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067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240E3-17F6-9446-9097-789CA82B6575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EC6BE-EA03-7C46-94F6-58CAB8B74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3448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240E3-17F6-9446-9097-789CA82B6575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EC6BE-EA03-7C46-94F6-58CAB8B74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97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240E3-17F6-9446-9097-789CA82B6575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EC6BE-EA03-7C46-94F6-58CAB8B74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4848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240E3-17F6-9446-9097-789CA82B6575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EC6BE-EA03-7C46-94F6-58CAB8B74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013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240E3-17F6-9446-9097-789CA82B6575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EC6BE-EA03-7C46-94F6-58CAB8B74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0690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240E3-17F6-9446-9097-789CA82B6575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EC6BE-EA03-7C46-94F6-58CAB8B74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278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240E3-17F6-9446-9097-789CA82B6575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EC6BE-EA03-7C46-94F6-58CAB8B74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27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240E3-17F6-9446-9097-789CA82B6575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EC6BE-EA03-7C46-94F6-58CAB8B74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2699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240E3-17F6-9446-9097-789CA82B6575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EC6BE-EA03-7C46-94F6-58CAB8B74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091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240E3-17F6-9446-9097-789CA82B6575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EC6BE-EA03-7C46-94F6-58CAB8B74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5080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F240E3-17F6-9446-9097-789CA82B6575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6EC6BE-EA03-7C46-94F6-58CAB8B74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950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6</a:t>
            </a:r>
            <a:r>
              <a:rPr lang="en-US" smtClean="0"/>
              <a:t>.</a:t>
            </a:r>
            <a:r>
              <a:rPr lang="en-US" dirty="0" err="1" smtClean="0"/>
              <a:t>Hafta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5551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B</a:t>
            </a:r>
            <a:r>
              <a:rPr lang="en-US" dirty="0" err="1" smtClean="0"/>
              <a:t>akanlıklar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endParaRPr lang="tr-TR" dirty="0" smtClean="0"/>
          </a:p>
          <a:p>
            <a:pPr marL="114300" indent="0">
              <a:buNone/>
            </a:pPr>
            <a:r>
              <a:rPr lang="tr-TR" dirty="0" smtClean="0"/>
              <a:t>Bakanlar </a:t>
            </a:r>
            <a:r>
              <a:rPr lang="tr-TR" dirty="0"/>
              <a:t>sadece </a:t>
            </a:r>
            <a:r>
              <a:rPr lang="tr-TR" dirty="0" err="1"/>
              <a:t>CB’ye</a:t>
            </a:r>
            <a:r>
              <a:rPr lang="tr-TR" dirty="0"/>
              <a:t> karşı sorumlu (1 s. CBK m.503</a:t>
            </a:r>
            <a:r>
              <a:rPr lang="tr-TR" dirty="0" smtClean="0"/>
              <a:t>)</a:t>
            </a:r>
          </a:p>
          <a:p>
            <a:pPr marL="114300" indent="0">
              <a:buNone/>
            </a:pPr>
            <a:r>
              <a:rPr lang="tr-TR" dirty="0" smtClean="0"/>
              <a:t>Bakan </a:t>
            </a:r>
            <a:r>
              <a:rPr lang="tr-TR" dirty="0"/>
              <a:t>Yardımcıları (1 s. CBK m.504</a:t>
            </a:r>
            <a:r>
              <a:rPr lang="tr-TR" dirty="0" smtClean="0"/>
              <a:t>): Bakana </a:t>
            </a:r>
            <a:r>
              <a:rPr lang="tr-TR" dirty="0"/>
              <a:t>karşı sorumlu – Sayıları belirsiz – Teftiş kurulu hariç tüm bakanlık kuruluşlarının amiri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9787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Bakanlık Teşkilatı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tr-TR" dirty="0" smtClean="0"/>
              <a:t>1-Merkez </a:t>
            </a:r>
            <a:r>
              <a:rPr lang="tr-TR" dirty="0"/>
              <a:t>Teşkilatı Hizmet Birimleri </a:t>
            </a:r>
            <a:endParaRPr lang="tr-TR" dirty="0" smtClean="0"/>
          </a:p>
          <a:p>
            <a:pPr marL="114300" indent="0">
              <a:buNone/>
            </a:pPr>
            <a:r>
              <a:rPr lang="tr-TR" dirty="0" smtClean="0"/>
              <a:t>2- </a:t>
            </a:r>
            <a:r>
              <a:rPr lang="tr-TR" dirty="0"/>
              <a:t>Taşra </a:t>
            </a:r>
            <a:r>
              <a:rPr lang="tr-TR" dirty="0" smtClean="0"/>
              <a:t>Teşkilatı</a:t>
            </a:r>
            <a:endParaRPr lang="tr-TR" dirty="0"/>
          </a:p>
          <a:p>
            <a:pPr marL="114300" indent="0">
              <a:buNone/>
            </a:pPr>
            <a:r>
              <a:rPr lang="tr-TR" dirty="0" smtClean="0"/>
              <a:t>3-Yurtdışı </a:t>
            </a:r>
            <a:r>
              <a:rPr lang="tr-TR" dirty="0"/>
              <a:t>Teşkilatı </a:t>
            </a:r>
            <a:endParaRPr lang="tr-TR" dirty="0" smtClean="0"/>
          </a:p>
          <a:p>
            <a:pPr marL="114300" indent="0">
              <a:buNone/>
            </a:pPr>
            <a:r>
              <a:rPr lang="tr-TR" dirty="0" smtClean="0"/>
              <a:t>4- </a:t>
            </a:r>
            <a:r>
              <a:rPr lang="tr-TR" dirty="0"/>
              <a:t>Bağlı, İlgili, İlişkili </a:t>
            </a:r>
            <a:r>
              <a:rPr lang="tr-TR" dirty="0" smtClean="0"/>
              <a:t>Kuruluşlar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80581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Bakanlık Teşkilatı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114300" indent="0">
              <a:buNone/>
            </a:pPr>
            <a:r>
              <a:rPr lang="tr-TR" dirty="0" smtClean="0"/>
              <a:t>1-Merkez </a:t>
            </a:r>
            <a:r>
              <a:rPr lang="tr-TR" dirty="0"/>
              <a:t>Teşkilatı Hizmet Birimleri </a:t>
            </a:r>
            <a:endParaRPr lang="tr-TR" dirty="0" smtClean="0"/>
          </a:p>
          <a:p>
            <a:r>
              <a:rPr lang="tr-TR" dirty="0" smtClean="0"/>
              <a:t>– </a:t>
            </a:r>
            <a:r>
              <a:rPr lang="tr-TR" dirty="0"/>
              <a:t>Genel müdürlükler – Başkanlıklar – Müstakil daire başkanlıkları – Müşavirlikler (Hukuk, Basın ve Halkla İlişkiler) </a:t>
            </a:r>
            <a:endParaRPr lang="tr-TR" dirty="0" smtClean="0"/>
          </a:p>
          <a:p>
            <a:endParaRPr lang="tr-TR" dirty="0" smtClean="0"/>
          </a:p>
          <a:p>
            <a:pPr marL="114300" indent="0">
              <a:buNone/>
            </a:pPr>
            <a:r>
              <a:rPr lang="tr-TR" dirty="0" smtClean="0"/>
              <a:t>2- </a:t>
            </a:r>
            <a:r>
              <a:rPr lang="tr-TR" dirty="0"/>
              <a:t>Taşra </a:t>
            </a:r>
            <a:r>
              <a:rPr lang="tr-TR" dirty="0" smtClean="0"/>
              <a:t>Teşkilatı</a:t>
            </a:r>
          </a:p>
          <a:p>
            <a:r>
              <a:rPr lang="tr-TR" dirty="0" smtClean="0"/>
              <a:t> </a:t>
            </a:r>
            <a:r>
              <a:rPr lang="tr-TR" dirty="0"/>
              <a:t>– Bölge Kuruluşu (Bölge </a:t>
            </a:r>
            <a:r>
              <a:rPr lang="tr-TR" dirty="0" err="1"/>
              <a:t>müd</a:t>
            </a:r>
            <a:r>
              <a:rPr lang="tr-TR" dirty="0"/>
              <a:t>., Şube </a:t>
            </a:r>
            <a:r>
              <a:rPr lang="tr-TR" dirty="0" err="1"/>
              <a:t>müd</a:t>
            </a:r>
            <a:r>
              <a:rPr lang="tr-TR" dirty="0"/>
              <a:t>/</a:t>
            </a:r>
            <a:r>
              <a:rPr lang="tr-TR" dirty="0" err="1"/>
              <a:t>Başmühendislik</a:t>
            </a:r>
            <a:r>
              <a:rPr lang="tr-TR" dirty="0"/>
              <a:t>, Şeflik/Mühendislik) </a:t>
            </a:r>
            <a:endParaRPr lang="tr-TR" dirty="0" smtClean="0"/>
          </a:p>
          <a:p>
            <a:r>
              <a:rPr lang="tr-TR" dirty="0" smtClean="0"/>
              <a:t>– </a:t>
            </a:r>
            <a:r>
              <a:rPr lang="tr-TR" dirty="0"/>
              <a:t>İl Kuruluşu (Vali, İl </a:t>
            </a:r>
            <a:r>
              <a:rPr lang="tr-TR" dirty="0" err="1"/>
              <a:t>müd</a:t>
            </a:r>
            <a:r>
              <a:rPr lang="tr-TR" dirty="0"/>
              <a:t>, Şube </a:t>
            </a:r>
            <a:r>
              <a:rPr lang="tr-TR" dirty="0" err="1"/>
              <a:t>müd</a:t>
            </a:r>
            <a:r>
              <a:rPr lang="tr-TR" dirty="0"/>
              <a:t>, Şeflik</a:t>
            </a:r>
            <a:r>
              <a:rPr lang="tr-TR" dirty="0" smtClean="0"/>
              <a:t>)</a:t>
            </a:r>
          </a:p>
          <a:p>
            <a:r>
              <a:rPr lang="tr-TR" dirty="0" smtClean="0"/>
              <a:t> </a:t>
            </a:r>
            <a:r>
              <a:rPr lang="tr-TR" dirty="0"/>
              <a:t>– İlçe Kuruluşu (Kaymakam, İlçe </a:t>
            </a:r>
            <a:r>
              <a:rPr lang="tr-TR" dirty="0" err="1"/>
              <a:t>müd</a:t>
            </a:r>
            <a:r>
              <a:rPr lang="tr-TR" dirty="0"/>
              <a:t>, Şube </a:t>
            </a:r>
            <a:r>
              <a:rPr lang="tr-TR" dirty="0" err="1"/>
              <a:t>müd</a:t>
            </a:r>
            <a:r>
              <a:rPr lang="tr-TR" dirty="0"/>
              <a:t>., Şeflik) </a:t>
            </a:r>
            <a:endParaRPr lang="tr-TR" dirty="0" smtClean="0"/>
          </a:p>
          <a:p>
            <a:endParaRPr lang="tr-TR" dirty="0"/>
          </a:p>
          <a:p>
            <a:pPr marL="114300" indent="0">
              <a:buNone/>
            </a:pPr>
            <a:r>
              <a:rPr lang="tr-TR" dirty="0" smtClean="0"/>
              <a:t>3-Yurtdışı </a:t>
            </a:r>
            <a:r>
              <a:rPr lang="tr-TR" dirty="0"/>
              <a:t>Teşkilatı </a:t>
            </a:r>
            <a:endParaRPr lang="tr-TR" dirty="0" smtClean="0"/>
          </a:p>
          <a:p>
            <a:pPr marL="114300" indent="0">
              <a:buNone/>
            </a:pPr>
            <a:r>
              <a:rPr lang="tr-TR" dirty="0" smtClean="0"/>
              <a:t>4- </a:t>
            </a:r>
            <a:r>
              <a:rPr lang="tr-TR" dirty="0"/>
              <a:t>Bağlı, İlgili, İlişkili </a:t>
            </a:r>
            <a:r>
              <a:rPr lang="tr-TR" dirty="0" smtClean="0"/>
              <a:t>Kuruluşlar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56063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Başkentteki Yardımcı Kuruluşlar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• </a:t>
            </a:r>
            <a:r>
              <a:rPr lang="tr-TR" dirty="0"/>
              <a:t>Kamu tüzel kişilikleri olmayıp, CB ve bakanlıkların bağlı, ilgili ve ilişkili kurum ve kuruluşları arasında sayılmayan idareye yardımcı kurum veya kurullar </a:t>
            </a:r>
            <a:endParaRPr lang="tr-TR" dirty="0" smtClean="0"/>
          </a:p>
          <a:p>
            <a:r>
              <a:rPr lang="tr-TR" dirty="0" smtClean="0"/>
              <a:t>• </a:t>
            </a:r>
            <a:r>
              <a:rPr lang="tr-TR" dirty="0"/>
              <a:t>Danıştay (Yargısal görevleri dışında, idari ve </a:t>
            </a:r>
            <a:r>
              <a:rPr lang="tr-TR" dirty="0" err="1"/>
              <a:t>istişari</a:t>
            </a:r>
            <a:r>
              <a:rPr lang="tr-TR" dirty="0"/>
              <a:t> görevleri açısından), Sayıştay (Hesap yargılama görevi hariç), HSK 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20397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Danıştay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2575 </a:t>
            </a:r>
            <a:r>
              <a:rPr lang="tr-TR" dirty="0"/>
              <a:t>sayılı Kanun ile düzenlenmiş </a:t>
            </a:r>
            <a:endParaRPr lang="tr-TR" dirty="0" smtClean="0"/>
          </a:p>
          <a:p>
            <a:r>
              <a:rPr lang="tr-TR" dirty="0" smtClean="0"/>
              <a:t>Hem </a:t>
            </a:r>
            <a:r>
              <a:rPr lang="tr-TR" dirty="0"/>
              <a:t>yargısal hem idari/</a:t>
            </a:r>
            <a:r>
              <a:rPr lang="tr-TR" dirty="0" err="1"/>
              <a:t>istişari</a:t>
            </a:r>
            <a:r>
              <a:rPr lang="tr-TR" dirty="0"/>
              <a:t> görevleri olan “</a:t>
            </a:r>
            <a:r>
              <a:rPr lang="tr-TR" dirty="0" err="1"/>
              <a:t>hibrit</a:t>
            </a:r>
            <a:r>
              <a:rPr lang="tr-TR" dirty="0"/>
              <a:t>” bir kurum. Ama yargısal görevleri ağırlıkta (Faaliyetlerinin %95’ten fazlası yargısal görevler</a:t>
            </a:r>
            <a:r>
              <a:rPr lang="tr-TR" dirty="0" smtClean="0"/>
              <a:t>)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1259429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Danıştay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İdari görevler:</a:t>
            </a:r>
          </a:p>
          <a:p>
            <a:r>
              <a:rPr lang="tr-TR" dirty="0" smtClean="0"/>
              <a:t>Üst </a:t>
            </a:r>
            <a:r>
              <a:rPr lang="tr-TR" dirty="0"/>
              <a:t>kademe kamu görevlilerinin ve üniversite öğretim üyelerinin ceza soruşturma izinlerine </a:t>
            </a:r>
            <a:r>
              <a:rPr lang="tr-TR" dirty="0" smtClean="0"/>
              <a:t>itirazlar;</a:t>
            </a:r>
          </a:p>
          <a:p>
            <a:r>
              <a:rPr lang="tr-TR" dirty="0"/>
              <a:t>K</a:t>
            </a:r>
            <a:r>
              <a:rPr lang="tr-TR" dirty="0" smtClean="0"/>
              <a:t>amu </a:t>
            </a:r>
            <a:r>
              <a:rPr lang="tr-TR" dirty="0"/>
              <a:t>kurumları arasındaki taşınmaz edinme </a:t>
            </a:r>
            <a:r>
              <a:rPr lang="tr-TR" dirty="0" smtClean="0"/>
              <a:t>ihtilafları;</a:t>
            </a:r>
          </a:p>
          <a:p>
            <a:r>
              <a:rPr lang="tr-TR" dirty="0" smtClean="0"/>
              <a:t>Devletin </a:t>
            </a:r>
            <a:r>
              <a:rPr lang="tr-TR" dirty="0"/>
              <a:t>taraf olduğu yüksek meblağlı davalarda uzlaşma ve dava </a:t>
            </a:r>
            <a:r>
              <a:rPr lang="tr-TR" dirty="0" smtClean="0"/>
              <a:t>kabulleri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42410098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Danıştay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err="1" smtClean="0"/>
              <a:t>İstişari</a:t>
            </a:r>
            <a:r>
              <a:rPr lang="tr-TR" dirty="0" smtClean="0"/>
              <a:t> görevler:</a:t>
            </a:r>
          </a:p>
          <a:p>
            <a:r>
              <a:rPr lang="tr-TR" dirty="0" smtClean="0"/>
              <a:t>Kamu </a:t>
            </a:r>
            <a:r>
              <a:rPr lang="tr-TR" dirty="0"/>
              <a:t>hizmeti imtiyaz sözleşme tasarıları hakkında görüş </a:t>
            </a:r>
            <a:r>
              <a:rPr lang="tr-TR" dirty="0" smtClean="0"/>
              <a:t>verme;</a:t>
            </a:r>
          </a:p>
          <a:p>
            <a:r>
              <a:rPr lang="tr-TR" dirty="0" smtClean="0"/>
              <a:t>Cumhurbaşkanlığı </a:t>
            </a:r>
            <a:r>
              <a:rPr lang="tr-TR" dirty="0"/>
              <a:t>tarafından hukuki konularda görüş sorulması 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480423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Sayıştay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AY </a:t>
            </a:r>
            <a:r>
              <a:rPr lang="tr-TR" dirty="0"/>
              <a:t>m.160 – Yargı kısmında, ancak yüksek mahkemeler arasında sayılmamış </a:t>
            </a:r>
            <a:endParaRPr lang="tr-TR" dirty="0" smtClean="0"/>
          </a:p>
          <a:p>
            <a:r>
              <a:rPr lang="tr-TR" dirty="0" smtClean="0"/>
              <a:t>Yargısal </a:t>
            </a:r>
            <a:r>
              <a:rPr lang="tr-TR" dirty="0"/>
              <a:t>(Hesap yargılaması) ve idari (mali denetim) görevleri aynı çatı altında yürütüyor </a:t>
            </a:r>
            <a:endParaRPr lang="tr-TR" dirty="0" smtClean="0"/>
          </a:p>
          <a:p>
            <a:r>
              <a:rPr lang="tr-TR" dirty="0" smtClean="0"/>
              <a:t>TBMM </a:t>
            </a:r>
            <a:r>
              <a:rPr lang="tr-TR" dirty="0"/>
              <a:t>adına Bütçe denetimi (Harcama denetimi) – Genel Uygunluk Bildirimi </a:t>
            </a:r>
            <a:endParaRPr lang="tr-TR" dirty="0" smtClean="0"/>
          </a:p>
          <a:p>
            <a:r>
              <a:rPr lang="tr-TR" dirty="0" smtClean="0"/>
              <a:t>Hesap </a:t>
            </a:r>
            <a:r>
              <a:rPr lang="tr-TR" dirty="0"/>
              <a:t>yargılaması – Performans </a:t>
            </a:r>
            <a:r>
              <a:rPr lang="tr-TR" dirty="0" smtClean="0"/>
              <a:t>denetimi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2431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312</Words>
  <Application>Microsoft Office PowerPoint</Application>
  <PresentationFormat>Ekran Gösterisi (4:3)</PresentationFormat>
  <Paragraphs>41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Office Theme</vt:lpstr>
      <vt:lpstr>6.Hafta </vt:lpstr>
      <vt:lpstr>Bakanlıklar</vt:lpstr>
      <vt:lpstr>Bakanlık Teşkilatı </vt:lpstr>
      <vt:lpstr>Bakanlık Teşkilatı </vt:lpstr>
      <vt:lpstr>Başkentteki Yardımcı Kuruluşlar </vt:lpstr>
      <vt:lpstr>Danıştay</vt:lpstr>
      <vt:lpstr>Danıştay</vt:lpstr>
      <vt:lpstr>Danıştay</vt:lpstr>
      <vt:lpstr>Sayıştay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apple</dc:creator>
  <cp:lastModifiedBy>user</cp:lastModifiedBy>
  <cp:revision>6</cp:revision>
  <dcterms:created xsi:type="dcterms:W3CDTF">2020-03-27T12:18:14Z</dcterms:created>
  <dcterms:modified xsi:type="dcterms:W3CDTF">2020-04-29T22:21:53Z</dcterms:modified>
</cp:coreProperties>
</file>