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A088-B4D9-4375-82C1-38C882E1EC7A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ED97-7C31-4036-8708-A6C968759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063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A088-B4D9-4375-82C1-38C882E1EC7A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ED97-7C31-4036-8708-A6C968759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18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A088-B4D9-4375-82C1-38C882E1EC7A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ED97-7C31-4036-8708-A6C968759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45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A088-B4D9-4375-82C1-38C882E1EC7A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ED97-7C31-4036-8708-A6C968759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75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A088-B4D9-4375-82C1-38C882E1EC7A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ED97-7C31-4036-8708-A6C968759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11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A088-B4D9-4375-82C1-38C882E1EC7A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ED97-7C31-4036-8708-A6C968759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1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A088-B4D9-4375-82C1-38C882E1EC7A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ED97-7C31-4036-8708-A6C968759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68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A088-B4D9-4375-82C1-38C882E1EC7A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ED97-7C31-4036-8708-A6C968759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87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A088-B4D9-4375-82C1-38C882E1EC7A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ED97-7C31-4036-8708-A6C968759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73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A088-B4D9-4375-82C1-38C882E1EC7A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ED97-7C31-4036-8708-A6C968759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5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A088-B4D9-4375-82C1-38C882E1EC7A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ED97-7C31-4036-8708-A6C968759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71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FA088-B4D9-4375-82C1-38C882E1EC7A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FED97-7C31-4036-8708-A6C968759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68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tug.yalcintas@politics.Ankara.edu.t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amsterdamology.com/wp-content/uploads/2011/09/amsterdam1.jpg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historic-cities.huji.ac.il/netherlands/amsterdam/maps/braun_hogenberg_I_20_b.jpg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mapaplan.com/travel-map/amsterdam-netherlands-top-tourist-attractions-printable-street-plan/high-resolution/amsterdam-top-tourist-attractions-map-21-What-to-do-in-a-week-diagram-with-scale-high-resolution.jpg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holland.com/upload_mm/9/3/3/26998_fullimage_Oude_Kerk-Amsterdam1_560x350.jpg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europaenfotos.com/amsterdam/oude-kerk-9416.jpg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blog.karaderiligroup.com/wp-content/uploads/2015/01/45505_orig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oldmapsofparis.com/system/maps/9/original/paris1615.jpg?1329722213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thecityfix.com/files/2010/10/Screen-shot-2010-10-22-at-5.25.55-PM1.png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historic-cities.huji.ac.il/belgium/brussels/maps/braun_hogenberg_I_14_b.jpg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lh5.ggpht.com/_hVOW2U7K4-M/SmFRFj1VfcI/AAAAAAABDbE/4khfXlhK3sw/s720/23r2t5tg5gtgt.jpg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vanderw.co.za/schellings-segregation-simulation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922"/>
            <a:ext cx="9144000" cy="2463041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Evrim</a:t>
            </a:r>
            <a:r>
              <a:rPr lang="en-GB" dirty="0" smtClean="0"/>
              <a:t>, </a:t>
            </a:r>
            <a:r>
              <a:rPr lang="en-GB" dirty="0" err="1" smtClean="0"/>
              <a:t>Kurumlar</a:t>
            </a:r>
            <a:r>
              <a:rPr lang="en-GB" dirty="0"/>
              <a:t/>
            </a:r>
            <a:br>
              <a:rPr lang="en-GB" dirty="0"/>
            </a:b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İktisat</a:t>
            </a:r>
            <a:r>
              <a:rPr lang="en-GB" dirty="0" smtClean="0"/>
              <a:t> </a:t>
            </a:r>
            <a:r>
              <a:rPr lang="en-GB" dirty="0" err="1" smtClean="0"/>
              <a:t>Kuramı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Neden</a:t>
            </a:r>
            <a:r>
              <a:rPr lang="en-GB" dirty="0" smtClean="0"/>
              <a:t> </a:t>
            </a:r>
            <a:r>
              <a:rPr lang="en-GB" dirty="0" err="1" smtClean="0"/>
              <a:t>Coğrafya</a:t>
            </a:r>
            <a:r>
              <a:rPr lang="en-GB" dirty="0" smtClean="0"/>
              <a:t>? </a:t>
            </a:r>
            <a:r>
              <a:rPr lang="en-GB" smtClean="0"/>
              <a:t>(2)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81927"/>
          </a:xfrm>
        </p:spPr>
        <p:txBody>
          <a:bodyPr/>
          <a:lstStyle/>
          <a:p>
            <a:r>
              <a:rPr lang="en-GB" dirty="0" smtClean="0"/>
              <a:t>Altug Yalcintas</a:t>
            </a:r>
          </a:p>
          <a:p>
            <a:r>
              <a:rPr lang="en-GB" dirty="0" smtClean="0"/>
              <a:t>Ankara University</a:t>
            </a:r>
          </a:p>
          <a:p>
            <a:r>
              <a:rPr lang="en-GB" dirty="0" smtClean="0">
                <a:hlinkClick r:id="rId2"/>
              </a:rPr>
              <a:t>altug.yalcintas@politics.ankara.edu.tr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92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Unvan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06" y="0"/>
            <a:ext cx="9116987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257800" y="3340100"/>
            <a:ext cx="749300" cy="63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06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Where</a:t>
            </a:r>
            <a:r>
              <a:rPr lang="tr-TR" dirty="0" smtClean="0"/>
              <a:t> else is </a:t>
            </a:r>
            <a:r>
              <a:rPr lang="tr-TR" dirty="0" err="1" smtClean="0"/>
              <a:t>geography</a:t>
            </a:r>
            <a:r>
              <a:rPr lang="tr-TR" dirty="0" smtClean="0"/>
              <a:t> </a:t>
            </a:r>
            <a:r>
              <a:rPr lang="tr-TR" dirty="0" err="1" smtClean="0"/>
              <a:t>significant</a:t>
            </a:r>
            <a:r>
              <a:rPr lang="tr-TR" dirty="0" smtClean="0"/>
              <a:t>? (3)</a:t>
            </a:r>
          </a:p>
          <a:p>
            <a:pPr algn="l"/>
            <a:endParaRPr lang="tr-TR" dirty="0"/>
          </a:p>
          <a:p>
            <a:pPr algn="l"/>
            <a:r>
              <a:rPr lang="tr-TR" dirty="0" err="1" smtClean="0"/>
              <a:t>Historical</a:t>
            </a:r>
            <a:r>
              <a:rPr lang="tr-TR" dirty="0" smtClean="0"/>
              <a:t> </a:t>
            </a:r>
            <a:r>
              <a:rPr lang="tr-TR" dirty="0" err="1" smtClean="0"/>
              <a:t>cases</a:t>
            </a:r>
            <a:r>
              <a:rPr lang="tr-TR" dirty="0" smtClean="0"/>
              <a:t> (a):</a:t>
            </a:r>
          </a:p>
          <a:p>
            <a:pPr algn="l"/>
            <a:r>
              <a:rPr lang="tr-TR" i="1" dirty="0" err="1" smtClean="0"/>
              <a:t>The</a:t>
            </a:r>
            <a:r>
              <a:rPr lang="tr-TR" i="1" dirty="0" smtClean="0"/>
              <a:t> </a:t>
            </a:r>
            <a:r>
              <a:rPr lang="tr-TR" i="1" dirty="0" err="1" smtClean="0"/>
              <a:t>Embarrasment</a:t>
            </a:r>
            <a:r>
              <a:rPr lang="tr-TR" i="1" dirty="0" smtClean="0"/>
              <a:t> of </a:t>
            </a:r>
            <a:r>
              <a:rPr lang="tr-TR" i="1" dirty="0" err="1" smtClean="0"/>
              <a:t>Riches</a:t>
            </a:r>
            <a:r>
              <a:rPr lang="tr-TR" i="1" dirty="0" smtClean="0"/>
              <a:t> </a:t>
            </a:r>
            <a:r>
              <a:rPr lang="tr-TR" i="1" dirty="0" err="1" smtClean="0"/>
              <a:t>by</a:t>
            </a:r>
            <a:r>
              <a:rPr lang="tr-TR" i="1" dirty="0" smtClean="0"/>
              <a:t> </a:t>
            </a:r>
            <a:r>
              <a:rPr lang="tr-TR" i="1" dirty="0" err="1" smtClean="0"/>
              <a:t>Schama</a:t>
            </a:r>
            <a:r>
              <a:rPr lang="tr-TR" dirty="0" smtClean="0"/>
              <a:t> (1987)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«Moral </a:t>
            </a:r>
            <a:r>
              <a:rPr lang="tr-TR" dirty="0" err="1" smtClean="0"/>
              <a:t>geography</a:t>
            </a:r>
            <a:r>
              <a:rPr lang="tr-TR" dirty="0" smtClean="0"/>
              <a:t>»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err="1" smtClean="0">
                <a:sym typeface="Wingdings" panose="05000000000000000000" pitchFamily="2" charset="2"/>
              </a:rPr>
              <a:t>the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Dutch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struggle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with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water</a:t>
            </a:r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Democracy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«</a:t>
            </a:r>
            <a:r>
              <a:rPr lang="tr-TR" dirty="0" err="1" smtClean="0"/>
              <a:t>polder</a:t>
            </a:r>
            <a:r>
              <a:rPr lang="tr-TR" dirty="0" smtClean="0"/>
              <a:t> model» as a </a:t>
            </a:r>
            <a:r>
              <a:rPr lang="tr-TR" dirty="0" err="1" smtClean="0"/>
              <a:t>geographical</a:t>
            </a:r>
            <a:r>
              <a:rPr lang="tr-TR" dirty="0" smtClean="0"/>
              <a:t> </a:t>
            </a:r>
            <a:r>
              <a:rPr lang="tr-TR" dirty="0" err="1" smtClean="0"/>
              <a:t>construct</a:t>
            </a:r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1" y="1096326"/>
            <a:ext cx="3746500" cy="546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Where</a:t>
            </a:r>
            <a:r>
              <a:rPr lang="tr-TR" dirty="0" smtClean="0"/>
              <a:t> else is </a:t>
            </a:r>
            <a:r>
              <a:rPr lang="tr-TR" dirty="0" err="1" smtClean="0"/>
              <a:t>geography</a:t>
            </a:r>
            <a:r>
              <a:rPr lang="tr-TR" dirty="0" smtClean="0"/>
              <a:t> </a:t>
            </a:r>
            <a:r>
              <a:rPr lang="tr-TR" dirty="0" err="1" smtClean="0"/>
              <a:t>significant</a:t>
            </a:r>
            <a:r>
              <a:rPr lang="tr-TR" dirty="0" smtClean="0"/>
              <a:t>? (3)</a:t>
            </a:r>
          </a:p>
          <a:p>
            <a:pPr algn="l"/>
            <a:endParaRPr lang="tr-TR" dirty="0"/>
          </a:p>
          <a:p>
            <a:pPr algn="l"/>
            <a:r>
              <a:rPr lang="tr-TR" dirty="0" err="1" smtClean="0"/>
              <a:t>Historical</a:t>
            </a:r>
            <a:r>
              <a:rPr lang="tr-TR" dirty="0" smtClean="0"/>
              <a:t> </a:t>
            </a:r>
            <a:r>
              <a:rPr lang="tr-TR" dirty="0" err="1" smtClean="0"/>
              <a:t>cases</a:t>
            </a:r>
            <a:r>
              <a:rPr lang="tr-TR" dirty="0" smtClean="0"/>
              <a:t> (b):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Spread of </a:t>
            </a:r>
            <a:r>
              <a:rPr lang="tr-TR" dirty="0" err="1" smtClean="0"/>
              <a:t>Calvinism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Low</a:t>
            </a:r>
            <a:r>
              <a:rPr lang="tr-TR" dirty="0" smtClean="0"/>
              <a:t> </a:t>
            </a:r>
            <a:r>
              <a:rPr lang="tr-TR" dirty="0" err="1" smtClean="0"/>
              <a:t>Countries</a:t>
            </a:r>
            <a:r>
              <a:rPr lang="tr-TR" dirty="0" smtClean="0"/>
              <a:t> (</a:t>
            </a:r>
            <a:r>
              <a:rPr lang="tr-TR" dirty="0" err="1" smtClean="0"/>
              <a:t>the</a:t>
            </a:r>
            <a:r>
              <a:rPr lang="tr-TR" dirty="0" smtClean="0"/>
              <a:t> 1500s)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Low</a:t>
            </a:r>
            <a:r>
              <a:rPr lang="tr-TR" dirty="0" smtClean="0"/>
              <a:t> </a:t>
            </a:r>
            <a:r>
              <a:rPr lang="tr-TR" dirty="0" err="1" smtClean="0"/>
              <a:t>Countries</a:t>
            </a:r>
            <a:r>
              <a:rPr lang="tr-TR" dirty="0" smtClean="0"/>
              <a:t> (</a:t>
            </a:r>
            <a:r>
              <a:rPr lang="tr-TR" dirty="0" err="1" smtClean="0"/>
              <a:t>Belgium</a:t>
            </a:r>
            <a:r>
              <a:rPr lang="tr-TR" dirty="0" smtClean="0"/>
              <a:t>, Luxemburg,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endParaRPr lang="tr-TR" dirty="0"/>
          </a:p>
          <a:p>
            <a:pPr algn="l"/>
            <a:r>
              <a:rPr lang="tr-TR" dirty="0" err="1" smtClean="0"/>
              <a:t>Netherlands</a:t>
            </a:r>
            <a:r>
              <a:rPr lang="tr-TR" dirty="0" smtClean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Nederland</a:t>
            </a:r>
            <a:r>
              <a:rPr lang="tr-TR" dirty="0" smtClean="0"/>
              <a:t> (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Holland</a:t>
            </a:r>
            <a:r>
              <a:rPr lang="tr-TR" dirty="0" smtClean="0"/>
              <a:t>):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Neder</a:t>
            </a:r>
            <a:r>
              <a:rPr lang="tr-TR" dirty="0" smtClean="0"/>
              <a:t>: alçak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Land: ülke, toprak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00" y="428649"/>
            <a:ext cx="3835400" cy="613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Where</a:t>
            </a:r>
            <a:r>
              <a:rPr lang="tr-TR" dirty="0" smtClean="0"/>
              <a:t> else is </a:t>
            </a:r>
            <a:r>
              <a:rPr lang="tr-TR" dirty="0" err="1" smtClean="0"/>
              <a:t>geography</a:t>
            </a:r>
            <a:r>
              <a:rPr lang="tr-TR" dirty="0" smtClean="0"/>
              <a:t> </a:t>
            </a:r>
            <a:r>
              <a:rPr lang="tr-TR" dirty="0" err="1" smtClean="0"/>
              <a:t>significant</a:t>
            </a:r>
            <a:r>
              <a:rPr lang="tr-TR" dirty="0" smtClean="0"/>
              <a:t>? (3)</a:t>
            </a:r>
          </a:p>
          <a:p>
            <a:pPr algn="l"/>
            <a:endParaRPr lang="tr-TR" dirty="0"/>
          </a:p>
          <a:p>
            <a:pPr algn="l"/>
            <a:r>
              <a:rPr lang="tr-TR" dirty="0" err="1" smtClean="0"/>
              <a:t>Historical</a:t>
            </a:r>
            <a:r>
              <a:rPr lang="tr-TR" dirty="0" smtClean="0"/>
              <a:t> </a:t>
            </a:r>
            <a:r>
              <a:rPr lang="tr-TR" dirty="0" err="1" smtClean="0"/>
              <a:t>cases</a:t>
            </a:r>
            <a:r>
              <a:rPr lang="tr-TR" dirty="0" smtClean="0"/>
              <a:t> (b):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Spread of </a:t>
            </a:r>
            <a:r>
              <a:rPr lang="tr-TR" dirty="0" err="1" smtClean="0"/>
              <a:t>Calvinism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Low</a:t>
            </a:r>
            <a:r>
              <a:rPr lang="tr-TR" dirty="0" smtClean="0"/>
              <a:t> </a:t>
            </a:r>
            <a:r>
              <a:rPr lang="tr-TR" dirty="0" err="1" smtClean="0"/>
              <a:t>Countries</a:t>
            </a:r>
            <a:r>
              <a:rPr lang="tr-TR" dirty="0" smtClean="0"/>
              <a:t> (</a:t>
            </a:r>
            <a:r>
              <a:rPr lang="tr-TR" dirty="0" err="1" smtClean="0"/>
              <a:t>the</a:t>
            </a:r>
            <a:r>
              <a:rPr lang="tr-TR" dirty="0" smtClean="0"/>
              <a:t> 1500s)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Low</a:t>
            </a:r>
            <a:r>
              <a:rPr lang="tr-TR" dirty="0" smtClean="0"/>
              <a:t> </a:t>
            </a:r>
            <a:r>
              <a:rPr lang="tr-TR" dirty="0" err="1" smtClean="0"/>
              <a:t>Countries</a:t>
            </a:r>
            <a:r>
              <a:rPr lang="tr-TR" dirty="0" smtClean="0"/>
              <a:t> (</a:t>
            </a:r>
            <a:r>
              <a:rPr lang="tr-TR" dirty="0" err="1" smtClean="0"/>
              <a:t>Belgium</a:t>
            </a:r>
            <a:r>
              <a:rPr lang="tr-TR" dirty="0" smtClean="0"/>
              <a:t>, Luxemburg,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endParaRPr lang="tr-TR" dirty="0"/>
          </a:p>
          <a:p>
            <a:pPr algn="l"/>
            <a:r>
              <a:rPr lang="tr-TR" dirty="0" err="1" smtClean="0"/>
              <a:t>Netherlands</a:t>
            </a:r>
            <a:r>
              <a:rPr lang="tr-TR" dirty="0" smtClean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Nederland</a:t>
            </a:r>
            <a:r>
              <a:rPr lang="tr-TR" dirty="0" smtClean="0"/>
              <a:t> (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Holland</a:t>
            </a:r>
            <a:r>
              <a:rPr lang="tr-TR" dirty="0" smtClean="0"/>
              <a:t>):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Neder</a:t>
            </a:r>
            <a:r>
              <a:rPr lang="tr-TR" dirty="0" smtClean="0"/>
              <a:t>: alçak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Land: ülke, toprak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00" y="1477887"/>
            <a:ext cx="4635500" cy="508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1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Where</a:t>
            </a:r>
            <a:r>
              <a:rPr lang="tr-TR" dirty="0" smtClean="0"/>
              <a:t> else is </a:t>
            </a:r>
            <a:r>
              <a:rPr lang="tr-TR" dirty="0" err="1" smtClean="0"/>
              <a:t>geography</a:t>
            </a:r>
            <a:r>
              <a:rPr lang="tr-TR" dirty="0" smtClean="0"/>
              <a:t> </a:t>
            </a:r>
            <a:r>
              <a:rPr lang="tr-TR" dirty="0" err="1" smtClean="0"/>
              <a:t>significant</a:t>
            </a:r>
            <a:r>
              <a:rPr lang="tr-TR" dirty="0" smtClean="0"/>
              <a:t>? (3)</a:t>
            </a:r>
          </a:p>
          <a:p>
            <a:pPr algn="l"/>
            <a:endParaRPr lang="tr-TR" dirty="0"/>
          </a:p>
          <a:p>
            <a:pPr algn="l"/>
            <a:r>
              <a:rPr lang="tr-TR" dirty="0" err="1" smtClean="0"/>
              <a:t>Historical</a:t>
            </a:r>
            <a:r>
              <a:rPr lang="tr-TR" dirty="0" smtClean="0"/>
              <a:t> </a:t>
            </a:r>
            <a:r>
              <a:rPr lang="tr-TR" dirty="0" err="1" smtClean="0"/>
              <a:t>cases</a:t>
            </a:r>
            <a:r>
              <a:rPr lang="tr-TR" dirty="0" smtClean="0"/>
              <a:t> (</a:t>
            </a:r>
            <a:r>
              <a:rPr lang="en-GB" dirty="0" smtClean="0"/>
              <a:t>d</a:t>
            </a:r>
            <a:r>
              <a:rPr lang="tr-TR" dirty="0" smtClean="0"/>
              <a:t>):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Urbanization (Amsterdam</a:t>
            </a:r>
            <a:r>
              <a:rPr lang="en-GB" dirty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Bourg </a:t>
            </a:r>
            <a:r>
              <a:rPr lang="en-GB" dirty="0">
                <a:sym typeface="Wingdings" panose="05000000000000000000" pitchFamily="2" charset="2"/>
              </a:rPr>
              <a:t> Bourgeoisie (</a:t>
            </a:r>
            <a:r>
              <a:rPr lang="en-GB" dirty="0" err="1">
                <a:sym typeface="Wingdings" panose="05000000000000000000" pitchFamily="2" charset="2"/>
              </a:rPr>
              <a:t>kent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soylu</a:t>
            </a:r>
            <a:r>
              <a:rPr lang="en-GB" dirty="0">
                <a:sym typeface="Wingdings" panose="05000000000000000000" pitchFamily="2" charset="2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Strasbourg, </a:t>
            </a:r>
            <a:r>
              <a:rPr lang="en-GB" dirty="0" err="1">
                <a:sym typeface="Wingdings" panose="05000000000000000000" pitchFamily="2" charset="2"/>
              </a:rPr>
              <a:t>Edinbourg</a:t>
            </a:r>
            <a:r>
              <a:rPr lang="en-GB" dirty="0">
                <a:sym typeface="Wingdings" panose="05000000000000000000" pitchFamily="2" charset="2"/>
              </a:rPr>
              <a:t>, </a:t>
            </a:r>
            <a:r>
              <a:rPr lang="en-GB" dirty="0" smtClean="0">
                <a:sym typeface="Wingdings" panose="05000000000000000000" pitchFamily="2" charset="2"/>
              </a:rPr>
              <a:t>Hamburg</a:t>
            </a:r>
            <a:r>
              <a:rPr lang="en-GB" dirty="0">
                <a:sym typeface="Wingdings" panose="05000000000000000000" pitchFamily="2" charset="2"/>
              </a:rPr>
              <a:t>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err="1"/>
              <a:t>Türkçe’de</a:t>
            </a:r>
            <a:r>
              <a:rPr lang="en-GB" dirty="0"/>
              <a:t>: </a:t>
            </a:r>
            <a:r>
              <a:rPr lang="en-GB" dirty="0" err="1"/>
              <a:t>Burç</a:t>
            </a:r>
            <a:r>
              <a:rPr lang="en-GB" dirty="0"/>
              <a:t>, </a:t>
            </a:r>
            <a:r>
              <a:rPr lang="en-GB" dirty="0" err="1"/>
              <a:t>Burgaz</a:t>
            </a:r>
            <a:r>
              <a:rPr lang="en-GB" dirty="0"/>
              <a:t> Ada vs.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err="1" smtClean="0"/>
              <a:t>Kaynak</a:t>
            </a:r>
            <a:r>
              <a:rPr lang="en-GB" sz="2000" dirty="0"/>
              <a:t>: </a:t>
            </a:r>
            <a:r>
              <a:rPr lang="en-GB" sz="2000" dirty="0">
                <a:hlinkClick r:id="rId2"/>
              </a:rPr>
              <a:t>http://</a:t>
            </a:r>
            <a:r>
              <a:rPr lang="en-GB" sz="2000" dirty="0" smtClean="0">
                <a:hlinkClick r:id="rId2"/>
              </a:rPr>
              <a:t>www.amsterdamology.com/wp-content/uploads/2011/09/amsterdam1.jpg</a:t>
            </a:r>
            <a:r>
              <a:rPr lang="en-GB" sz="2000" dirty="0" smtClean="0"/>
              <a:t> </a:t>
            </a: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899" y="1587500"/>
            <a:ext cx="619037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tr-TR" dirty="0" err="1" smtClean="0"/>
              <a:t>Where</a:t>
            </a:r>
            <a:r>
              <a:rPr lang="tr-TR" dirty="0" smtClean="0"/>
              <a:t> else is </a:t>
            </a:r>
            <a:r>
              <a:rPr lang="tr-TR" dirty="0" err="1" smtClean="0"/>
              <a:t>geography</a:t>
            </a:r>
            <a:r>
              <a:rPr lang="tr-TR" dirty="0" smtClean="0"/>
              <a:t> </a:t>
            </a:r>
            <a:r>
              <a:rPr lang="tr-TR" dirty="0" err="1" smtClean="0"/>
              <a:t>significant</a:t>
            </a:r>
            <a:r>
              <a:rPr lang="tr-TR" dirty="0" smtClean="0"/>
              <a:t>? (3)</a:t>
            </a:r>
          </a:p>
          <a:p>
            <a:pPr algn="l"/>
            <a:endParaRPr lang="tr-TR" dirty="0"/>
          </a:p>
          <a:p>
            <a:pPr algn="l"/>
            <a:r>
              <a:rPr lang="tr-TR" dirty="0" err="1" smtClean="0"/>
              <a:t>Historical</a:t>
            </a:r>
            <a:r>
              <a:rPr lang="tr-TR" dirty="0" smtClean="0"/>
              <a:t> </a:t>
            </a:r>
            <a:r>
              <a:rPr lang="tr-TR" dirty="0" err="1" smtClean="0"/>
              <a:t>cases</a:t>
            </a:r>
            <a:r>
              <a:rPr lang="tr-TR" dirty="0" smtClean="0"/>
              <a:t> (</a:t>
            </a:r>
            <a:r>
              <a:rPr lang="en-GB" dirty="0" smtClean="0"/>
              <a:t>d</a:t>
            </a:r>
            <a:r>
              <a:rPr lang="tr-TR" dirty="0" smtClean="0"/>
              <a:t>):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Urbanization (Amsterdam</a:t>
            </a:r>
            <a:r>
              <a:rPr lang="en-GB" dirty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Bourg </a:t>
            </a:r>
            <a:r>
              <a:rPr lang="en-GB" dirty="0">
                <a:sym typeface="Wingdings" panose="05000000000000000000" pitchFamily="2" charset="2"/>
              </a:rPr>
              <a:t> Bourgeoisie </a:t>
            </a:r>
            <a:r>
              <a:rPr lang="en-GB" dirty="0" smtClean="0">
                <a:sym typeface="Wingdings" panose="05000000000000000000" pitchFamily="2" charset="2"/>
              </a:rPr>
              <a:t>(</a:t>
            </a:r>
            <a:r>
              <a:rPr lang="en-GB" dirty="0" err="1" smtClean="0">
                <a:sym typeface="Wingdings" panose="05000000000000000000" pitchFamily="2" charset="2"/>
              </a:rPr>
              <a:t>kent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soylu</a:t>
            </a:r>
            <a:r>
              <a:rPr lang="en-GB" dirty="0" smtClean="0">
                <a:sym typeface="Wingdings" panose="05000000000000000000" pitchFamily="2" charset="2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Strasbourg, </a:t>
            </a:r>
            <a:r>
              <a:rPr lang="en-GB" dirty="0" err="1" smtClean="0">
                <a:sym typeface="Wingdings" panose="05000000000000000000" pitchFamily="2" charset="2"/>
              </a:rPr>
              <a:t>Edinbourg</a:t>
            </a:r>
            <a:r>
              <a:rPr lang="en-GB" dirty="0" smtClean="0">
                <a:sym typeface="Wingdings" panose="05000000000000000000" pitchFamily="2" charset="2"/>
              </a:rPr>
              <a:t>, Hamburg,</a:t>
            </a:r>
            <a:endParaRPr lang="en-GB" dirty="0">
              <a:sym typeface="Wingdings" panose="05000000000000000000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err="1"/>
              <a:t>Türkçe’de</a:t>
            </a:r>
            <a:r>
              <a:rPr lang="en-GB" dirty="0"/>
              <a:t>: </a:t>
            </a:r>
            <a:r>
              <a:rPr lang="en-GB" dirty="0" err="1"/>
              <a:t>Burç</a:t>
            </a:r>
            <a:r>
              <a:rPr lang="en-GB" dirty="0"/>
              <a:t>, </a:t>
            </a:r>
            <a:r>
              <a:rPr lang="en-GB" dirty="0" err="1"/>
              <a:t>Burgaz</a:t>
            </a:r>
            <a:r>
              <a:rPr lang="en-GB" dirty="0"/>
              <a:t> Ada vs</a:t>
            </a:r>
            <a:r>
              <a:rPr lang="en-GB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err="1" smtClean="0"/>
              <a:t>Kaynak</a:t>
            </a:r>
            <a:r>
              <a:rPr lang="en-GB" sz="2000" dirty="0"/>
              <a:t>: </a:t>
            </a:r>
            <a:r>
              <a:rPr lang="en-GB" sz="2000" dirty="0">
                <a:hlinkClick r:id="rId2"/>
              </a:rPr>
              <a:t>http://</a:t>
            </a:r>
            <a:r>
              <a:rPr lang="en-GB" sz="2000" dirty="0" smtClean="0">
                <a:hlinkClick r:id="rId2"/>
              </a:rPr>
              <a:t>historic-cities.huji.ac.il/netherlands/amsterdam/maps/braun_hogenberg_I_20_b.jpg</a:t>
            </a:r>
            <a:r>
              <a:rPr lang="en-GB" sz="2000" dirty="0" smtClean="0"/>
              <a:t> </a:t>
            </a:r>
            <a:endParaRPr lang="tr-TR" sz="2000" dirty="0" smtClean="0"/>
          </a:p>
          <a:p>
            <a:pPr algn="l"/>
            <a:endParaRPr lang="tr-TR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66" y="1587500"/>
            <a:ext cx="6281872" cy="442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tr-TR" dirty="0" err="1" smtClean="0"/>
              <a:t>Where</a:t>
            </a:r>
            <a:r>
              <a:rPr lang="tr-TR" dirty="0" smtClean="0"/>
              <a:t> else is </a:t>
            </a:r>
            <a:r>
              <a:rPr lang="tr-TR" dirty="0" err="1" smtClean="0"/>
              <a:t>geography</a:t>
            </a:r>
            <a:r>
              <a:rPr lang="tr-TR" dirty="0" smtClean="0"/>
              <a:t> </a:t>
            </a:r>
            <a:r>
              <a:rPr lang="tr-TR" dirty="0" err="1" smtClean="0"/>
              <a:t>significant</a:t>
            </a:r>
            <a:r>
              <a:rPr lang="tr-TR" dirty="0" smtClean="0"/>
              <a:t>? (3)</a:t>
            </a:r>
          </a:p>
          <a:p>
            <a:pPr algn="l"/>
            <a:endParaRPr lang="tr-TR" dirty="0"/>
          </a:p>
          <a:p>
            <a:pPr algn="l"/>
            <a:r>
              <a:rPr lang="tr-TR" dirty="0" err="1" smtClean="0"/>
              <a:t>Historical</a:t>
            </a:r>
            <a:r>
              <a:rPr lang="tr-TR" dirty="0" smtClean="0"/>
              <a:t> </a:t>
            </a:r>
            <a:r>
              <a:rPr lang="tr-TR" dirty="0" err="1" smtClean="0"/>
              <a:t>cases</a:t>
            </a:r>
            <a:r>
              <a:rPr lang="tr-TR" dirty="0" smtClean="0"/>
              <a:t> (</a:t>
            </a:r>
            <a:r>
              <a:rPr lang="en-GB" dirty="0" smtClean="0"/>
              <a:t>d</a:t>
            </a:r>
            <a:r>
              <a:rPr lang="tr-TR" dirty="0" smtClean="0"/>
              <a:t>):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Urbanization(Amsterdam</a:t>
            </a:r>
            <a:r>
              <a:rPr lang="en-GB" dirty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Bourg </a:t>
            </a:r>
            <a:r>
              <a:rPr lang="en-GB" dirty="0">
                <a:sym typeface="Wingdings" panose="05000000000000000000" pitchFamily="2" charset="2"/>
              </a:rPr>
              <a:t> Bourgeoisie (</a:t>
            </a:r>
            <a:r>
              <a:rPr lang="en-GB" dirty="0" err="1">
                <a:sym typeface="Wingdings" panose="05000000000000000000" pitchFamily="2" charset="2"/>
              </a:rPr>
              <a:t>kent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soylu</a:t>
            </a:r>
            <a:r>
              <a:rPr lang="en-GB" dirty="0">
                <a:sym typeface="Wingdings" panose="05000000000000000000" pitchFamily="2" charset="2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Strasbourg, </a:t>
            </a:r>
            <a:r>
              <a:rPr lang="en-GB" dirty="0" err="1">
                <a:sym typeface="Wingdings" panose="05000000000000000000" pitchFamily="2" charset="2"/>
              </a:rPr>
              <a:t>Edinbourg</a:t>
            </a:r>
            <a:r>
              <a:rPr lang="en-GB" dirty="0">
                <a:sym typeface="Wingdings" panose="05000000000000000000" pitchFamily="2" charset="2"/>
              </a:rPr>
              <a:t>, </a:t>
            </a:r>
            <a:r>
              <a:rPr lang="en-GB" dirty="0" smtClean="0">
                <a:sym typeface="Wingdings" panose="05000000000000000000" pitchFamily="2" charset="2"/>
              </a:rPr>
              <a:t>Hamburg</a:t>
            </a:r>
            <a:r>
              <a:rPr lang="en-GB" dirty="0">
                <a:sym typeface="Wingdings" panose="05000000000000000000" pitchFamily="2" charset="2"/>
              </a:rPr>
              <a:t>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err="1"/>
              <a:t>Türkçe’de</a:t>
            </a:r>
            <a:r>
              <a:rPr lang="en-GB" dirty="0"/>
              <a:t>: </a:t>
            </a:r>
            <a:r>
              <a:rPr lang="en-GB" dirty="0" err="1"/>
              <a:t>Burç</a:t>
            </a:r>
            <a:r>
              <a:rPr lang="en-GB" dirty="0"/>
              <a:t>, </a:t>
            </a:r>
            <a:r>
              <a:rPr lang="en-GB" dirty="0" err="1"/>
              <a:t>Burgaz</a:t>
            </a:r>
            <a:r>
              <a:rPr lang="en-GB" dirty="0"/>
              <a:t> Ada vs.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err="1" smtClean="0"/>
              <a:t>Kaynak</a:t>
            </a:r>
            <a:r>
              <a:rPr lang="en-GB" sz="2000" dirty="0"/>
              <a:t>: </a:t>
            </a:r>
            <a:r>
              <a:rPr lang="en-GB" sz="2000" dirty="0">
                <a:hlinkClick r:id="rId2"/>
              </a:rPr>
              <a:t>http://</a:t>
            </a:r>
            <a:r>
              <a:rPr lang="en-GB" sz="2000" dirty="0" smtClean="0">
                <a:hlinkClick r:id="rId2"/>
              </a:rPr>
              <a:t>www.mapaplan.com/travel-map/amsterdam-netherlands-top-tourist-attractions-printable-street-plan/high-resolution/amsterdam-top-tourist-attractions-map-21-What-to-do-in-a-week-diagram-with-scale-high-resolution.jpg</a:t>
            </a:r>
            <a:r>
              <a:rPr lang="en-GB" sz="2000" dirty="0" smtClean="0"/>
              <a:t> </a:t>
            </a: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486" y="1485900"/>
            <a:ext cx="6429374" cy="445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1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tr-TR" dirty="0" err="1" smtClean="0"/>
              <a:t>Where</a:t>
            </a:r>
            <a:r>
              <a:rPr lang="tr-TR" dirty="0" smtClean="0"/>
              <a:t> else is </a:t>
            </a:r>
            <a:r>
              <a:rPr lang="tr-TR" dirty="0" err="1" smtClean="0"/>
              <a:t>geography</a:t>
            </a:r>
            <a:r>
              <a:rPr lang="tr-TR" dirty="0" smtClean="0"/>
              <a:t> </a:t>
            </a:r>
            <a:r>
              <a:rPr lang="tr-TR" dirty="0" err="1" smtClean="0"/>
              <a:t>significant</a:t>
            </a:r>
            <a:r>
              <a:rPr lang="tr-TR" dirty="0" smtClean="0"/>
              <a:t>? (3)</a:t>
            </a:r>
          </a:p>
          <a:p>
            <a:pPr algn="l"/>
            <a:endParaRPr lang="tr-TR" dirty="0"/>
          </a:p>
          <a:p>
            <a:pPr algn="l"/>
            <a:r>
              <a:rPr lang="tr-TR" dirty="0" err="1" smtClean="0"/>
              <a:t>Historical</a:t>
            </a:r>
            <a:r>
              <a:rPr lang="tr-TR" dirty="0" smtClean="0"/>
              <a:t> </a:t>
            </a:r>
            <a:r>
              <a:rPr lang="tr-TR" dirty="0" err="1" smtClean="0"/>
              <a:t>cases</a:t>
            </a:r>
            <a:r>
              <a:rPr lang="tr-TR" dirty="0" smtClean="0"/>
              <a:t> (</a:t>
            </a:r>
            <a:r>
              <a:rPr lang="en-GB" dirty="0" smtClean="0"/>
              <a:t>d</a:t>
            </a:r>
            <a:r>
              <a:rPr lang="tr-TR" dirty="0" smtClean="0"/>
              <a:t>):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err="1" smtClean="0"/>
              <a:t>Kalvinizm</a:t>
            </a:r>
            <a:r>
              <a:rPr lang="en-GB" dirty="0" smtClean="0"/>
              <a:t>: Oude </a:t>
            </a:r>
            <a:r>
              <a:rPr lang="en-GB" dirty="0" err="1" smtClean="0"/>
              <a:t>Kerk</a:t>
            </a:r>
            <a:r>
              <a:rPr lang="en-GB" dirty="0" smtClean="0"/>
              <a:t>, </a:t>
            </a:r>
            <a:r>
              <a:rPr lang="en-GB" dirty="0" err="1" smtClean="0"/>
              <a:t>Amstedam</a:t>
            </a: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err="1" smtClean="0"/>
              <a:t>Kaynak</a:t>
            </a:r>
            <a:r>
              <a:rPr lang="en-GB" sz="2000" dirty="0"/>
              <a:t>: </a:t>
            </a:r>
            <a:r>
              <a:rPr lang="en-GB" sz="2000" dirty="0">
                <a:hlinkClick r:id="rId2"/>
              </a:rPr>
              <a:t>http://</a:t>
            </a:r>
            <a:r>
              <a:rPr lang="en-GB" sz="2000" dirty="0" smtClean="0">
                <a:hlinkClick r:id="rId2"/>
              </a:rPr>
              <a:t>www.holland.com/upload_mm/9/3/3/26998_fullimage_Oude_Kerk-Amsterdam1_560x350.jpg</a:t>
            </a:r>
            <a:r>
              <a:rPr lang="en-GB" sz="2000" dirty="0" smtClean="0"/>
              <a:t> </a:t>
            </a:r>
            <a:endParaRPr lang="tr-TR" dirty="0" smtClean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62" y="1371600"/>
            <a:ext cx="7051038" cy="440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tr-TR" dirty="0" err="1" smtClean="0"/>
              <a:t>Where</a:t>
            </a:r>
            <a:r>
              <a:rPr lang="tr-TR" dirty="0" smtClean="0"/>
              <a:t> else is </a:t>
            </a:r>
            <a:r>
              <a:rPr lang="tr-TR" dirty="0" err="1" smtClean="0"/>
              <a:t>geography</a:t>
            </a:r>
            <a:r>
              <a:rPr lang="tr-TR" dirty="0" smtClean="0"/>
              <a:t> </a:t>
            </a:r>
            <a:r>
              <a:rPr lang="tr-TR" dirty="0" err="1" smtClean="0"/>
              <a:t>significant</a:t>
            </a:r>
            <a:r>
              <a:rPr lang="tr-TR" dirty="0" smtClean="0"/>
              <a:t>? (3)</a:t>
            </a:r>
          </a:p>
          <a:p>
            <a:pPr algn="l"/>
            <a:endParaRPr lang="tr-TR" dirty="0"/>
          </a:p>
          <a:p>
            <a:pPr algn="l"/>
            <a:r>
              <a:rPr lang="tr-TR" dirty="0" err="1" smtClean="0"/>
              <a:t>Historical</a:t>
            </a:r>
            <a:r>
              <a:rPr lang="tr-TR" dirty="0" smtClean="0"/>
              <a:t> </a:t>
            </a:r>
            <a:r>
              <a:rPr lang="tr-TR" dirty="0" err="1" smtClean="0"/>
              <a:t>cases</a:t>
            </a:r>
            <a:r>
              <a:rPr lang="tr-TR" dirty="0" smtClean="0"/>
              <a:t> (</a:t>
            </a:r>
            <a:r>
              <a:rPr lang="en-GB" dirty="0" smtClean="0"/>
              <a:t>d</a:t>
            </a:r>
            <a:r>
              <a:rPr lang="tr-TR" dirty="0" smtClean="0"/>
              <a:t>):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err="1" smtClean="0"/>
              <a:t>Kalvinizm</a:t>
            </a:r>
            <a:r>
              <a:rPr lang="en-GB" dirty="0" smtClean="0"/>
              <a:t>: Oude </a:t>
            </a:r>
            <a:r>
              <a:rPr lang="en-GB" dirty="0" err="1" smtClean="0"/>
              <a:t>Kerk</a:t>
            </a:r>
            <a:r>
              <a:rPr lang="en-GB" dirty="0" smtClean="0"/>
              <a:t>, Amsterdam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err="1" smtClean="0"/>
              <a:t>Kaynak</a:t>
            </a:r>
            <a:r>
              <a:rPr lang="en-GB" sz="2000" dirty="0"/>
              <a:t>: </a:t>
            </a:r>
            <a:r>
              <a:rPr lang="en-GB" sz="2000" dirty="0">
                <a:hlinkClick r:id="rId2"/>
              </a:rPr>
              <a:t>http://</a:t>
            </a:r>
            <a:r>
              <a:rPr lang="en-GB" sz="2000" dirty="0" smtClean="0">
                <a:hlinkClick r:id="rId2"/>
              </a:rPr>
              <a:t>europaenfotos.com/amsterdam/oude-kerk-9416.jpg</a:t>
            </a:r>
            <a:r>
              <a:rPr lang="en-GB" sz="2000" dirty="0" smtClean="0"/>
              <a:t> </a:t>
            </a:r>
            <a:endParaRPr lang="tr-TR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89076"/>
            <a:ext cx="6553200" cy="436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1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tr-TR" dirty="0" err="1" smtClean="0"/>
              <a:t>Where</a:t>
            </a:r>
            <a:r>
              <a:rPr lang="tr-TR" dirty="0" smtClean="0"/>
              <a:t> else is </a:t>
            </a:r>
            <a:r>
              <a:rPr lang="tr-TR" dirty="0" err="1" smtClean="0"/>
              <a:t>geography</a:t>
            </a:r>
            <a:r>
              <a:rPr lang="tr-TR" dirty="0" smtClean="0"/>
              <a:t> </a:t>
            </a:r>
            <a:r>
              <a:rPr lang="tr-TR" dirty="0" err="1" smtClean="0"/>
              <a:t>significant</a:t>
            </a:r>
            <a:r>
              <a:rPr lang="tr-TR" dirty="0" smtClean="0"/>
              <a:t>? (3)</a:t>
            </a:r>
          </a:p>
          <a:p>
            <a:pPr algn="l"/>
            <a:endParaRPr lang="tr-TR" dirty="0"/>
          </a:p>
          <a:p>
            <a:pPr algn="l"/>
            <a:r>
              <a:rPr lang="tr-TR" dirty="0" err="1" smtClean="0"/>
              <a:t>Historical</a:t>
            </a:r>
            <a:r>
              <a:rPr lang="tr-TR" dirty="0" smtClean="0"/>
              <a:t> </a:t>
            </a:r>
            <a:r>
              <a:rPr lang="tr-TR" dirty="0" err="1" smtClean="0"/>
              <a:t>cases</a:t>
            </a:r>
            <a:r>
              <a:rPr lang="tr-TR" dirty="0" smtClean="0"/>
              <a:t> (</a:t>
            </a:r>
            <a:r>
              <a:rPr lang="en-GB" dirty="0" smtClean="0"/>
              <a:t>d</a:t>
            </a:r>
            <a:r>
              <a:rPr lang="tr-TR" dirty="0" smtClean="0"/>
              <a:t>):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err="1" smtClean="0"/>
              <a:t>Ortodoksi</a:t>
            </a:r>
            <a:r>
              <a:rPr lang="en-GB" dirty="0" smtClean="0"/>
              <a:t>: </a:t>
            </a:r>
            <a:r>
              <a:rPr lang="en-GB" dirty="0" err="1" smtClean="0"/>
              <a:t>Aya</a:t>
            </a:r>
            <a:r>
              <a:rPr lang="en-GB" dirty="0" smtClean="0"/>
              <a:t> </a:t>
            </a:r>
            <a:r>
              <a:rPr lang="en-GB" dirty="0" err="1" smtClean="0"/>
              <a:t>Yorgi</a:t>
            </a: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err="1" smtClean="0"/>
              <a:t>Kaynak</a:t>
            </a:r>
            <a:r>
              <a:rPr lang="en-GB" sz="2000" dirty="0" smtClean="0"/>
              <a:t>: </a:t>
            </a:r>
            <a:r>
              <a:rPr lang="en-GB" sz="2000" dirty="0">
                <a:hlinkClick r:id="rId2"/>
              </a:rPr>
              <a:t>http://</a:t>
            </a:r>
            <a:r>
              <a:rPr lang="en-GB" sz="2000" dirty="0" smtClean="0">
                <a:hlinkClick r:id="rId2"/>
              </a:rPr>
              <a:t>blog.karaderiligroup.com/wp-content/uploads/2015/01/45505_orig.jpg</a:t>
            </a:r>
            <a:r>
              <a:rPr lang="en-GB" sz="2000" dirty="0" smtClean="0"/>
              <a:t> </a:t>
            </a: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224" y="1260475"/>
            <a:ext cx="6963376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3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Where</a:t>
            </a:r>
            <a:r>
              <a:rPr lang="tr-TR" dirty="0" smtClean="0"/>
              <a:t> else is </a:t>
            </a:r>
            <a:r>
              <a:rPr lang="tr-TR" dirty="0" err="1" smtClean="0"/>
              <a:t>geography</a:t>
            </a:r>
            <a:r>
              <a:rPr lang="tr-TR" dirty="0" smtClean="0"/>
              <a:t> </a:t>
            </a:r>
            <a:r>
              <a:rPr lang="tr-TR" dirty="0" err="1" smtClean="0"/>
              <a:t>significant</a:t>
            </a:r>
            <a:r>
              <a:rPr lang="tr-TR" dirty="0" smtClean="0"/>
              <a:t>? (1)</a:t>
            </a:r>
          </a:p>
          <a:p>
            <a:pPr algn="l"/>
            <a:endParaRPr lang="tr-TR" dirty="0"/>
          </a:p>
          <a:p>
            <a:pPr algn="l"/>
            <a:r>
              <a:rPr lang="tr-TR" dirty="0" err="1" smtClean="0"/>
              <a:t>Residential</a:t>
            </a:r>
            <a:r>
              <a:rPr lang="tr-TR" dirty="0" smtClean="0"/>
              <a:t> </a:t>
            </a:r>
            <a:r>
              <a:rPr lang="tr-TR" dirty="0" err="1" smtClean="0"/>
              <a:t>Segregation</a:t>
            </a:r>
            <a:r>
              <a:rPr lang="tr-TR" dirty="0" smtClean="0"/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Why</a:t>
            </a:r>
            <a:r>
              <a:rPr lang="tr-TR" dirty="0" smtClean="0"/>
              <a:t> do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prefer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live</a:t>
            </a:r>
            <a:r>
              <a:rPr lang="tr-TR" dirty="0" smtClean="0"/>
              <a:t> in Aşağı Ayrancı, </a:t>
            </a:r>
            <a:r>
              <a:rPr lang="tr-TR" dirty="0" err="1" smtClean="0"/>
              <a:t>Ümitköy</a:t>
            </a:r>
            <a:r>
              <a:rPr lang="tr-TR" dirty="0" smtClean="0"/>
              <a:t>, Etlik, Keçiören, Mamak, </a:t>
            </a:r>
            <a:r>
              <a:rPr lang="tr-TR" dirty="0" err="1" smtClean="0"/>
              <a:t>or</a:t>
            </a:r>
            <a:r>
              <a:rPr lang="tr-TR" dirty="0" smtClean="0"/>
              <a:t> Dikmen?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Did</a:t>
            </a:r>
            <a:r>
              <a:rPr lang="tr-TR" dirty="0" smtClean="0"/>
              <a:t> </a:t>
            </a:r>
            <a:r>
              <a:rPr lang="tr-TR" dirty="0" err="1" smtClean="0"/>
              <a:t>anybody</a:t>
            </a:r>
            <a:r>
              <a:rPr lang="tr-TR" dirty="0" smtClean="0"/>
              <a:t> </a:t>
            </a:r>
            <a:r>
              <a:rPr lang="tr-TR" dirty="0" err="1" smtClean="0"/>
              <a:t>force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live</a:t>
            </a:r>
            <a:r>
              <a:rPr lang="tr-TR" dirty="0" smtClean="0"/>
              <a:t> in </a:t>
            </a:r>
            <a:r>
              <a:rPr lang="tr-TR" dirty="0" err="1" smtClean="0"/>
              <a:t>where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live</a:t>
            </a:r>
            <a:r>
              <a:rPr lang="tr-TR" dirty="0" smtClean="0"/>
              <a:t> </a:t>
            </a:r>
            <a:r>
              <a:rPr lang="tr-TR" dirty="0" err="1" smtClean="0"/>
              <a:t>today</a:t>
            </a:r>
            <a:r>
              <a:rPr lang="tr-TR" dirty="0" smtClean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If</a:t>
            </a:r>
            <a:r>
              <a:rPr lang="tr-TR" dirty="0" smtClean="0"/>
              <a:t> not, </a:t>
            </a:r>
            <a:r>
              <a:rPr lang="tr-TR" dirty="0" err="1" smtClean="0"/>
              <a:t>there</a:t>
            </a:r>
            <a:r>
              <a:rPr lang="tr-TR" dirty="0" smtClean="0"/>
              <a:t> can be a </a:t>
            </a:r>
            <a:r>
              <a:rPr lang="tr-TR" u="sng" dirty="0" err="1" smtClean="0"/>
              <a:t>micro</a:t>
            </a:r>
            <a:r>
              <a:rPr lang="tr-TR" u="sng" dirty="0" smtClean="0"/>
              <a:t> </a:t>
            </a:r>
            <a:r>
              <a:rPr lang="tr-TR" u="sng" dirty="0" err="1" smtClean="0"/>
              <a:t>regulatory</a:t>
            </a:r>
            <a:r>
              <a:rPr lang="tr-TR" u="sng" dirty="0" smtClean="0"/>
              <a:t> </a:t>
            </a:r>
            <a:r>
              <a:rPr lang="tr-TR" u="sng" dirty="0" err="1" smtClean="0"/>
              <a:t>principle</a:t>
            </a:r>
            <a:r>
              <a:rPr lang="tr-TR" u="sng" dirty="0" smtClean="0"/>
              <a:t> </a:t>
            </a:r>
            <a:r>
              <a:rPr lang="tr-TR" dirty="0" err="1" smtClean="0"/>
              <a:t>leading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u="sng" dirty="0" smtClean="0"/>
              <a:t>a </a:t>
            </a:r>
            <a:r>
              <a:rPr lang="tr-TR" u="sng" dirty="0" err="1" smtClean="0"/>
              <a:t>macro</a:t>
            </a:r>
            <a:r>
              <a:rPr lang="tr-TR" u="sng" dirty="0" smtClean="0"/>
              <a:t> </a:t>
            </a:r>
            <a:r>
              <a:rPr lang="tr-TR" u="sng" dirty="0" err="1" smtClean="0"/>
              <a:t>pattern</a:t>
            </a:r>
            <a:r>
              <a:rPr lang="tr-TR" u="sng" dirty="0" smtClean="0"/>
              <a:t> of </a:t>
            </a:r>
            <a:r>
              <a:rPr lang="tr-TR" u="sng" dirty="0" err="1" smtClean="0"/>
              <a:t>segregation</a:t>
            </a:r>
            <a:endParaRPr lang="tr-TR" u="sng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I </a:t>
            </a:r>
            <a:r>
              <a:rPr lang="tr-TR" dirty="0" err="1"/>
              <a:t>live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same</a:t>
            </a:r>
            <a:r>
              <a:rPr lang="tr-TR" dirty="0"/>
              <a:t> </a:t>
            </a:r>
            <a:r>
              <a:rPr lang="tr-TR" dirty="0" err="1"/>
              <a:t>neighbourhood</a:t>
            </a:r>
            <a:r>
              <a:rPr lang="tr-TR" dirty="0"/>
              <a:t> as </a:t>
            </a:r>
            <a:r>
              <a:rPr lang="tr-TR" dirty="0" err="1"/>
              <a:t>my</a:t>
            </a:r>
            <a:r>
              <a:rPr lang="tr-TR" dirty="0"/>
              <a:t> </a:t>
            </a:r>
            <a:r>
              <a:rPr lang="tr-TR" dirty="0" err="1"/>
              <a:t>parents</a:t>
            </a:r>
            <a:r>
              <a:rPr lang="tr-TR" dirty="0"/>
              <a:t>’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tr-TR" dirty="0"/>
              <a:t>I </a:t>
            </a:r>
            <a:r>
              <a:rPr lang="tr-TR" dirty="0" err="1"/>
              <a:t>live</a:t>
            </a:r>
            <a:r>
              <a:rPr lang="tr-TR" dirty="0"/>
              <a:t> </a:t>
            </a:r>
            <a:r>
              <a:rPr lang="tr-TR" dirty="0" err="1"/>
              <a:t>where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working</a:t>
            </a:r>
            <a:r>
              <a:rPr lang="tr-TR" dirty="0"/>
              <a:t> </a:t>
            </a:r>
            <a:r>
              <a:rPr lang="tr-TR" dirty="0" err="1"/>
              <a:t>class</a:t>
            </a:r>
            <a:r>
              <a:rPr lang="tr-TR" dirty="0"/>
              <a:t> </a:t>
            </a:r>
            <a:r>
              <a:rPr lang="tr-TR" dirty="0" err="1"/>
              <a:t>people</a:t>
            </a:r>
            <a:r>
              <a:rPr lang="tr-TR" dirty="0"/>
              <a:t> </a:t>
            </a:r>
            <a:r>
              <a:rPr lang="tr-TR" dirty="0" err="1"/>
              <a:t>live</a:t>
            </a:r>
            <a:endParaRPr lang="tr-TR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tr-TR" dirty="0"/>
              <a:t>I </a:t>
            </a:r>
            <a:r>
              <a:rPr lang="tr-TR" dirty="0" err="1"/>
              <a:t>live</a:t>
            </a:r>
            <a:r>
              <a:rPr lang="tr-TR" dirty="0"/>
              <a:t> in </a:t>
            </a:r>
            <a:r>
              <a:rPr lang="tr-TR" dirty="0" err="1"/>
              <a:t>conservative</a:t>
            </a:r>
            <a:r>
              <a:rPr lang="tr-TR" dirty="0"/>
              <a:t> </a:t>
            </a:r>
            <a:r>
              <a:rPr lang="tr-TR" dirty="0" err="1"/>
              <a:t>neighbourhoods</a:t>
            </a:r>
            <a:endParaRPr lang="tr-TR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tr-TR" dirty="0"/>
              <a:t>I </a:t>
            </a:r>
            <a:r>
              <a:rPr lang="tr-TR" dirty="0" err="1"/>
              <a:t>live</a:t>
            </a:r>
            <a:r>
              <a:rPr lang="tr-TR" dirty="0"/>
              <a:t> </a:t>
            </a:r>
            <a:r>
              <a:rPr lang="tr-TR" dirty="0" err="1"/>
              <a:t>close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bars</a:t>
            </a:r>
            <a:r>
              <a:rPr lang="tr-TR" dirty="0"/>
              <a:t>, </a:t>
            </a:r>
            <a:r>
              <a:rPr lang="tr-TR" dirty="0" err="1"/>
              <a:t>restaurants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 smtClean="0"/>
              <a:t>nightlife</a:t>
            </a:r>
            <a:endParaRPr lang="tr-TR" dirty="0"/>
          </a:p>
        </p:txBody>
      </p:sp>
      <p:sp>
        <p:nvSpPr>
          <p:cNvPr id="4" name="Sağ Ayraç 3"/>
          <p:cNvSpPr/>
          <p:nvPr/>
        </p:nvSpPr>
        <p:spPr>
          <a:xfrm>
            <a:off x="6515100" y="5041900"/>
            <a:ext cx="508000" cy="1524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Metin kutusu 4"/>
          <p:cNvSpPr txBox="1"/>
          <p:nvPr/>
        </p:nvSpPr>
        <p:spPr>
          <a:xfrm>
            <a:off x="7239000" y="5480734"/>
            <a:ext cx="392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How </a:t>
            </a:r>
            <a:r>
              <a:rPr lang="tr-TR" dirty="0" err="1" smtClean="0"/>
              <a:t>many</a:t>
            </a:r>
            <a:r>
              <a:rPr lang="tr-TR" dirty="0" smtClean="0"/>
              <a:t> of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did</a:t>
            </a:r>
            <a:r>
              <a:rPr lang="tr-TR" dirty="0" smtClean="0"/>
              <a:t> </a:t>
            </a:r>
            <a:r>
              <a:rPr lang="tr-TR" dirty="0" err="1" smtClean="0"/>
              <a:t>consider</a:t>
            </a:r>
            <a:r>
              <a:rPr lang="tr-TR" dirty="0" smtClean="0"/>
              <a:t> at </a:t>
            </a:r>
            <a:r>
              <a:rPr lang="tr-TR" dirty="0" err="1" smtClean="0"/>
              <a:t>least</a:t>
            </a:r>
            <a:r>
              <a:rPr lang="tr-TR" dirty="0" smtClean="0"/>
              <a:t> of </a:t>
            </a:r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reasons</a:t>
            </a:r>
            <a:r>
              <a:rPr lang="tr-TR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31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tr-TR" dirty="0" err="1" smtClean="0"/>
              <a:t>Where</a:t>
            </a:r>
            <a:r>
              <a:rPr lang="tr-TR" dirty="0" smtClean="0"/>
              <a:t> else is </a:t>
            </a:r>
            <a:r>
              <a:rPr lang="tr-TR" dirty="0" err="1" smtClean="0"/>
              <a:t>geography</a:t>
            </a:r>
            <a:r>
              <a:rPr lang="tr-TR" dirty="0" smtClean="0"/>
              <a:t> </a:t>
            </a:r>
            <a:r>
              <a:rPr lang="tr-TR" dirty="0" err="1" smtClean="0"/>
              <a:t>significant</a:t>
            </a:r>
            <a:r>
              <a:rPr lang="tr-TR" dirty="0" smtClean="0"/>
              <a:t>? (3)</a:t>
            </a:r>
          </a:p>
          <a:p>
            <a:pPr algn="l"/>
            <a:endParaRPr lang="tr-TR" dirty="0"/>
          </a:p>
          <a:p>
            <a:pPr algn="l"/>
            <a:r>
              <a:rPr lang="tr-TR" dirty="0" err="1" smtClean="0"/>
              <a:t>Historical</a:t>
            </a:r>
            <a:r>
              <a:rPr lang="tr-TR" dirty="0" smtClean="0"/>
              <a:t> </a:t>
            </a:r>
            <a:r>
              <a:rPr lang="tr-TR" dirty="0" err="1" smtClean="0"/>
              <a:t>cases</a:t>
            </a:r>
            <a:r>
              <a:rPr lang="tr-TR" dirty="0" smtClean="0"/>
              <a:t> (</a:t>
            </a:r>
            <a:r>
              <a:rPr lang="en-GB" dirty="0" smtClean="0"/>
              <a:t>d</a:t>
            </a:r>
            <a:r>
              <a:rPr lang="tr-TR" dirty="0" smtClean="0"/>
              <a:t>):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err="1"/>
              <a:t>Kentleşme</a:t>
            </a:r>
            <a:r>
              <a:rPr lang="en-GB" dirty="0"/>
              <a:t> </a:t>
            </a:r>
            <a:r>
              <a:rPr lang="en-GB" dirty="0" smtClean="0"/>
              <a:t>(Paris)</a:t>
            </a: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Bourg </a:t>
            </a:r>
            <a:r>
              <a:rPr lang="en-GB" dirty="0">
                <a:sym typeface="Wingdings" panose="05000000000000000000" pitchFamily="2" charset="2"/>
              </a:rPr>
              <a:t> Bourgeoisie (</a:t>
            </a:r>
            <a:r>
              <a:rPr lang="en-GB" dirty="0" err="1">
                <a:sym typeface="Wingdings" panose="05000000000000000000" pitchFamily="2" charset="2"/>
              </a:rPr>
              <a:t>kent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soylu</a:t>
            </a:r>
            <a:r>
              <a:rPr lang="en-GB" dirty="0">
                <a:sym typeface="Wingdings" panose="05000000000000000000" pitchFamily="2" charset="2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Strasbourg, </a:t>
            </a:r>
            <a:r>
              <a:rPr lang="en-GB" dirty="0" err="1">
                <a:sym typeface="Wingdings" panose="05000000000000000000" pitchFamily="2" charset="2"/>
              </a:rPr>
              <a:t>Edinbourg</a:t>
            </a:r>
            <a:r>
              <a:rPr lang="en-GB" dirty="0">
                <a:sym typeface="Wingdings" panose="05000000000000000000" pitchFamily="2" charset="2"/>
              </a:rPr>
              <a:t>, </a:t>
            </a:r>
            <a:r>
              <a:rPr lang="en-GB" dirty="0" smtClean="0">
                <a:sym typeface="Wingdings" panose="05000000000000000000" pitchFamily="2" charset="2"/>
              </a:rPr>
              <a:t>Hamburg</a:t>
            </a:r>
            <a:r>
              <a:rPr lang="en-GB" dirty="0">
                <a:sym typeface="Wingdings" panose="05000000000000000000" pitchFamily="2" charset="2"/>
              </a:rPr>
              <a:t>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err="1"/>
              <a:t>Türkçe’de</a:t>
            </a:r>
            <a:r>
              <a:rPr lang="en-GB" dirty="0"/>
              <a:t>: </a:t>
            </a:r>
            <a:r>
              <a:rPr lang="en-GB" dirty="0" err="1"/>
              <a:t>Burç</a:t>
            </a:r>
            <a:r>
              <a:rPr lang="en-GB" dirty="0"/>
              <a:t>, </a:t>
            </a:r>
            <a:r>
              <a:rPr lang="en-GB" dirty="0" err="1"/>
              <a:t>Burgaz</a:t>
            </a:r>
            <a:r>
              <a:rPr lang="en-GB" dirty="0"/>
              <a:t> Ada vs.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err="1" smtClean="0"/>
              <a:t>Kaynak</a:t>
            </a:r>
            <a:r>
              <a:rPr lang="en-GB" sz="2000" dirty="0"/>
              <a:t>: </a:t>
            </a:r>
            <a:r>
              <a:rPr lang="en-GB" sz="2000" dirty="0">
                <a:hlinkClick r:id="rId2"/>
              </a:rPr>
              <a:t>http://</a:t>
            </a:r>
            <a:r>
              <a:rPr lang="en-GB" sz="2000" dirty="0" smtClean="0">
                <a:hlinkClick r:id="rId2"/>
              </a:rPr>
              <a:t>www.oldmapsofparis.com/system/maps/9/original/paris1615.jpg?1329722213</a:t>
            </a:r>
            <a:r>
              <a:rPr lang="en-GB" sz="2000" dirty="0" smtClean="0"/>
              <a:t> </a:t>
            </a:r>
            <a:endParaRPr lang="tr-TR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1371601"/>
            <a:ext cx="6682647" cy="445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5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tr-TR" dirty="0" err="1" smtClean="0"/>
              <a:t>Where</a:t>
            </a:r>
            <a:r>
              <a:rPr lang="tr-TR" dirty="0" smtClean="0"/>
              <a:t> else is </a:t>
            </a:r>
            <a:r>
              <a:rPr lang="tr-TR" dirty="0" err="1" smtClean="0"/>
              <a:t>geography</a:t>
            </a:r>
            <a:r>
              <a:rPr lang="tr-TR" dirty="0" smtClean="0"/>
              <a:t> </a:t>
            </a:r>
            <a:r>
              <a:rPr lang="tr-TR" dirty="0" err="1" smtClean="0"/>
              <a:t>significant</a:t>
            </a:r>
            <a:r>
              <a:rPr lang="tr-TR" dirty="0" smtClean="0"/>
              <a:t>? (3)</a:t>
            </a:r>
          </a:p>
          <a:p>
            <a:pPr algn="l"/>
            <a:endParaRPr lang="tr-TR" dirty="0"/>
          </a:p>
          <a:p>
            <a:pPr algn="l"/>
            <a:r>
              <a:rPr lang="tr-TR" dirty="0" err="1" smtClean="0"/>
              <a:t>Historical</a:t>
            </a:r>
            <a:r>
              <a:rPr lang="tr-TR" dirty="0" smtClean="0"/>
              <a:t> </a:t>
            </a:r>
            <a:r>
              <a:rPr lang="tr-TR" dirty="0" err="1" smtClean="0"/>
              <a:t>cases</a:t>
            </a:r>
            <a:r>
              <a:rPr lang="tr-TR" dirty="0" smtClean="0"/>
              <a:t> (</a:t>
            </a:r>
            <a:r>
              <a:rPr lang="en-GB" dirty="0" smtClean="0"/>
              <a:t>d</a:t>
            </a:r>
            <a:r>
              <a:rPr lang="tr-TR" dirty="0" smtClean="0"/>
              <a:t>):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err="1"/>
              <a:t>Kentleşme</a:t>
            </a:r>
            <a:r>
              <a:rPr lang="en-GB" dirty="0"/>
              <a:t> </a:t>
            </a:r>
            <a:r>
              <a:rPr lang="en-GB" dirty="0" smtClean="0"/>
              <a:t>(Paris)</a:t>
            </a: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Bourg </a:t>
            </a:r>
            <a:r>
              <a:rPr lang="en-GB" dirty="0">
                <a:sym typeface="Wingdings" panose="05000000000000000000" pitchFamily="2" charset="2"/>
              </a:rPr>
              <a:t> Bourgeoisie (</a:t>
            </a:r>
            <a:r>
              <a:rPr lang="en-GB" dirty="0" err="1">
                <a:sym typeface="Wingdings" panose="05000000000000000000" pitchFamily="2" charset="2"/>
              </a:rPr>
              <a:t>kent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soylu</a:t>
            </a:r>
            <a:r>
              <a:rPr lang="en-GB" dirty="0">
                <a:sym typeface="Wingdings" panose="05000000000000000000" pitchFamily="2" charset="2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Strasbourg, </a:t>
            </a:r>
            <a:r>
              <a:rPr lang="en-GB" dirty="0" err="1">
                <a:sym typeface="Wingdings" panose="05000000000000000000" pitchFamily="2" charset="2"/>
              </a:rPr>
              <a:t>Edinbourg</a:t>
            </a:r>
            <a:r>
              <a:rPr lang="en-GB" dirty="0">
                <a:sym typeface="Wingdings" panose="05000000000000000000" pitchFamily="2" charset="2"/>
              </a:rPr>
              <a:t>, </a:t>
            </a:r>
            <a:r>
              <a:rPr lang="en-GB" dirty="0" smtClean="0">
                <a:sym typeface="Wingdings" panose="05000000000000000000" pitchFamily="2" charset="2"/>
              </a:rPr>
              <a:t>Hamburg</a:t>
            </a:r>
            <a:r>
              <a:rPr lang="en-GB" dirty="0">
                <a:sym typeface="Wingdings" panose="05000000000000000000" pitchFamily="2" charset="2"/>
              </a:rPr>
              <a:t>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err="1"/>
              <a:t>Türkçe’de</a:t>
            </a:r>
            <a:r>
              <a:rPr lang="en-GB" dirty="0"/>
              <a:t>: </a:t>
            </a:r>
            <a:r>
              <a:rPr lang="en-GB" dirty="0" err="1"/>
              <a:t>Burç</a:t>
            </a:r>
            <a:r>
              <a:rPr lang="en-GB" dirty="0"/>
              <a:t>, </a:t>
            </a:r>
            <a:r>
              <a:rPr lang="en-GB" dirty="0" err="1"/>
              <a:t>Burgaz</a:t>
            </a:r>
            <a:r>
              <a:rPr lang="en-GB" dirty="0"/>
              <a:t> Ada vs.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err="1" smtClean="0"/>
              <a:t>Kaynak</a:t>
            </a:r>
            <a:r>
              <a:rPr lang="en-GB" sz="2000" dirty="0"/>
              <a:t>: </a:t>
            </a:r>
            <a:r>
              <a:rPr lang="en-GB" sz="2000" dirty="0">
                <a:hlinkClick r:id="rId2"/>
              </a:rPr>
              <a:t>http://</a:t>
            </a:r>
            <a:r>
              <a:rPr lang="en-GB" sz="2000" dirty="0" smtClean="0">
                <a:hlinkClick r:id="rId2"/>
              </a:rPr>
              <a:t>thecityfix.com/files/2010/10/Screen-shot-2010-10-22-at-5.25.55-PM1.png</a:t>
            </a:r>
            <a:r>
              <a:rPr lang="en-GB" sz="2000" dirty="0" smtClean="0"/>
              <a:t> </a:t>
            </a: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38" y="1257300"/>
            <a:ext cx="625672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tr-TR" dirty="0" err="1" smtClean="0"/>
              <a:t>Where</a:t>
            </a:r>
            <a:r>
              <a:rPr lang="tr-TR" dirty="0" smtClean="0"/>
              <a:t> else is </a:t>
            </a:r>
            <a:r>
              <a:rPr lang="tr-TR" dirty="0" err="1" smtClean="0"/>
              <a:t>geography</a:t>
            </a:r>
            <a:r>
              <a:rPr lang="tr-TR" dirty="0" smtClean="0"/>
              <a:t> </a:t>
            </a:r>
            <a:r>
              <a:rPr lang="tr-TR" dirty="0" err="1" smtClean="0"/>
              <a:t>significant</a:t>
            </a:r>
            <a:r>
              <a:rPr lang="tr-TR" dirty="0" smtClean="0"/>
              <a:t>? (3)</a:t>
            </a:r>
          </a:p>
          <a:p>
            <a:pPr algn="l"/>
            <a:endParaRPr lang="tr-TR" dirty="0"/>
          </a:p>
          <a:p>
            <a:pPr algn="l"/>
            <a:r>
              <a:rPr lang="tr-TR" dirty="0" err="1" smtClean="0"/>
              <a:t>Historical</a:t>
            </a:r>
            <a:r>
              <a:rPr lang="tr-TR" dirty="0" smtClean="0"/>
              <a:t> </a:t>
            </a:r>
            <a:r>
              <a:rPr lang="tr-TR" dirty="0" err="1" smtClean="0"/>
              <a:t>cases</a:t>
            </a:r>
            <a:r>
              <a:rPr lang="tr-TR" dirty="0" smtClean="0"/>
              <a:t> (</a:t>
            </a:r>
            <a:r>
              <a:rPr lang="en-GB" dirty="0" smtClean="0"/>
              <a:t>d</a:t>
            </a:r>
            <a:r>
              <a:rPr lang="tr-TR" dirty="0" smtClean="0"/>
              <a:t>):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err="1"/>
              <a:t>Kentleşme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Brugge</a:t>
            </a:r>
            <a:r>
              <a:rPr lang="en-GB" dirty="0" smtClean="0"/>
              <a:t>)</a:t>
            </a: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Bourg </a:t>
            </a:r>
            <a:r>
              <a:rPr lang="en-GB" dirty="0">
                <a:sym typeface="Wingdings" panose="05000000000000000000" pitchFamily="2" charset="2"/>
              </a:rPr>
              <a:t> Bourgeoisie (</a:t>
            </a:r>
            <a:r>
              <a:rPr lang="en-GB" dirty="0" err="1">
                <a:sym typeface="Wingdings" panose="05000000000000000000" pitchFamily="2" charset="2"/>
              </a:rPr>
              <a:t>kent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soylu</a:t>
            </a:r>
            <a:r>
              <a:rPr lang="en-GB" dirty="0">
                <a:sym typeface="Wingdings" panose="05000000000000000000" pitchFamily="2" charset="2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Strasbourg, </a:t>
            </a:r>
            <a:r>
              <a:rPr lang="en-GB" dirty="0" err="1">
                <a:sym typeface="Wingdings" panose="05000000000000000000" pitchFamily="2" charset="2"/>
              </a:rPr>
              <a:t>Edinbourg</a:t>
            </a:r>
            <a:r>
              <a:rPr lang="en-GB" dirty="0">
                <a:sym typeface="Wingdings" panose="05000000000000000000" pitchFamily="2" charset="2"/>
              </a:rPr>
              <a:t>, </a:t>
            </a:r>
            <a:r>
              <a:rPr lang="en-GB" dirty="0" smtClean="0">
                <a:sym typeface="Wingdings" panose="05000000000000000000" pitchFamily="2" charset="2"/>
              </a:rPr>
              <a:t>Hamburg</a:t>
            </a:r>
            <a:r>
              <a:rPr lang="en-GB" dirty="0">
                <a:sym typeface="Wingdings" panose="05000000000000000000" pitchFamily="2" charset="2"/>
              </a:rPr>
              <a:t>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err="1"/>
              <a:t>Türkçe’de</a:t>
            </a:r>
            <a:r>
              <a:rPr lang="en-GB" dirty="0"/>
              <a:t>: </a:t>
            </a:r>
            <a:r>
              <a:rPr lang="en-GB" dirty="0" err="1"/>
              <a:t>Burç</a:t>
            </a:r>
            <a:r>
              <a:rPr lang="en-GB" dirty="0"/>
              <a:t>, </a:t>
            </a:r>
            <a:r>
              <a:rPr lang="en-GB" dirty="0" err="1"/>
              <a:t>Burgaz</a:t>
            </a:r>
            <a:r>
              <a:rPr lang="en-GB" dirty="0"/>
              <a:t> Ada vs.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err="1" smtClean="0"/>
              <a:t>Kaynak</a:t>
            </a:r>
            <a:r>
              <a:rPr lang="en-GB" sz="2000" dirty="0"/>
              <a:t>: </a:t>
            </a:r>
            <a:r>
              <a:rPr lang="en-GB" sz="2000" dirty="0">
                <a:hlinkClick r:id="rId2"/>
              </a:rPr>
              <a:t>http://</a:t>
            </a:r>
            <a:r>
              <a:rPr lang="en-GB" sz="2000" dirty="0" smtClean="0">
                <a:hlinkClick r:id="rId2"/>
              </a:rPr>
              <a:t>historic-cities.huji.ac.il/belgium/brussels/maps/braun_hogenberg_I_14_b.jpg</a:t>
            </a:r>
            <a:r>
              <a:rPr lang="en-GB" sz="2000" dirty="0" smtClean="0"/>
              <a:t> </a:t>
            </a:r>
            <a:endParaRPr lang="tr-TR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0" y="1257301"/>
            <a:ext cx="6540030" cy="482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4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tr-TR" dirty="0" err="1" smtClean="0"/>
              <a:t>Where</a:t>
            </a:r>
            <a:r>
              <a:rPr lang="tr-TR" dirty="0" smtClean="0"/>
              <a:t> else is </a:t>
            </a:r>
            <a:r>
              <a:rPr lang="tr-TR" dirty="0" err="1" smtClean="0"/>
              <a:t>geography</a:t>
            </a:r>
            <a:r>
              <a:rPr lang="tr-TR" dirty="0" smtClean="0"/>
              <a:t> </a:t>
            </a:r>
            <a:r>
              <a:rPr lang="tr-TR" dirty="0" err="1" smtClean="0"/>
              <a:t>significant</a:t>
            </a:r>
            <a:r>
              <a:rPr lang="tr-TR" dirty="0" smtClean="0"/>
              <a:t>? (3)</a:t>
            </a:r>
          </a:p>
          <a:p>
            <a:pPr algn="l"/>
            <a:endParaRPr lang="tr-TR" dirty="0"/>
          </a:p>
          <a:p>
            <a:pPr algn="l"/>
            <a:r>
              <a:rPr lang="tr-TR" dirty="0" err="1" smtClean="0"/>
              <a:t>Historical</a:t>
            </a:r>
            <a:r>
              <a:rPr lang="tr-TR" dirty="0" smtClean="0"/>
              <a:t> </a:t>
            </a:r>
            <a:r>
              <a:rPr lang="tr-TR" dirty="0" err="1" smtClean="0"/>
              <a:t>cases</a:t>
            </a:r>
            <a:r>
              <a:rPr lang="tr-TR" dirty="0" smtClean="0"/>
              <a:t> (</a:t>
            </a:r>
            <a:r>
              <a:rPr lang="en-GB" dirty="0" smtClean="0"/>
              <a:t>d</a:t>
            </a:r>
            <a:r>
              <a:rPr lang="tr-TR" dirty="0" smtClean="0"/>
              <a:t>):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err="1"/>
              <a:t>Kentleşme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Brugge</a:t>
            </a:r>
            <a:r>
              <a:rPr lang="en-GB" dirty="0" smtClean="0"/>
              <a:t>)</a:t>
            </a: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Bourg </a:t>
            </a:r>
            <a:r>
              <a:rPr lang="en-GB" dirty="0">
                <a:sym typeface="Wingdings" panose="05000000000000000000" pitchFamily="2" charset="2"/>
              </a:rPr>
              <a:t> Bourgeoisie (</a:t>
            </a:r>
            <a:r>
              <a:rPr lang="en-GB" dirty="0" err="1">
                <a:sym typeface="Wingdings" panose="05000000000000000000" pitchFamily="2" charset="2"/>
              </a:rPr>
              <a:t>kent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soylu</a:t>
            </a:r>
            <a:r>
              <a:rPr lang="en-GB" dirty="0">
                <a:sym typeface="Wingdings" panose="05000000000000000000" pitchFamily="2" charset="2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Strasbourg, </a:t>
            </a:r>
            <a:r>
              <a:rPr lang="en-GB" dirty="0" err="1">
                <a:sym typeface="Wingdings" panose="05000000000000000000" pitchFamily="2" charset="2"/>
              </a:rPr>
              <a:t>Edinbourg</a:t>
            </a:r>
            <a:r>
              <a:rPr lang="en-GB" dirty="0">
                <a:sym typeface="Wingdings" panose="05000000000000000000" pitchFamily="2" charset="2"/>
              </a:rPr>
              <a:t>, </a:t>
            </a:r>
            <a:r>
              <a:rPr lang="en-GB" dirty="0" smtClean="0">
                <a:sym typeface="Wingdings" panose="05000000000000000000" pitchFamily="2" charset="2"/>
              </a:rPr>
              <a:t>Hamburg</a:t>
            </a:r>
            <a:r>
              <a:rPr lang="en-GB" dirty="0">
                <a:sym typeface="Wingdings" panose="05000000000000000000" pitchFamily="2" charset="2"/>
              </a:rPr>
              <a:t>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err="1"/>
              <a:t>Türkçe’de</a:t>
            </a:r>
            <a:r>
              <a:rPr lang="en-GB" dirty="0"/>
              <a:t>: </a:t>
            </a:r>
            <a:r>
              <a:rPr lang="en-GB" dirty="0" err="1"/>
              <a:t>Burç</a:t>
            </a:r>
            <a:r>
              <a:rPr lang="en-GB" dirty="0"/>
              <a:t>, </a:t>
            </a:r>
            <a:r>
              <a:rPr lang="en-GB" dirty="0" err="1"/>
              <a:t>Burgaz</a:t>
            </a:r>
            <a:r>
              <a:rPr lang="en-GB" dirty="0"/>
              <a:t> Ada vs.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err="1" smtClean="0"/>
              <a:t>Kaynak</a:t>
            </a:r>
            <a:r>
              <a:rPr lang="en-GB" sz="2000" dirty="0"/>
              <a:t>: </a:t>
            </a:r>
            <a:r>
              <a:rPr lang="en-GB" sz="2000" dirty="0">
                <a:hlinkClick r:id="rId2"/>
              </a:rPr>
              <a:t>http://lh5.ggpht.com/_</a:t>
            </a:r>
            <a:r>
              <a:rPr lang="en-GB" sz="2000" dirty="0" smtClean="0">
                <a:hlinkClick r:id="rId2"/>
              </a:rPr>
              <a:t>hVOW2U7K4-M/SmFRFj1VfcI/AAAAAAABDbE/4khfXlhK3sw/s720/23r2t5tg5gtgt.jpg</a:t>
            </a:r>
            <a:r>
              <a:rPr lang="en-GB" sz="2000" dirty="0" smtClean="0"/>
              <a:t> </a:t>
            </a: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50" y="1282700"/>
            <a:ext cx="721995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3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Where</a:t>
            </a:r>
            <a:r>
              <a:rPr lang="tr-TR" dirty="0" smtClean="0"/>
              <a:t> else is </a:t>
            </a:r>
            <a:r>
              <a:rPr lang="tr-TR" dirty="0" err="1" smtClean="0"/>
              <a:t>geography</a:t>
            </a:r>
            <a:r>
              <a:rPr lang="tr-TR" dirty="0" smtClean="0"/>
              <a:t> </a:t>
            </a:r>
            <a:r>
              <a:rPr lang="tr-TR" dirty="0" err="1" smtClean="0"/>
              <a:t>significant</a:t>
            </a:r>
            <a:r>
              <a:rPr lang="tr-TR" dirty="0" smtClean="0"/>
              <a:t>? (3)</a:t>
            </a:r>
          </a:p>
          <a:p>
            <a:pPr algn="l"/>
            <a:endParaRPr lang="tr-TR" dirty="0"/>
          </a:p>
          <a:p>
            <a:pPr algn="l"/>
            <a:r>
              <a:rPr lang="tr-TR" dirty="0" err="1" smtClean="0"/>
              <a:t>Historical</a:t>
            </a:r>
            <a:r>
              <a:rPr lang="tr-TR" dirty="0" smtClean="0"/>
              <a:t> </a:t>
            </a:r>
            <a:r>
              <a:rPr lang="tr-TR" dirty="0" err="1" smtClean="0"/>
              <a:t>cases</a:t>
            </a:r>
            <a:r>
              <a:rPr lang="tr-TR" dirty="0" smtClean="0"/>
              <a:t> (c):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Nowhere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UK is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120 km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sea</a:t>
            </a:r>
            <a:r>
              <a:rPr lang="tr-TR" smtClean="0"/>
              <a:t> </a:t>
            </a:r>
          </a:p>
          <a:p>
            <a:pPr algn="l"/>
            <a:r>
              <a:rPr lang="tr-TR" smtClean="0"/>
              <a:t>(</a:t>
            </a:r>
            <a:r>
              <a:rPr lang="tr-TR" dirty="0" err="1" smtClean="0"/>
              <a:t>Cotton</a:t>
            </a:r>
            <a:r>
              <a:rPr lang="tr-TR" dirty="0" smtClean="0"/>
              <a:t>-in-</a:t>
            </a:r>
            <a:r>
              <a:rPr lang="tr-TR" dirty="0" err="1" smtClean="0"/>
              <a:t>the</a:t>
            </a:r>
            <a:r>
              <a:rPr lang="tr-TR" dirty="0" smtClean="0"/>
              <a:t>-</a:t>
            </a:r>
            <a:r>
              <a:rPr lang="tr-TR" dirty="0" err="1" smtClean="0"/>
              <a:t>Elms</a:t>
            </a:r>
            <a:r>
              <a:rPr lang="tr-TR" dirty="0" smtClean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What</a:t>
            </a:r>
            <a:r>
              <a:rPr lang="tr-TR" dirty="0" smtClean="0"/>
              <a:t> can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effect</a:t>
            </a:r>
            <a:r>
              <a:rPr lang="tr-TR" dirty="0" smtClean="0"/>
              <a:t> of </a:t>
            </a:r>
            <a:r>
              <a:rPr lang="tr-TR" dirty="0" err="1" smtClean="0"/>
              <a:t>geographical</a:t>
            </a:r>
            <a:r>
              <a:rPr lang="tr-TR" dirty="0" smtClean="0"/>
              <a:t> </a:t>
            </a:r>
            <a:r>
              <a:rPr lang="tr-TR" dirty="0" err="1" smtClean="0"/>
              <a:t>shape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UK</a:t>
            </a:r>
          </a:p>
          <a:p>
            <a:pPr algn="l"/>
            <a:r>
              <a:rPr lang="tr-TR" dirty="0"/>
              <a:t>b</a:t>
            </a:r>
            <a:r>
              <a:rPr lang="tr-TR" dirty="0" smtClean="0"/>
              <a:t>e on </a:t>
            </a:r>
            <a:r>
              <a:rPr lang="tr-TR" dirty="0" err="1" smtClean="0"/>
              <a:t>overseas</a:t>
            </a:r>
            <a:r>
              <a:rPr lang="tr-TR" dirty="0" smtClean="0"/>
              <a:t> </a:t>
            </a:r>
            <a:r>
              <a:rPr lang="tr-TR" dirty="0" err="1" smtClean="0"/>
              <a:t>expansion</a:t>
            </a:r>
            <a:r>
              <a:rPr lang="tr-TR" dirty="0" smtClean="0"/>
              <a:t>, </a:t>
            </a:r>
            <a:r>
              <a:rPr lang="tr-TR" dirty="0" err="1" smtClean="0"/>
              <a:t>emergence</a:t>
            </a:r>
            <a:r>
              <a:rPr lang="tr-TR" dirty="0" smtClean="0"/>
              <a:t> of </a:t>
            </a:r>
            <a:r>
              <a:rPr lang="tr-TR" dirty="0" err="1" smtClean="0"/>
              <a:t>capitalism</a:t>
            </a:r>
            <a:r>
              <a:rPr lang="tr-TR" dirty="0" smtClean="0"/>
              <a:t>,</a:t>
            </a:r>
          </a:p>
          <a:p>
            <a:pPr algn="l"/>
            <a:r>
              <a:rPr lang="tr-TR" dirty="0" err="1" smtClean="0"/>
              <a:t>colonialism</a:t>
            </a:r>
            <a:r>
              <a:rPr lang="tr-TR" dirty="0" smtClean="0"/>
              <a:t>,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Industrial</a:t>
            </a:r>
            <a:r>
              <a:rPr lang="tr-TR" dirty="0" smtClean="0"/>
              <a:t> </a:t>
            </a:r>
            <a:r>
              <a:rPr lang="tr-TR" dirty="0" err="1" smtClean="0"/>
              <a:t>Revolution</a:t>
            </a:r>
            <a:r>
              <a:rPr lang="tr-TR" dirty="0" smtClean="0"/>
              <a:t>?</a:t>
            </a:r>
          </a:p>
          <a:p>
            <a:pPr algn="l"/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247064"/>
            <a:ext cx="4648200" cy="53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7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Where</a:t>
            </a:r>
            <a:r>
              <a:rPr lang="tr-TR" dirty="0" smtClean="0"/>
              <a:t> else is </a:t>
            </a:r>
            <a:r>
              <a:rPr lang="tr-TR" dirty="0" err="1" smtClean="0"/>
              <a:t>geography</a:t>
            </a:r>
            <a:r>
              <a:rPr lang="tr-TR" dirty="0" smtClean="0"/>
              <a:t> </a:t>
            </a:r>
            <a:r>
              <a:rPr lang="tr-TR" dirty="0" err="1" smtClean="0"/>
              <a:t>significant</a:t>
            </a:r>
            <a:r>
              <a:rPr lang="tr-TR" dirty="0" smtClean="0"/>
              <a:t>? (3)</a:t>
            </a:r>
          </a:p>
          <a:p>
            <a:pPr algn="l"/>
            <a:endParaRPr lang="tr-TR" dirty="0"/>
          </a:p>
          <a:p>
            <a:pPr algn="l"/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fields</a:t>
            </a:r>
            <a:r>
              <a:rPr lang="tr-TR" dirty="0" smtClean="0"/>
              <a:t> of </a:t>
            </a:r>
            <a:r>
              <a:rPr lang="tr-TR" dirty="0" err="1" smtClean="0"/>
              <a:t>research</a:t>
            </a:r>
            <a:r>
              <a:rPr lang="tr-TR" dirty="0" smtClean="0"/>
              <a:t>:</a:t>
            </a:r>
          </a:p>
          <a:p>
            <a:pPr algn="l"/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b="1" dirty="0" err="1" smtClean="0"/>
              <a:t>Economic</a:t>
            </a:r>
            <a:r>
              <a:rPr lang="tr-TR" b="1" dirty="0" smtClean="0"/>
              <a:t> </a:t>
            </a:r>
            <a:r>
              <a:rPr lang="tr-TR" b="1" dirty="0" err="1" smtClean="0"/>
              <a:t>Geography</a:t>
            </a:r>
            <a:r>
              <a:rPr lang="tr-TR" dirty="0" smtClean="0"/>
              <a:t>: </a:t>
            </a:r>
            <a:r>
              <a:rPr lang="tr-TR" dirty="0" err="1" smtClean="0"/>
              <a:t>Spatial</a:t>
            </a:r>
            <a:r>
              <a:rPr lang="tr-TR" dirty="0" smtClean="0"/>
              <a:t> </a:t>
            </a:r>
            <a:r>
              <a:rPr lang="tr-TR" dirty="0" err="1" smtClean="0"/>
              <a:t>distribution</a:t>
            </a:r>
            <a:r>
              <a:rPr lang="tr-TR" dirty="0" smtClean="0"/>
              <a:t> of </a:t>
            </a:r>
            <a:r>
              <a:rPr lang="tr-TR" dirty="0" err="1" smtClean="0"/>
              <a:t>economic</a:t>
            </a:r>
            <a:r>
              <a:rPr lang="tr-TR" dirty="0" smtClean="0"/>
              <a:t> </a:t>
            </a:r>
            <a:r>
              <a:rPr lang="tr-TR" dirty="0" err="1" smtClean="0"/>
              <a:t>activities</a:t>
            </a:r>
            <a:r>
              <a:rPr lang="tr-TR" dirty="0" smtClean="0"/>
              <a:t>, </a:t>
            </a:r>
            <a:r>
              <a:rPr lang="tr-TR" dirty="0" err="1" smtClean="0"/>
              <a:t>urbanisation</a:t>
            </a:r>
            <a:r>
              <a:rPr lang="tr-TR" dirty="0" smtClean="0"/>
              <a:t>, </a:t>
            </a:r>
            <a:r>
              <a:rPr lang="tr-TR" dirty="0" err="1" smtClean="0"/>
              <a:t>economic</a:t>
            </a:r>
            <a:r>
              <a:rPr lang="tr-TR" dirty="0" smtClean="0"/>
              <a:t> </a:t>
            </a:r>
            <a:r>
              <a:rPr lang="tr-TR" dirty="0" err="1" smtClean="0"/>
              <a:t>clusters</a:t>
            </a:r>
            <a:r>
              <a:rPr lang="tr-TR" dirty="0" smtClean="0"/>
              <a:t>, </a:t>
            </a:r>
            <a:r>
              <a:rPr lang="tr-TR" dirty="0" err="1" smtClean="0"/>
              <a:t>transportation</a:t>
            </a:r>
            <a:r>
              <a:rPr lang="tr-TR" dirty="0" smtClean="0"/>
              <a:t>, </a:t>
            </a:r>
            <a:r>
              <a:rPr lang="tr-TR" dirty="0" err="1" smtClean="0"/>
              <a:t>real</a:t>
            </a:r>
            <a:r>
              <a:rPr lang="tr-TR" dirty="0" smtClean="0"/>
              <a:t> </a:t>
            </a:r>
            <a:r>
              <a:rPr lang="tr-TR" dirty="0" err="1" smtClean="0"/>
              <a:t>estate</a:t>
            </a:r>
            <a:r>
              <a:rPr lang="tr-TR" dirty="0"/>
              <a:t> </a:t>
            </a:r>
            <a:r>
              <a:rPr lang="tr-TR" dirty="0" err="1" smtClean="0"/>
              <a:t>etc</a:t>
            </a:r>
            <a:r>
              <a:rPr lang="tr-TR" dirty="0" smtClean="0"/>
              <a:t>.</a:t>
            </a:r>
          </a:p>
          <a:p>
            <a:pPr algn="l"/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b="1" dirty="0" err="1" smtClean="0"/>
              <a:t>Ecological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Environmental</a:t>
            </a:r>
            <a:r>
              <a:rPr lang="tr-TR" b="1" dirty="0" smtClean="0"/>
              <a:t> </a:t>
            </a:r>
            <a:r>
              <a:rPr lang="tr-TR" b="1" dirty="0" err="1" smtClean="0"/>
              <a:t>Economics</a:t>
            </a:r>
            <a:r>
              <a:rPr lang="tr-TR" dirty="0" smtClean="0"/>
              <a:t>: </a:t>
            </a:r>
            <a:r>
              <a:rPr lang="tr-TR" dirty="0" err="1" smtClean="0"/>
              <a:t>sustainability</a:t>
            </a:r>
            <a:r>
              <a:rPr lang="tr-TR" dirty="0" smtClean="0"/>
              <a:t> of </a:t>
            </a:r>
            <a:r>
              <a:rPr lang="tr-TR" dirty="0" err="1" smtClean="0"/>
              <a:t>natural</a:t>
            </a:r>
            <a:r>
              <a:rPr lang="tr-TR" dirty="0" smtClean="0"/>
              <a:t> </a:t>
            </a:r>
            <a:r>
              <a:rPr lang="tr-TR" dirty="0" err="1" smtClean="0"/>
              <a:t>resources</a:t>
            </a:r>
            <a:r>
              <a:rPr lang="tr-TR" dirty="0" smtClean="0"/>
              <a:t>, </a:t>
            </a:r>
            <a:r>
              <a:rPr lang="tr-TR" dirty="0" err="1" smtClean="0"/>
              <a:t>green</a:t>
            </a:r>
            <a:r>
              <a:rPr lang="tr-TR" dirty="0" smtClean="0"/>
              <a:t> </a:t>
            </a:r>
            <a:r>
              <a:rPr lang="tr-TR" dirty="0" err="1" smtClean="0"/>
              <a:t>energy</a:t>
            </a:r>
            <a:r>
              <a:rPr lang="tr-TR" dirty="0" smtClean="0"/>
              <a:t> </a:t>
            </a:r>
            <a:r>
              <a:rPr lang="tr-TR" dirty="0" err="1" smtClean="0"/>
              <a:t>usage</a:t>
            </a:r>
            <a:r>
              <a:rPr lang="tr-TR" dirty="0" smtClean="0"/>
              <a:t>, </a:t>
            </a:r>
            <a:r>
              <a:rPr lang="tr-TR" dirty="0" err="1" smtClean="0"/>
              <a:t>effects</a:t>
            </a:r>
            <a:r>
              <a:rPr lang="tr-TR" dirty="0" smtClean="0"/>
              <a:t> of market </a:t>
            </a:r>
            <a:r>
              <a:rPr lang="tr-TR" dirty="0" err="1" smtClean="0"/>
              <a:t>economies</a:t>
            </a:r>
            <a:r>
              <a:rPr lang="tr-TR" dirty="0" smtClean="0"/>
              <a:t> on </a:t>
            </a:r>
            <a:r>
              <a:rPr lang="tr-TR" dirty="0" err="1" smtClean="0"/>
              <a:t>environment</a:t>
            </a:r>
            <a:r>
              <a:rPr lang="tr-TR" dirty="0" smtClean="0"/>
              <a:t>, </a:t>
            </a:r>
            <a:r>
              <a:rPr lang="tr-TR" dirty="0" err="1" smtClean="0"/>
              <a:t>externalities</a:t>
            </a:r>
            <a:r>
              <a:rPr lang="tr-TR" dirty="0" smtClean="0"/>
              <a:t> </a:t>
            </a:r>
            <a:r>
              <a:rPr lang="tr-TR" dirty="0" err="1" smtClean="0"/>
              <a:t>etc</a:t>
            </a:r>
            <a:r>
              <a:rPr lang="tr-TR" dirty="0" smtClean="0"/>
              <a:t>.</a:t>
            </a:r>
          </a:p>
          <a:p>
            <a:pPr algn="l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785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Where</a:t>
            </a:r>
            <a:r>
              <a:rPr lang="tr-TR" dirty="0" smtClean="0"/>
              <a:t> else is </a:t>
            </a:r>
            <a:r>
              <a:rPr lang="tr-TR" dirty="0" err="1" smtClean="0"/>
              <a:t>geography</a:t>
            </a:r>
            <a:r>
              <a:rPr lang="tr-TR" dirty="0" smtClean="0"/>
              <a:t> </a:t>
            </a:r>
            <a:r>
              <a:rPr lang="tr-TR" dirty="0" err="1" smtClean="0"/>
              <a:t>significant</a:t>
            </a:r>
            <a:r>
              <a:rPr lang="tr-TR" dirty="0" smtClean="0"/>
              <a:t>? (2)</a:t>
            </a:r>
          </a:p>
          <a:p>
            <a:pPr algn="l"/>
            <a:endParaRPr lang="tr-TR" dirty="0"/>
          </a:p>
          <a:p>
            <a:pPr algn="l"/>
            <a:r>
              <a:rPr lang="tr-TR" dirty="0" err="1" smtClean="0"/>
              <a:t>Residential</a:t>
            </a:r>
            <a:r>
              <a:rPr lang="tr-TR" dirty="0" smtClean="0"/>
              <a:t> </a:t>
            </a:r>
            <a:r>
              <a:rPr lang="tr-TR" dirty="0" err="1" smtClean="0"/>
              <a:t>Segregation</a:t>
            </a:r>
            <a:r>
              <a:rPr lang="tr-TR" dirty="0" smtClean="0"/>
              <a:t>:</a:t>
            </a:r>
          </a:p>
          <a:p>
            <a:pPr algn="l"/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«</a:t>
            </a:r>
            <a:r>
              <a:rPr lang="tr-TR" dirty="0" err="1" smtClean="0"/>
              <a:t>Segregation</a:t>
            </a:r>
            <a:r>
              <a:rPr lang="tr-TR" dirty="0" smtClean="0"/>
              <a:t> model» </a:t>
            </a:r>
            <a:r>
              <a:rPr lang="tr-TR" dirty="0" err="1" smtClean="0"/>
              <a:t>developed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Thomas </a:t>
            </a:r>
            <a:r>
              <a:rPr lang="tr-TR" dirty="0" err="1" smtClean="0"/>
              <a:t>Shelling</a:t>
            </a:r>
            <a:endParaRPr lang="tr-TR" dirty="0" smtClean="0"/>
          </a:p>
          <a:p>
            <a:pPr algn="l"/>
            <a:r>
              <a:rPr lang="tr-TR" dirty="0" smtClean="0"/>
              <a:t>(2005 Nobel </a:t>
            </a:r>
            <a:r>
              <a:rPr lang="en-US" dirty="0" smtClean="0"/>
              <a:t>Laureate</a:t>
            </a:r>
            <a:r>
              <a:rPr lang="tr-TR" dirty="0" smtClean="0"/>
              <a:t>) in </a:t>
            </a:r>
            <a:r>
              <a:rPr lang="tr-TR" dirty="0" err="1" smtClean="0"/>
              <a:t>the</a:t>
            </a:r>
            <a:r>
              <a:rPr lang="tr-TR" dirty="0" smtClean="0"/>
              <a:t> 1970s.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Individual</a:t>
            </a:r>
            <a:r>
              <a:rPr lang="tr-TR" dirty="0" smtClean="0"/>
              <a:t> </a:t>
            </a:r>
            <a:r>
              <a:rPr lang="tr-TR" dirty="0" err="1" smtClean="0"/>
              <a:t>preferences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incentives</a:t>
            </a:r>
            <a:r>
              <a:rPr lang="tr-TR" dirty="0" smtClean="0"/>
              <a:t> </a:t>
            </a:r>
            <a:r>
              <a:rPr lang="tr-TR" dirty="0" err="1" smtClean="0"/>
              <a:t>matter</a:t>
            </a:r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Such</a:t>
            </a:r>
            <a:r>
              <a:rPr lang="tr-TR" dirty="0" smtClean="0"/>
              <a:t> as: </a:t>
            </a:r>
            <a:r>
              <a:rPr lang="tr-TR" dirty="0" err="1" smtClean="0"/>
              <a:t>income</a:t>
            </a:r>
            <a:r>
              <a:rPr lang="tr-TR" dirty="0" smtClean="0"/>
              <a:t>, </a:t>
            </a:r>
            <a:r>
              <a:rPr lang="tr-TR" dirty="0" err="1" smtClean="0"/>
              <a:t>religion</a:t>
            </a:r>
            <a:r>
              <a:rPr lang="tr-TR" dirty="0" smtClean="0"/>
              <a:t>, </a:t>
            </a:r>
            <a:r>
              <a:rPr lang="tr-TR" dirty="0" err="1" smtClean="0"/>
              <a:t>language</a:t>
            </a:r>
            <a:r>
              <a:rPr lang="tr-TR" dirty="0" smtClean="0"/>
              <a:t>, </a:t>
            </a:r>
            <a:r>
              <a:rPr lang="tr-TR" dirty="0" err="1" smtClean="0"/>
              <a:t>age</a:t>
            </a:r>
            <a:r>
              <a:rPr lang="tr-TR" dirty="0" smtClean="0"/>
              <a:t>, </a:t>
            </a:r>
            <a:r>
              <a:rPr lang="tr-TR" dirty="0" err="1" smtClean="0"/>
              <a:t>education</a:t>
            </a:r>
            <a:r>
              <a:rPr lang="tr-TR" dirty="0" smtClean="0"/>
              <a:t>, </a:t>
            </a:r>
            <a:r>
              <a:rPr lang="tr-TR" dirty="0" err="1" smtClean="0"/>
              <a:t>way</a:t>
            </a:r>
            <a:r>
              <a:rPr lang="tr-TR" dirty="0" smtClean="0"/>
              <a:t> of life </a:t>
            </a:r>
            <a:r>
              <a:rPr lang="tr-TR" dirty="0" err="1" smtClean="0"/>
              <a:t>etc</a:t>
            </a:r>
            <a:r>
              <a:rPr lang="tr-TR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A </a:t>
            </a:r>
            <a:r>
              <a:rPr lang="tr-TR" dirty="0" err="1" smtClean="0"/>
              <a:t>simple</a:t>
            </a:r>
            <a:r>
              <a:rPr lang="tr-TR" dirty="0" smtClean="0"/>
              <a:t> </a:t>
            </a:r>
            <a:r>
              <a:rPr lang="tr-TR" dirty="0" err="1" smtClean="0"/>
              <a:t>rule</a:t>
            </a:r>
            <a:r>
              <a:rPr lang="tr-TR" dirty="0" smtClean="0"/>
              <a:t> </a:t>
            </a:r>
            <a:r>
              <a:rPr lang="tr-TR" dirty="0" smtClean="0">
                <a:sym typeface="Wingdings" panose="05000000000000000000" pitchFamily="2" charset="2"/>
              </a:rPr>
              <a:t> a </a:t>
            </a:r>
            <a:r>
              <a:rPr lang="tr-TR" dirty="0" err="1" smtClean="0">
                <a:sym typeface="Wingdings" panose="05000000000000000000" pitchFamily="2" charset="2"/>
              </a:rPr>
              <a:t>complicated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pattern</a:t>
            </a:r>
            <a:endParaRPr lang="tr-TR" dirty="0" smtClean="0">
              <a:sym typeface="Wingdings" panose="05000000000000000000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tr-TR" dirty="0">
              <a:sym typeface="Wingdings" panose="05000000000000000000" pitchFamily="2" charset="2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93" y="177800"/>
            <a:ext cx="3442207" cy="447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Where</a:t>
            </a:r>
            <a:r>
              <a:rPr lang="tr-TR" dirty="0" smtClean="0"/>
              <a:t> else is </a:t>
            </a:r>
            <a:r>
              <a:rPr lang="tr-TR" dirty="0" err="1" smtClean="0"/>
              <a:t>geography</a:t>
            </a:r>
            <a:r>
              <a:rPr lang="tr-TR" dirty="0" smtClean="0"/>
              <a:t> </a:t>
            </a:r>
            <a:r>
              <a:rPr lang="tr-TR" dirty="0" err="1" smtClean="0"/>
              <a:t>significant</a:t>
            </a:r>
            <a:r>
              <a:rPr lang="tr-TR" dirty="0" smtClean="0"/>
              <a:t>? (3)</a:t>
            </a:r>
          </a:p>
          <a:p>
            <a:pPr algn="l"/>
            <a:endParaRPr lang="tr-TR" dirty="0"/>
          </a:p>
          <a:p>
            <a:pPr algn="l"/>
            <a:r>
              <a:rPr lang="tr-TR" dirty="0" err="1" smtClean="0"/>
              <a:t>Residential</a:t>
            </a:r>
            <a:r>
              <a:rPr lang="tr-TR" dirty="0" smtClean="0"/>
              <a:t> </a:t>
            </a:r>
            <a:r>
              <a:rPr lang="tr-TR" dirty="0" err="1" smtClean="0"/>
              <a:t>Segregation</a:t>
            </a:r>
            <a:r>
              <a:rPr lang="tr-TR" dirty="0" smtClean="0"/>
              <a:t>:</a:t>
            </a:r>
          </a:p>
          <a:p>
            <a:pPr algn="l"/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How </a:t>
            </a:r>
            <a:r>
              <a:rPr lang="tr-TR" dirty="0" err="1" smtClean="0"/>
              <a:t>does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model </a:t>
            </a:r>
            <a:r>
              <a:rPr lang="tr-TR" dirty="0" err="1" smtClean="0"/>
              <a:t>work</a:t>
            </a:r>
            <a:r>
              <a:rPr lang="tr-TR" dirty="0" smtClean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The</a:t>
            </a:r>
            <a:r>
              <a:rPr lang="tr-TR" dirty="0" smtClean="0"/>
              <a:t> model </a:t>
            </a:r>
            <a:r>
              <a:rPr lang="tr-TR" dirty="0" err="1" smtClean="0"/>
              <a:t>works</a:t>
            </a:r>
            <a:r>
              <a:rPr lang="tr-TR" dirty="0" smtClean="0"/>
              <a:t> </a:t>
            </a:r>
            <a:r>
              <a:rPr lang="tr-TR" dirty="0" err="1" smtClean="0"/>
              <a:t>through</a:t>
            </a:r>
            <a:r>
              <a:rPr lang="tr-TR" dirty="0" smtClean="0"/>
              <a:t> an </a:t>
            </a:r>
            <a:r>
              <a:rPr lang="tr-TR" dirty="0" err="1" smtClean="0"/>
              <a:t>algorithm</a:t>
            </a:r>
            <a:r>
              <a:rPr lang="tr-TR" dirty="0" smtClean="0"/>
              <a:t>. </a:t>
            </a:r>
            <a:r>
              <a:rPr lang="tr-TR" dirty="0" err="1" smtClean="0"/>
              <a:t>Such</a:t>
            </a:r>
            <a:r>
              <a:rPr lang="tr-TR" dirty="0" smtClean="0"/>
              <a:t> as: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I </a:t>
            </a:r>
            <a:r>
              <a:rPr lang="tr-TR" dirty="0" err="1" smtClean="0"/>
              <a:t>continue</a:t>
            </a:r>
            <a:r>
              <a:rPr lang="tr-TR" dirty="0" smtClean="0"/>
              <a:t> </a:t>
            </a:r>
            <a:r>
              <a:rPr lang="tr-TR" dirty="0" err="1" smtClean="0"/>
              <a:t>living</a:t>
            </a:r>
            <a:r>
              <a:rPr lang="tr-TR" dirty="0" smtClean="0"/>
              <a:t> in </a:t>
            </a:r>
            <a:r>
              <a:rPr lang="tr-TR" dirty="0" err="1" smtClean="0"/>
              <a:t>where</a:t>
            </a:r>
            <a:r>
              <a:rPr lang="tr-TR" dirty="0" smtClean="0"/>
              <a:t> I </a:t>
            </a:r>
            <a:r>
              <a:rPr lang="tr-TR" dirty="0" err="1" smtClean="0"/>
              <a:t>currently</a:t>
            </a:r>
            <a:r>
              <a:rPr lang="tr-TR" dirty="0" smtClean="0"/>
              <a:t> </a:t>
            </a:r>
            <a:r>
              <a:rPr lang="tr-TR" dirty="0" err="1" smtClean="0"/>
              <a:t>live</a:t>
            </a:r>
            <a:r>
              <a:rPr lang="tr-TR" dirty="0" smtClean="0"/>
              <a:t> </a:t>
            </a:r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err="1" smtClean="0"/>
              <a:t>my</a:t>
            </a:r>
            <a:r>
              <a:rPr lang="tr-TR" dirty="0" smtClean="0"/>
              <a:t> </a:t>
            </a:r>
            <a:r>
              <a:rPr lang="tr-TR" dirty="0" err="1" smtClean="0"/>
              <a:t>neighbours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X [X: </a:t>
            </a:r>
            <a:r>
              <a:rPr lang="tr-TR" dirty="0" err="1" smtClean="0"/>
              <a:t>muslim</a:t>
            </a:r>
            <a:r>
              <a:rPr lang="tr-TR" dirty="0" smtClean="0"/>
              <a:t>, </a:t>
            </a:r>
            <a:r>
              <a:rPr lang="tr-TR" dirty="0" err="1" smtClean="0"/>
              <a:t>high</a:t>
            </a:r>
            <a:r>
              <a:rPr lang="tr-TR" dirty="0" smtClean="0"/>
              <a:t> </a:t>
            </a:r>
            <a:r>
              <a:rPr lang="tr-TR" dirty="0" err="1" smtClean="0"/>
              <a:t>income</a:t>
            </a:r>
            <a:r>
              <a:rPr lang="tr-TR" dirty="0" smtClean="0"/>
              <a:t>, </a:t>
            </a:r>
            <a:r>
              <a:rPr lang="tr-TR" dirty="0" err="1" smtClean="0"/>
              <a:t>conservative</a:t>
            </a:r>
            <a:r>
              <a:rPr lang="tr-TR" dirty="0" smtClean="0"/>
              <a:t>]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I </a:t>
            </a:r>
            <a:r>
              <a:rPr lang="tr-TR" dirty="0" err="1" smtClean="0"/>
              <a:t>move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another</a:t>
            </a:r>
            <a:r>
              <a:rPr lang="tr-TR" dirty="0" smtClean="0"/>
              <a:t> </a:t>
            </a:r>
            <a:r>
              <a:rPr lang="tr-TR" dirty="0" err="1" smtClean="0"/>
              <a:t>house</a:t>
            </a:r>
            <a:r>
              <a:rPr lang="tr-TR" dirty="0" smtClean="0"/>
              <a:t> </a:t>
            </a:r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of </a:t>
            </a:r>
            <a:r>
              <a:rPr lang="tr-TR" dirty="0" err="1" smtClean="0"/>
              <a:t>my</a:t>
            </a:r>
            <a:r>
              <a:rPr lang="tr-TR" dirty="0" smtClean="0"/>
              <a:t> </a:t>
            </a:r>
            <a:r>
              <a:rPr lang="tr-TR" dirty="0" err="1" smtClean="0"/>
              <a:t>neighbours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Y [Y: </a:t>
            </a:r>
            <a:r>
              <a:rPr lang="tr-TR" dirty="0" err="1" smtClean="0"/>
              <a:t>homosexual</a:t>
            </a:r>
            <a:r>
              <a:rPr lang="tr-TR" dirty="0" smtClean="0"/>
              <a:t>, </a:t>
            </a:r>
            <a:r>
              <a:rPr lang="tr-TR" dirty="0" err="1" smtClean="0"/>
              <a:t>single</a:t>
            </a:r>
            <a:r>
              <a:rPr lang="tr-TR" dirty="0" smtClean="0"/>
              <a:t>, </a:t>
            </a:r>
            <a:r>
              <a:rPr lang="tr-TR" dirty="0" err="1" smtClean="0"/>
              <a:t>smoker</a:t>
            </a:r>
            <a:r>
              <a:rPr lang="tr-TR" dirty="0" smtClean="0"/>
              <a:t>, </a:t>
            </a:r>
            <a:r>
              <a:rPr lang="tr-TR" dirty="0" err="1" smtClean="0"/>
              <a:t>drunkard</a:t>
            </a:r>
            <a:r>
              <a:rPr lang="tr-TR" dirty="0" smtClean="0"/>
              <a:t>]</a:t>
            </a:r>
          </a:p>
          <a:p>
            <a:pPr algn="l"/>
            <a:endParaRPr lang="tr-TR" dirty="0">
              <a:sym typeface="Wingdings" panose="05000000000000000000" pitchFamily="2" charset="2"/>
            </a:endParaRPr>
          </a:p>
          <a:p>
            <a:pPr algn="l"/>
            <a:r>
              <a:rPr lang="tr-TR" sz="2300" dirty="0" smtClean="0">
                <a:sym typeface="Wingdings" panose="05000000000000000000" pitchFamily="2" charset="2"/>
              </a:rPr>
              <a:t>A </a:t>
            </a:r>
            <a:r>
              <a:rPr lang="tr-TR" sz="2300" dirty="0" err="1">
                <a:sym typeface="Wingdings" panose="05000000000000000000" pitchFamily="2" charset="2"/>
              </a:rPr>
              <a:t>simulation</a:t>
            </a:r>
            <a:r>
              <a:rPr lang="tr-TR" sz="2300" dirty="0">
                <a:sym typeface="Wingdings" panose="05000000000000000000" pitchFamily="2" charset="2"/>
              </a:rPr>
              <a:t> is </a:t>
            </a:r>
            <a:r>
              <a:rPr lang="tr-TR" sz="2300" dirty="0" err="1">
                <a:sym typeface="Wingdings" panose="05000000000000000000" pitchFamily="2" charset="2"/>
              </a:rPr>
              <a:t>available</a:t>
            </a:r>
            <a:r>
              <a:rPr lang="tr-TR" sz="2300" dirty="0">
                <a:sym typeface="Wingdings" panose="05000000000000000000" pitchFamily="2" charset="2"/>
              </a:rPr>
              <a:t> here: </a:t>
            </a:r>
            <a:r>
              <a:rPr lang="tr-TR" sz="2300" dirty="0">
                <a:sym typeface="Wingdings" panose="05000000000000000000" pitchFamily="2" charset="2"/>
                <a:hlinkClick r:id="rId2"/>
              </a:rPr>
              <a:t>http://www.avanderw.co.za/schellings-segregation-simulation/</a:t>
            </a:r>
            <a:r>
              <a:rPr lang="tr-TR" sz="2300" dirty="0">
                <a:sym typeface="Wingdings" panose="05000000000000000000" pitchFamily="2" charset="2"/>
              </a:rPr>
              <a:t> </a:t>
            </a:r>
            <a:endParaRPr lang="tr-TR" sz="2300" dirty="0"/>
          </a:p>
        </p:txBody>
      </p:sp>
    </p:spTree>
    <p:extLst>
      <p:ext uri="{BB962C8B-B14F-4D97-AF65-F5344CB8AC3E}">
        <p14:creationId xmlns:p14="http://schemas.microsoft.com/office/powerpoint/2010/main" val="157922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Where</a:t>
            </a:r>
            <a:r>
              <a:rPr lang="tr-TR" dirty="0" smtClean="0"/>
              <a:t> else is </a:t>
            </a:r>
            <a:r>
              <a:rPr lang="tr-TR" dirty="0" err="1" smtClean="0"/>
              <a:t>geography</a:t>
            </a:r>
            <a:r>
              <a:rPr lang="tr-TR" dirty="0" smtClean="0"/>
              <a:t> </a:t>
            </a:r>
            <a:r>
              <a:rPr lang="tr-TR" dirty="0" err="1" smtClean="0"/>
              <a:t>significant</a:t>
            </a:r>
            <a:r>
              <a:rPr lang="tr-TR" dirty="0" smtClean="0"/>
              <a:t>? (1)</a:t>
            </a:r>
          </a:p>
          <a:p>
            <a:pPr algn="l"/>
            <a:endParaRPr lang="tr-TR" dirty="0"/>
          </a:p>
          <a:p>
            <a:pPr algn="l"/>
            <a:r>
              <a:rPr lang="tr-TR" dirty="0" err="1" smtClean="0"/>
              <a:t>Residential</a:t>
            </a:r>
            <a:r>
              <a:rPr lang="tr-TR" dirty="0" smtClean="0"/>
              <a:t> </a:t>
            </a:r>
            <a:r>
              <a:rPr lang="tr-TR" dirty="0" err="1" smtClean="0"/>
              <a:t>Segregation</a:t>
            </a:r>
            <a:r>
              <a:rPr lang="tr-TR" dirty="0" smtClean="0"/>
              <a:t>:</a:t>
            </a:r>
          </a:p>
          <a:p>
            <a:pPr algn="l"/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75" y="3163887"/>
            <a:ext cx="6575425" cy="2849351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8229600" y="604447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Happier</a:t>
            </a:r>
            <a:endParaRPr lang="en-GB" dirty="0"/>
          </a:p>
        </p:txBody>
      </p:sp>
      <p:sp>
        <p:nvSpPr>
          <p:cNvPr id="8" name="Metin kutusu 7"/>
          <p:cNvSpPr txBox="1"/>
          <p:nvPr/>
        </p:nvSpPr>
        <p:spPr>
          <a:xfrm>
            <a:off x="2644775" y="6044471"/>
            <a:ext cx="145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Unhappier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3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Where</a:t>
            </a:r>
            <a:r>
              <a:rPr lang="tr-TR" dirty="0" smtClean="0"/>
              <a:t> else is </a:t>
            </a:r>
            <a:r>
              <a:rPr lang="tr-TR" dirty="0" err="1" smtClean="0"/>
              <a:t>geography</a:t>
            </a:r>
            <a:r>
              <a:rPr lang="tr-TR" dirty="0" smtClean="0"/>
              <a:t> </a:t>
            </a:r>
            <a:r>
              <a:rPr lang="tr-TR" dirty="0" err="1" smtClean="0"/>
              <a:t>significant</a:t>
            </a:r>
            <a:r>
              <a:rPr lang="tr-TR" dirty="0" smtClean="0"/>
              <a:t>? (1)</a:t>
            </a:r>
          </a:p>
          <a:p>
            <a:pPr algn="l"/>
            <a:endParaRPr lang="tr-TR" dirty="0"/>
          </a:p>
          <a:p>
            <a:pPr algn="l"/>
            <a:r>
              <a:rPr lang="tr-TR" dirty="0" err="1" smtClean="0"/>
              <a:t>Residential</a:t>
            </a:r>
            <a:r>
              <a:rPr lang="tr-TR" dirty="0" smtClean="0"/>
              <a:t> </a:t>
            </a:r>
            <a:r>
              <a:rPr lang="tr-TR" dirty="0" err="1" smtClean="0"/>
              <a:t>Segregation</a:t>
            </a:r>
            <a:r>
              <a:rPr lang="tr-TR" dirty="0" smtClean="0"/>
              <a:t>:</a:t>
            </a:r>
          </a:p>
          <a:p>
            <a:pPr algn="l"/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19" y="3028186"/>
            <a:ext cx="9672024" cy="310591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152419" y="6134100"/>
            <a:ext cx="145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Unhappier</a:t>
            </a:r>
            <a:endParaRPr lang="en-GB" dirty="0"/>
          </a:p>
        </p:txBody>
      </p:sp>
      <p:sp>
        <p:nvSpPr>
          <p:cNvPr id="6" name="Metin kutusu 5"/>
          <p:cNvSpPr txBox="1"/>
          <p:nvPr/>
        </p:nvSpPr>
        <p:spPr>
          <a:xfrm>
            <a:off x="9833843" y="61653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Happier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63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Where</a:t>
            </a:r>
            <a:r>
              <a:rPr lang="tr-TR" dirty="0" smtClean="0"/>
              <a:t> else is </a:t>
            </a:r>
            <a:r>
              <a:rPr lang="tr-TR" dirty="0" err="1" smtClean="0"/>
              <a:t>geography</a:t>
            </a:r>
            <a:r>
              <a:rPr lang="tr-TR" dirty="0" smtClean="0"/>
              <a:t> </a:t>
            </a:r>
            <a:r>
              <a:rPr lang="tr-TR" dirty="0" err="1" smtClean="0"/>
              <a:t>significant</a:t>
            </a:r>
            <a:r>
              <a:rPr lang="tr-TR" dirty="0" smtClean="0"/>
              <a:t>? (1)</a:t>
            </a:r>
          </a:p>
          <a:p>
            <a:pPr algn="l"/>
            <a:endParaRPr lang="tr-TR" dirty="0"/>
          </a:p>
          <a:p>
            <a:pPr algn="l"/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does</a:t>
            </a:r>
            <a:r>
              <a:rPr lang="tr-TR" dirty="0" smtClean="0"/>
              <a:t> </a:t>
            </a:r>
            <a:r>
              <a:rPr lang="tr-TR" dirty="0" err="1" smtClean="0"/>
              <a:t>Shelling’s</a:t>
            </a:r>
            <a:r>
              <a:rPr lang="tr-TR" dirty="0" smtClean="0"/>
              <a:t> </a:t>
            </a:r>
            <a:r>
              <a:rPr lang="tr-TR" dirty="0" err="1" smtClean="0"/>
              <a:t>segregation</a:t>
            </a:r>
            <a:r>
              <a:rPr lang="tr-TR" dirty="0" smtClean="0"/>
              <a:t> model </a:t>
            </a:r>
            <a:r>
              <a:rPr lang="tr-TR" dirty="0" err="1" smtClean="0"/>
              <a:t>explain</a:t>
            </a:r>
            <a:r>
              <a:rPr lang="tr-TR" dirty="0" smtClean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Segregation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North of Ankara (Keçiören, Etlik </a:t>
            </a:r>
            <a:r>
              <a:rPr lang="tr-TR" dirty="0" err="1" smtClean="0"/>
              <a:t>etc</a:t>
            </a:r>
            <a:r>
              <a:rPr lang="tr-TR" dirty="0" smtClean="0"/>
              <a:t>.) </a:t>
            </a:r>
            <a:r>
              <a:rPr lang="tr-TR" dirty="0" err="1" smtClean="0"/>
              <a:t>and</a:t>
            </a:r>
            <a:r>
              <a:rPr lang="tr-TR" dirty="0" smtClean="0"/>
              <a:t> South of Ankara (Ayrancı, GOP </a:t>
            </a:r>
            <a:r>
              <a:rPr lang="tr-TR" dirty="0" err="1" smtClean="0"/>
              <a:t>etc</a:t>
            </a:r>
            <a:r>
              <a:rPr lang="tr-TR" dirty="0" smtClean="0"/>
              <a:t>.)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China</a:t>
            </a:r>
            <a:r>
              <a:rPr lang="tr-TR" dirty="0" smtClean="0"/>
              <a:t> </a:t>
            </a:r>
            <a:r>
              <a:rPr lang="tr-TR" dirty="0" err="1" smtClean="0"/>
              <a:t>Town</a:t>
            </a:r>
            <a:r>
              <a:rPr lang="tr-TR" dirty="0" smtClean="0"/>
              <a:t> in New York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Noord</a:t>
            </a:r>
            <a:r>
              <a:rPr lang="tr-TR" dirty="0" smtClean="0"/>
              <a:t> </a:t>
            </a:r>
            <a:r>
              <a:rPr lang="tr-TR" dirty="0" err="1" smtClean="0"/>
              <a:t>Plein</a:t>
            </a:r>
            <a:r>
              <a:rPr lang="tr-TR" dirty="0" smtClean="0"/>
              <a:t> in Rotterdam (</a:t>
            </a:r>
            <a:r>
              <a:rPr lang="tr-TR" dirty="0" err="1" smtClean="0"/>
              <a:t>where</a:t>
            </a:r>
            <a:r>
              <a:rPr lang="tr-TR" dirty="0" smtClean="0"/>
              <a:t> </a:t>
            </a:r>
            <a:r>
              <a:rPr lang="tr-TR" dirty="0" err="1" smtClean="0"/>
              <a:t>mostly</a:t>
            </a:r>
            <a:r>
              <a:rPr lang="tr-TR" dirty="0" smtClean="0"/>
              <a:t> </a:t>
            </a:r>
            <a:r>
              <a:rPr lang="tr-TR" dirty="0" err="1" smtClean="0"/>
              <a:t>Turks</a:t>
            </a:r>
            <a:r>
              <a:rPr lang="tr-TR" dirty="0" smtClean="0"/>
              <a:t> </a:t>
            </a:r>
            <a:r>
              <a:rPr lang="tr-TR" dirty="0" err="1" smtClean="0"/>
              <a:t>live</a:t>
            </a:r>
            <a:r>
              <a:rPr lang="tr-TR" dirty="0" smtClean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Others</a:t>
            </a:r>
            <a:r>
              <a:rPr lang="tr-TR" dirty="0" smtClean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tr-TR" dirty="0" smtClean="0"/>
          </a:p>
          <a:p>
            <a:pPr algn="l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13242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700" y="177801"/>
            <a:ext cx="11645900" cy="11938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Geography</a:t>
            </a:r>
            <a:r>
              <a:rPr lang="tr-TR" dirty="0" smtClean="0"/>
              <a:t>?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700" y="1587500"/>
            <a:ext cx="11645900" cy="4978400"/>
          </a:xfrm>
        </p:spPr>
        <p:txBody>
          <a:bodyPr>
            <a:normAutofit/>
          </a:bodyPr>
          <a:lstStyle/>
          <a:p>
            <a:pPr algn="l"/>
            <a:r>
              <a:rPr lang="tr-TR" dirty="0" err="1" smtClean="0"/>
              <a:t>Where</a:t>
            </a:r>
            <a:r>
              <a:rPr lang="tr-TR" dirty="0" smtClean="0"/>
              <a:t> else is </a:t>
            </a:r>
            <a:r>
              <a:rPr lang="tr-TR" dirty="0" err="1" smtClean="0"/>
              <a:t>geography</a:t>
            </a:r>
            <a:r>
              <a:rPr lang="tr-TR" dirty="0" smtClean="0"/>
              <a:t> </a:t>
            </a:r>
            <a:r>
              <a:rPr lang="tr-TR" dirty="0" err="1" smtClean="0"/>
              <a:t>significant</a:t>
            </a:r>
            <a:r>
              <a:rPr lang="tr-TR" dirty="0" smtClean="0"/>
              <a:t>? (2)</a:t>
            </a:r>
          </a:p>
          <a:p>
            <a:pPr algn="l"/>
            <a:endParaRPr lang="tr-TR" dirty="0"/>
          </a:p>
          <a:p>
            <a:pPr algn="l"/>
            <a:r>
              <a:rPr lang="tr-TR" dirty="0" err="1" smtClean="0"/>
              <a:t>Economic</a:t>
            </a:r>
            <a:r>
              <a:rPr lang="tr-TR" dirty="0" smtClean="0"/>
              <a:t> </a:t>
            </a:r>
            <a:r>
              <a:rPr lang="tr-TR" dirty="0" err="1" smtClean="0"/>
              <a:t>clusters</a:t>
            </a:r>
            <a:r>
              <a:rPr lang="tr-TR" dirty="0" smtClean="0"/>
              <a:t>:</a:t>
            </a:r>
          </a:p>
          <a:p>
            <a:pPr algn="l"/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bars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restaurants</a:t>
            </a:r>
            <a:r>
              <a:rPr lang="tr-TR" dirty="0" smtClean="0"/>
              <a:t> </a:t>
            </a:r>
            <a:r>
              <a:rPr lang="tr-TR" dirty="0" err="1" smtClean="0"/>
              <a:t>geographically</a:t>
            </a:r>
            <a:r>
              <a:rPr lang="tr-TR" dirty="0" smtClean="0"/>
              <a:t> </a:t>
            </a:r>
            <a:r>
              <a:rPr lang="tr-TR" dirty="0" err="1" smtClean="0"/>
              <a:t>concentrated</a:t>
            </a:r>
            <a:r>
              <a:rPr lang="tr-TR" dirty="0" smtClean="0"/>
              <a:t> in Tunalı, GOP, Bahçeli, </a:t>
            </a:r>
            <a:r>
              <a:rPr lang="tr-TR" dirty="0" err="1" smtClean="0"/>
              <a:t>and</a:t>
            </a:r>
            <a:r>
              <a:rPr lang="tr-TR" dirty="0" smtClean="0"/>
              <a:t> Kızılay?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METU, Bilkent, </a:t>
            </a:r>
            <a:r>
              <a:rPr lang="tr-TR" dirty="0" err="1" smtClean="0"/>
              <a:t>and</a:t>
            </a:r>
            <a:r>
              <a:rPr lang="tr-TR" dirty="0" smtClean="0"/>
              <a:t> Hacettepe </a:t>
            </a:r>
            <a:r>
              <a:rPr lang="tr-TR" dirty="0" err="1" smtClean="0"/>
              <a:t>located</a:t>
            </a:r>
            <a:r>
              <a:rPr lang="tr-TR" dirty="0" smtClean="0"/>
              <a:t> as </a:t>
            </a:r>
            <a:r>
              <a:rPr lang="tr-TR" dirty="0" err="1" smtClean="0"/>
              <a:t>close</a:t>
            </a:r>
            <a:r>
              <a:rPr lang="tr-TR" dirty="0" smtClean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industries</a:t>
            </a:r>
            <a:r>
              <a:rPr lang="tr-TR" dirty="0" smtClean="0"/>
              <a:t> </a:t>
            </a:r>
            <a:r>
              <a:rPr lang="tr-TR" dirty="0" err="1" smtClean="0"/>
              <a:t>geographically</a:t>
            </a:r>
            <a:r>
              <a:rPr lang="tr-TR" dirty="0" smtClean="0"/>
              <a:t> </a:t>
            </a:r>
            <a:r>
              <a:rPr lang="tr-TR" dirty="0" err="1" smtClean="0"/>
              <a:t>concentrated</a:t>
            </a:r>
            <a:r>
              <a:rPr lang="tr-TR" dirty="0" smtClean="0"/>
              <a:t> in Marmara </a:t>
            </a:r>
            <a:r>
              <a:rPr lang="tr-TR" dirty="0" err="1" smtClean="0"/>
              <a:t>and</a:t>
            </a:r>
            <a:r>
              <a:rPr lang="tr-TR" dirty="0" smtClean="0"/>
              <a:t> Ege </a:t>
            </a:r>
            <a:r>
              <a:rPr lang="tr-TR" dirty="0" err="1" smtClean="0"/>
              <a:t>regions</a:t>
            </a:r>
            <a:r>
              <a:rPr lang="tr-TR" dirty="0" smtClean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Shoe</a:t>
            </a:r>
            <a:r>
              <a:rPr lang="tr-TR" dirty="0" smtClean="0"/>
              <a:t> </a:t>
            </a:r>
            <a:r>
              <a:rPr lang="tr-TR" dirty="0" err="1" smtClean="0"/>
              <a:t>shops</a:t>
            </a:r>
            <a:r>
              <a:rPr lang="tr-TR" dirty="0" smtClean="0"/>
              <a:t> in Sıhhiye, </a:t>
            </a:r>
            <a:r>
              <a:rPr lang="tr-TR" dirty="0" err="1" smtClean="0"/>
              <a:t>rent</a:t>
            </a:r>
            <a:r>
              <a:rPr lang="tr-TR" dirty="0" smtClean="0"/>
              <a:t>-a-car </a:t>
            </a:r>
            <a:r>
              <a:rPr lang="tr-TR" dirty="0" err="1" smtClean="0"/>
              <a:t>companies</a:t>
            </a:r>
            <a:r>
              <a:rPr lang="tr-TR" dirty="0" smtClean="0"/>
              <a:t> in Esat, …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12376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Unvan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06" y="0"/>
            <a:ext cx="9116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9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1108</Words>
  <Application>Microsoft Office PowerPoint</Application>
  <PresentationFormat>Widescreen</PresentationFormat>
  <Paragraphs>263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Evrim, Kurumlar ve İktisat Kuramı Neden Coğrafya? (2)</vt:lpstr>
      <vt:lpstr>Why Geography? </vt:lpstr>
      <vt:lpstr>Why Geography? </vt:lpstr>
      <vt:lpstr>Why Geography? </vt:lpstr>
      <vt:lpstr>Why Geography? </vt:lpstr>
      <vt:lpstr>Why Geography? </vt:lpstr>
      <vt:lpstr>Why Geography? </vt:lpstr>
      <vt:lpstr>Why Geography? </vt:lpstr>
      <vt:lpstr>PowerPoint Presentation</vt:lpstr>
      <vt:lpstr>PowerPoint Presentation</vt:lpstr>
      <vt:lpstr>Why Geography? </vt:lpstr>
      <vt:lpstr>Why Geography? </vt:lpstr>
      <vt:lpstr>Why Geography? </vt:lpstr>
      <vt:lpstr>Why Geography? </vt:lpstr>
      <vt:lpstr>Why Geography? </vt:lpstr>
      <vt:lpstr>Why Geography? </vt:lpstr>
      <vt:lpstr>Why Geography? </vt:lpstr>
      <vt:lpstr>Why Geography? </vt:lpstr>
      <vt:lpstr>Why Geography? </vt:lpstr>
      <vt:lpstr>Why Geography? </vt:lpstr>
      <vt:lpstr>Why Geography? </vt:lpstr>
      <vt:lpstr>Why Geography? </vt:lpstr>
      <vt:lpstr>Why Geography? </vt:lpstr>
      <vt:lpstr>Why Geography? </vt:lpstr>
      <vt:lpstr>Why Geography?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Evolution, Complexity,  and Big Data Economy Week 14</dc:title>
  <dc:creator>Altug Yalcintas</dc:creator>
  <cp:lastModifiedBy>Altug Yalcintas</cp:lastModifiedBy>
  <cp:revision>4</cp:revision>
  <dcterms:created xsi:type="dcterms:W3CDTF">2020-02-13T14:41:03Z</dcterms:created>
  <dcterms:modified xsi:type="dcterms:W3CDTF">2020-02-13T17:05:30Z</dcterms:modified>
</cp:coreProperties>
</file>