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C867B1F-1F33-4E4F-AB62-B4A1CA3D0DF1}"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57881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867B1F-1F33-4E4F-AB62-B4A1CA3D0DF1}"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313328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867B1F-1F33-4E4F-AB62-B4A1CA3D0DF1}"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35494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867B1F-1F33-4E4F-AB62-B4A1CA3D0DF1}"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381752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C867B1F-1F33-4E4F-AB62-B4A1CA3D0DF1}"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124020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867B1F-1F33-4E4F-AB62-B4A1CA3D0DF1}"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179887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867B1F-1F33-4E4F-AB62-B4A1CA3D0DF1}" type="datetimeFigureOut">
              <a:rPr lang="tr-TR" smtClean="0"/>
              <a:t>22.03.2019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3963312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867B1F-1F33-4E4F-AB62-B4A1CA3D0DF1}" type="datetimeFigureOut">
              <a:rPr lang="tr-TR" smtClean="0"/>
              <a:t>22.03.2019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1432297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867B1F-1F33-4E4F-AB62-B4A1CA3D0DF1}" type="datetimeFigureOut">
              <a:rPr lang="tr-TR" smtClean="0"/>
              <a:t>22.03.2019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3193818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867B1F-1F33-4E4F-AB62-B4A1CA3D0DF1}"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2594506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867B1F-1F33-4E4F-AB62-B4A1CA3D0DF1}"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BD2145-B64B-4945-B894-E503A6C56810}" type="slidenum">
              <a:rPr lang="tr-TR" smtClean="0"/>
              <a:t>‹#›</a:t>
            </a:fld>
            <a:endParaRPr lang="tr-TR"/>
          </a:p>
        </p:txBody>
      </p:sp>
    </p:spTree>
    <p:extLst>
      <p:ext uri="{BB962C8B-B14F-4D97-AF65-F5344CB8AC3E}">
        <p14:creationId xmlns:p14="http://schemas.microsoft.com/office/powerpoint/2010/main" val="394606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67B1F-1F33-4E4F-AB62-B4A1CA3D0DF1}" type="datetimeFigureOut">
              <a:rPr lang="tr-TR" smtClean="0"/>
              <a:t>22.03.2019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D2145-B64B-4945-B894-E503A6C56810}" type="slidenum">
              <a:rPr lang="tr-TR" smtClean="0"/>
              <a:t>‹#›</a:t>
            </a:fld>
            <a:endParaRPr lang="tr-TR"/>
          </a:p>
        </p:txBody>
      </p:sp>
    </p:spTree>
    <p:extLst>
      <p:ext uri="{BB962C8B-B14F-4D97-AF65-F5344CB8AC3E}">
        <p14:creationId xmlns:p14="http://schemas.microsoft.com/office/powerpoint/2010/main" val="114194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Eski İngilizce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5645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Keltleri'in</a:t>
            </a:r>
            <a:r>
              <a:rPr lang="tr-TR" dirty="0" smtClean="0"/>
              <a:t> Eski İngilizler üzerindeki etkisi azdı. Aslında, İngilizce dilinde çok az </a:t>
            </a:r>
            <a:r>
              <a:rPr lang="tr-TR" dirty="0" err="1" smtClean="0"/>
              <a:t>Kelt</a:t>
            </a:r>
            <a:r>
              <a:rPr lang="tr-TR" dirty="0" smtClean="0"/>
              <a:t> kelimesi yaşamıştır. Ancak yer ve nehir isimlerinin çoğunun </a:t>
            </a:r>
            <a:r>
              <a:rPr lang="tr-TR" dirty="0" err="1" smtClean="0"/>
              <a:t>Kelt</a:t>
            </a:r>
            <a:r>
              <a:rPr lang="tr-TR" dirty="0" smtClean="0"/>
              <a:t> kökenli olduğu yerler: Kent, York, </a:t>
            </a:r>
            <a:r>
              <a:rPr lang="tr-TR" dirty="0" err="1" smtClean="0"/>
              <a:t>Dover</a:t>
            </a:r>
            <a:r>
              <a:rPr lang="tr-TR" dirty="0" smtClean="0"/>
              <a:t>, </a:t>
            </a:r>
            <a:r>
              <a:rPr lang="tr-TR" dirty="0" err="1" smtClean="0"/>
              <a:t>Cumberland</a:t>
            </a:r>
            <a:r>
              <a:rPr lang="tr-TR" dirty="0" smtClean="0"/>
              <a:t>, </a:t>
            </a:r>
            <a:r>
              <a:rPr lang="tr-TR" dirty="0" err="1" smtClean="0"/>
              <a:t>Thames</a:t>
            </a:r>
            <a:r>
              <a:rPr lang="tr-TR" dirty="0" smtClean="0"/>
              <a:t>, </a:t>
            </a:r>
            <a:r>
              <a:rPr lang="tr-TR" dirty="0" err="1" smtClean="0"/>
              <a:t>Avon</a:t>
            </a:r>
            <a:r>
              <a:rPr lang="tr-TR" dirty="0" smtClean="0"/>
              <a:t>, </a:t>
            </a:r>
            <a:r>
              <a:rPr lang="tr-TR" dirty="0" err="1" smtClean="0"/>
              <a:t>Trent</a:t>
            </a:r>
            <a:r>
              <a:rPr lang="tr-TR" dirty="0" smtClean="0"/>
              <a:t>, </a:t>
            </a:r>
            <a:r>
              <a:rPr lang="tr-TR" dirty="0" err="1" smtClean="0"/>
              <a:t>Severn</a:t>
            </a:r>
            <a:r>
              <a:rPr lang="tr-TR" dirty="0" smtClean="0"/>
              <a:t>.</a:t>
            </a:r>
          </a:p>
          <a:p>
            <a:endParaRPr lang="tr-TR" dirty="0"/>
          </a:p>
        </p:txBody>
      </p:sp>
    </p:spTree>
    <p:extLst>
      <p:ext uri="{BB962C8B-B14F-4D97-AF65-F5344CB8AC3E}">
        <p14:creationId xmlns:p14="http://schemas.microsoft.com/office/powerpoint/2010/main" val="118636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Aziz Augustine’nin 597’de gelmesi ve Hıristiyanlığın Sakson’a İngiltere’ye girmesi İngilizce’ye daha fazla Latince kelime getirmiştir. Çoğunlukla Kilise onurlarının, törenlerinin vb. İsimlendirilmesiyle ilgileniyorlardı. Kilise, vaftiz, keşiş, eucharist ve presbit gibi bazı kişiler dolaylı olarak Latinceye Yunancadan geldiler.</a:t>
            </a:r>
            <a:endParaRPr lang="tr-TR" dirty="0"/>
          </a:p>
        </p:txBody>
      </p:sp>
    </p:spTree>
    <p:extLst>
      <p:ext uri="{BB962C8B-B14F-4D97-AF65-F5344CB8AC3E}">
        <p14:creationId xmlns:p14="http://schemas.microsoft.com/office/powerpoint/2010/main" val="2843195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878'de, Vikingler olarak da adlandırılan Danimarkalılar ve </a:t>
            </a:r>
            <a:r>
              <a:rPr lang="tr-TR" dirty="0" err="1" smtClean="0"/>
              <a:t>Norsemen</a:t>
            </a:r>
            <a:r>
              <a:rPr lang="tr-TR" dirty="0" smtClean="0"/>
              <a:t>, ülkeyi istila etti ve İngilizler, özellikle İngiltere'nin kuzeyinde, dile birçok </a:t>
            </a:r>
            <a:r>
              <a:rPr lang="tr-TR" dirty="0" err="1" smtClean="0"/>
              <a:t>Norse</a:t>
            </a:r>
            <a:r>
              <a:rPr lang="tr-TR" dirty="0" smtClean="0"/>
              <a:t> kelimesi aldı. İskandinav olan Vikingler, en azından kökenlerinden en az Eski İngilizceye kadar Almanca olan bir dil (Eski İskandinav) konuşuyordu</a:t>
            </a:r>
            <a:endParaRPr lang="tr-TR" dirty="0"/>
          </a:p>
        </p:txBody>
      </p:sp>
    </p:spTree>
    <p:extLst>
      <p:ext uri="{BB962C8B-B14F-4D97-AF65-F5344CB8AC3E}">
        <p14:creationId xmlns:p14="http://schemas.microsoft.com/office/powerpoint/2010/main" val="1326597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err="1" smtClean="0"/>
              <a:t>Nors</a:t>
            </a:r>
            <a:r>
              <a:rPr lang="tr-TR" altLang="tr-TR" dirty="0" smtClean="0"/>
              <a:t> dilinden şu kelimeler üremiştir</a:t>
            </a:r>
            <a:r>
              <a:rPr lang="en-US" altLang="tr-TR" dirty="0" smtClean="0"/>
              <a:t>: </a:t>
            </a:r>
            <a:r>
              <a:rPr lang="en-US" altLang="tr-TR" i="1" dirty="0" smtClean="0"/>
              <a:t>sky</a:t>
            </a:r>
            <a:r>
              <a:rPr lang="en-US" altLang="tr-TR" dirty="0" smtClean="0"/>
              <a:t>, </a:t>
            </a:r>
            <a:r>
              <a:rPr lang="en-US" altLang="tr-TR" i="1" dirty="0" smtClean="0"/>
              <a:t>egg</a:t>
            </a:r>
            <a:r>
              <a:rPr lang="en-US" altLang="tr-TR" dirty="0" smtClean="0"/>
              <a:t>, </a:t>
            </a:r>
            <a:r>
              <a:rPr lang="en-US" altLang="tr-TR" i="1" dirty="0" smtClean="0"/>
              <a:t>cake</a:t>
            </a:r>
            <a:r>
              <a:rPr lang="en-US" altLang="tr-TR" dirty="0" smtClean="0"/>
              <a:t>, </a:t>
            </a:r>
            <a:r>
              <a:rPr lang="en-US" altLang="tr-TR" i="1" dirty="0" smtClean="0"/>
              <a:t>skin</a:t>
            </a:r>
            <a:r>
              <a:rPr lang="en-US" altLang="tr-TR" dirty="0" smtClean="0"/>
              <a:t>, </a:t>
            </a:r>
            <a:r>
              <a:rPr lang="en-US" altLang="tr-TR" i="1" dirty="0" smtClean="0"/>
              <a:t>leg</a:t>
            </a:r>
            <a:r>
              <a:rPr lang="en-US" altLang="tr-TR" dirty="0" smtClean="0"/>
              <a:t>, </a:t>
            </a:r>
            <a:r>
              <a:rPr lang="en-US" altLang="tr-TR" i="1" dirty="0" smtClean="0"/>
              <a:t>window</a:t>
            </a:r>
            <a:r>
              <a:rPr lang="en-US" altLang="tr-TR" dirty="0" smtClean="0"/>
              <a:t> </a:t>
            </a:r>
            <a:r>
              <a:rPr lang="en-US" altLang="tr-TR" i="1" dirty="0" smtClean="0"/>
              <a:t>(wind eye)</a:t>
            </a:r>
            <a:r>
              <a:rPr lang="en-US" altLang="tr-TR" dirty="0" smtClean="0"/>
              <a:t>, </a:t>
            </a:r>
            <a:r>
              <a:rPr lang="en-US" altLang="tr-TR" i="1" dirty="0" smtClean="0"/>
              <a:t>husband</a:t>
            </a:r>
            <a:r>
              <a:rPr lang="en-US" altLang="tr-TR" dirty="0" smtClean="0"/>
              <a:t>, </a:t>
            </a:r>
            <a:r>
              <a:rPr lang="en-US" altLang="tr-TR" i="1" dirty="0" smtClean="0"/>
              <a:t>fellow</a:t>
            </a:r>
            <a:r>
              <a:rPr lang="en-US" altLang="tr-TR" dirty="0" smtClean="0"/>
              <a:t>, </a:t>
            </a:r>
            <a:r>
              <a:rPr lang="en-US" altLang="tr-TR" i="1" dirty="0" smtClean="0"/>
              <a:t>skill</a:t>
            </a:r>
            <a:r>
              <a:rPr lang="en-US" altLang="tr-TR" dirty="0" smtClean="0"/>
              <a:t>, </a:t>
            </a:r>
            <a:r>
              <a:rPr lang="en-US" altLang="tr-TR" i="1" dirty="0" smtClean="0"/>
              <a:t>anger</a:t>
            </a:r>
            <a:r>
              <a:rPr lang="en-US" altLang="tr-TR" dirty="0" smtClean="0"/>
              <a:t>, </a:t>
            </a:r>
            <a:r>
              <a:rPr lang="en-US" altLang="tr-TR" i="1" dirty="0" smtClean="0"/>
              <a:t>flat</a:t>
            </a:r>
            <a:r>
              <a:rPr lang="en-US" altLang="tr-TR" dirty="0" smtClean="0"/>
              <a:t>, </a:t>
            </a:r>
            <a:r>
              <a:rPr lang="en-US" altLang="tr-TR" i="1" dirty="0" smtClean="0"/>
              <a:t>odd</a:t>
            </a:r>
            <a:r>
              <a:rPr lang="en-US" altLang="tr-TR" dirty="0" smtClean="0"/>
              <a:t>, </a:t>
            </a:r>
            <a:r>
              <a:rPr lang="en-US" altLang="tr-TR" i="1" dirty="0" smtClean="0"/>
              <a:t>ugly</a:t>
            </a:r>
            <a:r>
              <a:rPr lang="en-US" altLang="tr-TR" dirty="0" smtClean="0"/>
              <a:t>, </a:t>
            </a:r>
            <a:r>
              <a:rPr lang="en-US" altLang="tr-TR" i="1" dirty="0" smtClean="0"/>
              <a:t>get</a:t>
            </a:r>
            <a:r>
              <a:rPr lang="en-US" altLang="tr-TR" dirty="0" smtClean="0"/>
              <a:t>, </a:t>
            </a:r>
            <a:r>
              <a:rPr lang="en-US" altLang="tr-TR" i="1" dirty="0" smtClean="0"/>
              <a:t>give</a:t>
            </a:r>
            <a:r>
              <a:rPr lang="en-US" altLang="tr-TR" dirty="0" smtClean="0"/>
              <a:t>, </a:t>
            </a:r>
            <a:r>
              <a:rPr lang="en-US" altLang="tr-TR" i="1" dirty="0" smtClean="0"/>
              <a:t>take</a:t>
            </a:r>
            <a:r>
              <a:rPr lang="en-US" altLang="tr-TR" dirty="0" smtClean="0"/>
              <a:t>, </a:t>
            </a:r>
            <a:r>
              <a:rPr lang="en-US" altLang="tr-TR" i="1" dirty="0" smtClean="0"/>
              <a:t>raise</a:t>
            </a:r>
            <a:r>
              <a:rPr lang="en-US" altLang="tr-TR" dirty="0" smtClean="0"/>
              <a:t>, </a:t>
            </a:r>
            <a:r>
              <a:rPr lang="en-US" altLang="tr-TR" i="1" dirty="0" smtClean="0"/>
              <a:t>call</a:t>
            </a:r>
            <a:r>
              <a:rPr lang="en-US" altLang="tr-TR" dirty="0" smtClean="0"/>
              <a:t>, </a:t>
            </a:r>
            <a:r>
              <a:rPr lang="en-US" altLang="tr-TR" i="1" dirty="0" smtClean="0"/>
              <a:t>die</a:t>
            </a:r>
            <a:r>
              <a:rPr lang="en-US" altLang="tr-TR" dirty="0" smtClean="0"/>
              <a:t>, </a:t>
            </a:r>
            <a:r>
              <a:rPr lang="en-US" altLang="tr-TR" i="1" dirty="0" smtClean="0"/>
              <a:t>they</a:t>
            </a:r>
            <a:r>
              <a:rPr lang="en-US" altLang="tr-TR" dirty="0" smtClean="0"/>
              <a:t>, </a:t>
            </a:r>
            <a:r>
              <a:rPr lang="en-US" altLang="tr-TR" i="1" dirty="0" smtClean="0"/>
              <a:t>their</a:t>
            </a:r>
            <a:r>
              <a:rPr lang="en-US" altLang="tr-TR" dirty="0" smtClean="0"/>
              <a:t>, </a:t>
            </a:r>
            <a:r>
              <a:rPr lang="en-US" altLang="tr-TR" i="1" dirty="0" smtClean="0"/>
              <a:t>them</a:t>
            </a:r>
            <a:endParaRPr lang="tr-TR" dirty="0" smtClean="0"/>
          </a:p>
        </p:txBody>
      </p:sp>
    </p:spTree>
    <p:extLst>
      <p:ext uri="{BB962C8B-B14F-4D97-AF65-F5344CB8AC3E}">
        <p14:creationId xmlns:p14="http://schemas.microsoft.com/office/powerpoint/2010/main" val="1518320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Eski İngiliz döneminden birkaç yazılı eser kalmıştır. En ünlüsü "</a:t>
            </a:r>
            <a:r>
              <a:rPr lang="tr-TR" dirty="0" err="1" smtClean="0"/>
              <a:t>Beowulf</a:t>
            </a:r>
            <a:r>
              <a:rPr lang="tr-TR" dirty="0" smtClean="0"/>
              <a:t>" denilen kahramanca destansı bir şiirdir. Bilinen en eski İngiliz şiiridir ve uzunluğu ile dikkate değerdir - 3.183 satır. Uzmanlar, "</a:t>
            </a:r>
            <a:r>
              <a:rPr lang="tr-TR" dirty="0" err="1" smtClean="0"/>
              <a:t>Beowulf</a:t>
            </a:r>
            <a:r>
              <a:rPr lang="tr-TR" dirty="0" smtClean="0"/>
              <a:t>" ‘un bin yıl önce İngiltere’de yazıldığını söylüyor. Onu yazan kişinin adı bilinmiyor</a:t>
            </a:r>
          </a:p>
          <a:p>
            <a:endParaRPr lang="tr-TR" dirty="0"/>
          </a:p>
        </p:txBody>
      </p:sp>
    </p:spTree>
    <p:extLst>
      <p:ext uri="{BB962C8B-B14F-4D97-AF65-F5344CB8AC3E}">
        <p14:creationId xmlns:p14="http://schemas.microsoft.com/office/powerpoint/2010/main" val="3818260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Belki de her </a:t>
            </a:r>
            <a:r>
              <a:rPr lang="tr-TR" dirty="0" err="1" smtClean="0"/>
              <a:t>Anglo-Sakson</a:t>
            </a:r>
            <a:r>
              <a:rPr lang="tr-TR" dirty="0" smtClean="0"/>
              <a:t> bilgini, </a:t>
            </a:r>
            <a:r>
              <a:rPr lang="tr-TR" dirty="0" err="1" smtClean="0"/>
              <a:t>Beowulf'un</a:t>
            </a:r>
            <a:r>
              <a:rPr lang="tr-TR" dirty="0" smtClean="0"/>
              <a:t> nasıl çevrilmesi gerektiğine dair kendi teorisine sahiptir. Bazıları bize büyük bir şiir olduğuna inandığımızın türlerini kanıtladı. </a:t>
            </a:r>
            <a:r>
              <a:rPr lang="tr-TR" dirty="0" err="1" smtClean="0"/>
              <a:t>Beowulf'un</a:t>
            </a:r>
            <a:r>
              <a:rPr lang="tr-TR" dirty="0" smtClean="0"/>
              <a:t> adaletli bir şekilde ilk epik olarak adlandırıldığını söylemek, çevirilerinin başarısız olduğunu söylemekten onur duyduğumuz </a:t>
            </a:r>
            <a:r>
              <a:rPr lang="tr-TR" dirty="0" err="1" smtClean="0"/>
              <a:t>Kemble</a:t>
            </a:r>
            <a:r>
              <a:rPr lang="tr-TR" dirty="0" smtClean="0"/>
              <a:t> ve Arnold'a bir yansıması mı? Ayeti kullanan çevirmenlerin birçoğu, [viii] '</a:t>
            </a:r>
            <a:r>
              <a:rPr lang="tr-TR" dirty="0" err="1" smtClean="0"/>
              <a:t>yi</a:t>
            </a:r>
            <a:r>
              <a:rPr lang="tr-TR" dirty="0" smtClean="0"/>
              <a:t> yanlış bir bakış açısıyla görünecek olandan yazdı. Mesela, </a:t>
            </a:r>
            <a:r>
              <a:rPr lang="tr-TR" dirty="0" err="1" smtClean="0"/>
              <a:t>Beowulf</a:t>
            </a:r>
            <a:r>
              <a:rPr lang="tr-TR" dirty="0" smtClean="0"/>
              <a:t> ve </a:t>
            </a:r>
            <a:r>
              <a:rPr lang="tr-TR" dirty="0" err="1" smtClean="0"/>
              <a:t>Hrothgar'ın</a:t>
            </a:r>
            <a:r>
              <a:rPr lang="tr-TR" dirty="0" smtClean="0"/>
              <a:t> ciddi ve ciddi konuşmalarının, hafif ve havadar şekilde hafifçe sallanarak, sert ölçülere konulması uygun mudur? Yoksa, yine de, </a:t>
            </a:r>
            <a:r>
              <a:rPr lang="tr-TR" dirty="0" err="1" smtClean="0"/>
              <a:t>Anglo-Saxon</a:t>
            </a:r>
            <a:r>
              <a:rPr lang="tr-TR" dirty="0" smtClean="0"/>
              <a:t> ayetinin kaba dövüş müziğinin bize, modern boş ayetin pürüzsüz ölçüleriyle yorumlanması </a:t>
            </a:r>
            <a:r>
              <a:rPr lang="tr-TR" smtClean="0"/>
              <a:t>uygun mudur?</a:t>
            </a:r>
            <a:endParaRPr lang="tr-TR" dirty="0"/>
          </a:p>
        </p:txBody>
      </p:sp>
    </p:spTree>
    <p:extLst>
      <p:ext uri="{BB962C8B-B14F-4D97-AF65-F5344CB8AC3E}">
        <p14:creationId xmlns:p14="http://schemas.microsoft.com/office/powerpoint/2010/main" val="122309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350</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Eski İngilizce</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Eski İngilizce</dc:title>
  <dc:creator>Mert kozan</dc:creator>
  <cp:lastModifiedBy>Mert kozan</cp:lastModifiedBy>
  <cp:revision>1</cp:revision>
  <dcterms:created xsi:type="dcterms:W3CDTF">2019-03-22T10:16:49Z</dcterms:created>
  <dcterms:modified xsi:type="dcterms:W3CDTF">2019-03-22T10:19:31Z</dcterms:modified>
</cp:coreProperties>
</file>