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22/11/2018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qq_z_Nh-m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0852" y="4417772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ISP 223 PORTEKIZCE DILBILGISINE GIRIŞ</a:t>
            </a:r>
            <a:r>
              <a:rPr lang="tr-TR" dirty="0"/>
              <a:t/>
            </a:r>
            <a:br>
              <a:rPr lang="tr-TR" dirty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INTRODUÇÃO GRAMÁTICA PORTUGUESA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008359" y="-357293"/>
            <a:ext cx="8453131" cy="21995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072387" cy="53777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t-PT" sz="2200" dirty="0"/>
              <a:t>TAVARES, ANA, </a:t>
            </a:r>
            <a:r>
              <a:rPr lang="tr-TR" sz="2200" dirty="0"/>
              <a:t>PORTUGUÊS XXI NÍVEL A1 LIVRO DO ALUNO</a:t>
            </a:r>
            <a:r>
              <a:rPr lang="pt-PT" sz="2200" dirty="0"/>
              <a:t>; </a:t>
            </a:r>
            <a:r>
              <a:rPr lang="tr-TR" sz="2200" dirty="0"/>
              <a:t> PORTUGUÊS XXI NÍVEL A1 LIVRO DE EXERCÍCIOS</a:t>
            </a:r>
            <a:r>
              <a:rPr lang="pt-PT" sz="2200" dirty="0"/>
              <a:t>, LIDEL, </a:t>
            </a:r>
            <a:r>
              <a:rPr lang="pt-PT" sz="2200" dirty="0" smtClean="0"/>
              <a:t>2003.</a:t>
            </a:r>
            <a:endParaRPr lang="pt-PT" sz="2200" dirty="0"/>
          </a:p>
          <a:p>
            <a:pPr marL="457200" indent="-457200">
              <a:buAutoNum type="arabicPeriod"/>
            </a:pPr>
            <a:r>
              <a:rPr lang="pt-PT" sz="2200" dirty="0" smtClean="0"/>
              <a:t>COIMBRA, ISABEL; OLGA, MATA COIMBRA, GRAMÁTICA ATIVA 1, LIDEL, 2011.</a:t>
            </a:r>
          </a:p>
          <a:p>
            <a:pPr marL="457200" indent="-457200">
              <a:buAutoNum type="arabicPeriod"/>
            </a:pPr>
            <a:endParaRPr lang="pt-PT" sz="2200" dirty="0"/>
          </a:p>
          <a:p>
            <a:pPr marL="0" indent="0">
              <a:buNone/>
            </a:pPr>
            <a:r>
              <a:rPr lang="pt-PT" b="1" dirty="0"/>
              <a:t>SUMÁRIO: </a:t>
            </a:r>
          </a:p>
          <a:p>
            <a:pPr marL="0" indent="0">
              <a:buNone/>
            </a:pPr>
            <a:endParaRPr lang="en-GB" sz="2200" dirty="0"/>
          </a:p>
          <a:p>
            <a:pPr marL="514350" indent="-514350">
              <a:buAutoNum type="arabicPeriod"/>
            </a:pPr>
            <a:r>
              <a:rPr lang="pt-BR" dirty="0" smtClean="0"/>
              <a:t>Apresentação </a:t>
            </a:r>
            <a:r>
              <a:rPr lang="pt-BR" dirty="0"/>
              <a:t>aos alunos (öğrencilerin tanıtımı</a:t>
            </a:r>
            <a:r>
              <a:rPr lang="pt-BR" dirty="0" smtClean="0"/>
              <a:t>);</a:t>
            </a:r>
          </a:p>
          <a:p>
            <a:pPr marL="514350" indent="-514350">
              <a:buAutoNum type="arabicPeriod"/>
            </a:pPr>
            <a:r>
              <a:rPr lang="pt-BR" dirty="0"/>
              <a:t>Pequena apresentação sobre a Língua Portuguesa (portekiz dili hakkında kısa sunum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r>
              <a:rPr lang="pt-PT" b="1" dirty="0" smtClean="0"/>
              <a:t>3. </a:t>
            </a:r>
            <a:r>
              <a:rPr lang="pt-PT" dirty="0" smtClean="0"/>
              <a:t>Alfabeto </a:t>
            </a:r>
            <a:r>
              <a:rPr lang="pt-PT" dirty="0"/>
              <a:t>e fonética </a:t>
            </a:r>
            <a:endParaRPr lang="tr-TR" dirty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 aos alunos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 dirty="0"/>
              <a:t>“Olá. Chamo-me José.”</a:t>
            </a:r>
            <a:endParaRPr lang="tr-TR" dirty="0"/>
          </a:p>
          <a:p>
            <a:r>
              <a:rPr lang="pt-PT" dirty="0"/>
              <a:t>“Olá Boa tarde. Como te chamas?( informal)/ Como se chama?(formal)”</a:t>
            </a:r>
            <a:endParaRPr lang="tr-TR" dirty="0"/>
          </a:p>
          <a:p>
            <a:r>
              <a:rPr lang="pt-PT" dirty="0"/>
              <a:t>“Eu chamo-me José. E tu como te chamas? (informal) / E você como se chama? (formal)”</a:t>
            </a:r>
            <a:endParaRPr lang="tr-TR" dirty="0"/>
          </a:p>
          <a:p>
            <a:r>
              <a:rPr lang="pt-PT" dirty="0"/>
              <a:t>“De onde és? (informal)/ De onde é?”</a:t>
            </a:r>
            <a:endParaRPr lang="tr-TR" dirty="0"/>
          </a:p>
          <a:p>
            <a:r>
              <a:rPr lang="pt-PT" dirty="0"/>
              <a:t>“Sou Português. Sou do Porto.” E tu/ E você?”</a:t>
            </a:r>
            <a:endParaRPr lang="tr-TR" dirty="0"/>
          </a:p>
          <a:p>
            <a:r>
              <a:rPr lang="pt-PT" dirty="0"/>
              <a:t>“Eu sou Turco/a. Sou de Ancara.”</a:t>
            </a:r>
            <a:endParaRPr lang="tr-TR" dirty="0"/>
          </a:p>
          <a:p>
            <a:r>
              <a:rPr lang="pt-PT" dirty="0"/>
              <a:t>“Muito prazer em conhecer-te (informal)/ em conhecê-la/lo (formal female/male)”</a:t>
            </a:r>
            <a:endParaRPr lang="tr-TR" dirty="0"/>
          </a:p>
          <a:p>
            <a:r>
              <a:rPr lang="pt-PT" dirty="0"/>
              <a:t>“Muito Prazer”  or “Muito gosto”</a:t>
            </a:r>
            <a:endParaRPr lang="tr-TR" dirty="0"/>
          </a:p>
          <a:p>
            <a:r>
              <a:rPr lang="pt-PT" dirty="0"/>
              <a:t>“Até amanhã”  / “Até amanhã”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71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5">
                    <a:lumMod val="75000"/>
                  </a:schemeClr>
                </a:solidFill>
              </a:rPr>
              <a:t>A Língua Portuguesa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1690688"/>
            <a:ext cx="11125200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u="sng" dirty="0" smtClean="0"/>
              <a:t>ORIGENS:</a:t>
            </a:r>
          </a:p>
          <a:p>
            <a:pPr>
              <a:buFontTx/>
              <a:buChar char="-"/>
            </a:pPr>
            <a:r>
              <a:rPr lang="pt-PT" dirty="0" smtClean="0"/>
              <a:t>LATIM (Império Romano);</a:t>
            </a:r>
          </a:p>
          <a:p>
            <a:pPr>
              <a:buFontTx/>
              <a:buChar char="-"/>
            </a:pPr>
            <a:r>
              <a:rPr lang="pt-PT" dirty="0" smtClean="0"/>
              <a:t>Românico:</a:t>
            </a:r>
          </a:p>
          <a:p>
            <a:pPr marL="0" indent="0">
              <a:buNone/>
            </a:pPr>
            <a:r>
              <a:rPr lang="pt-PT" dirty="0" smtClean="0"/>
              <a:t>(Germânicos, Suevos, Visigodos)</a:t>
            </a:r>
          </a:p>
          <a:p>
            <a:pPr>
              <a:buFontTx/>
              <a:buChar char="-"/>
            </a:pPr>
            <a:r>
              <a:rPr lang="pt-PT" dirty="0" smtClean="0"/>
              <a:t>Influência Árabe </a:t>
            </a:r>
          </a:p>
          <a:p>
            <a:pPr marL="0" indent="0">
              <a:buNone/>
            </a:pPr>
            <a:r>
              <a:rPr lang="pt-PT" dirty="0" smtClean="0"/>
              <a:t>(dezenas; prefixo - Al)</a:t>
            </a:r>
          </a:p>
          <a:p>
            <a:pPr marL="0" indent="0">
              <a:buNone/>
            </a:pPr>
            <a:endParaRPr lang="pt-PT" dirty="0"/>
          </a:p>
          <a:p>
            <a:pPr>
              <a:buFontTx/>
              <a:buChar char="-"/>
            </a:pPr>
            <a:r>
              <a:rPr lang="pt-PT" dirty="0" smtClean="0"/>
              <a:t>Galego</a:t>
            </a:r>
          </a:p>
          <a:p>
            <a:pPr>
              <a:buFontTx/>
              <a:buChar char="-"/>
            </a:pPr>
            <a:r>
              <a:rPr lang="pt-PT" dirty="0" smtClean="0"/>
              <a:t>Descobrimentos/Renascimento</a:t>
            </a:r>
          </a:p>
          <a:p>
            <a:pPr marL="0" indent="0">
              <a:buNone/>
            </a:pPr>
            <a:r>
              <a:rPr lang="pt-PT" dirty="0" smtClean="0"/>
              <a:t>(italiano, grego, chinês...etc)</a:t>
            </a:r>
          </a:p>
          <a:p>
            <a:pPr>
              <a:buFontTx/>
              <a:buChar char="-"/>
            </a:pPr>
            <a:endParaRPr lang="pt-PT" dirty="0" smtClean="0"/>
          </a:p>
          <a:p>
            <a:pPr>
              <a:buFontTx/>
              <a:buChar char="-"/>
            </a:pPr>
            <a:endParaRPr lang="pt-PT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059" y="0"/>
            <a:ext cx="62299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85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22224"/>
            <a:ext cx="10515600" cy="1325563"/>
          </a:xfrm>
        </p:spPr>
        <p:txBody>
          <a:bodyPr/>
          <a:lstStyle/>
          <a:p>
            <a:r>
              <a:rPr lang="pt-PT" dirty="0" smtClean="0">
                <a:solidFill>
                  <a:schemeClr val="accent5">
                    <a:lumMod val="75000"/>
                  </a:schemeClr>
                </a:solidFill>
              </a:rPr>
              <a:t>A Língua Portuguesa no Mundo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38325"/>
            <a:ext cx="10515600" cy="4351338"/>
          </a:xfrm>
        </p:spPr>
        <p:txBody>
          <a:bodyPr/>
          <a:lstStyle/>
          <a:p>
            <a:endParaRPr lang="pt-PT" dirty="0" smtClean="0"/>
          </a:p>
          <a:p>
            <a:endParaRPr lang="pt-PT" dirty="0"/>
          </a:p>
          <a:p>
            <a:r>
              <a:rPr lang="pt-PT" dirty="0" smtClean="0"/>
              <a:t>Falada por mais de 250 milhões </a:t>
            </a:r>
          </a:p>
          <a:p>
            <a:pPr marL="0" indent="0">
              <a:buNone/>
            </a:pPr>
            <a:r>
              <a:rPr lang="pt-PT" dirty="0"/>
              <a:t> </a:t>
            </a:r>
            <a:r>
              <a:rPr lang="pt-PT" dirty="0" smtClean="0"/>
              <a:t>  de pessoas.</a:t>
            </a:r>
          </a:p>
          <a:p>
            <a:r>
              <a:rPr lang="pt-PT" dirty="0" smtClean="0"/>
              <a:t>Em países dos 5 continentes.</a:t>
            </a:r>
          </a:p>
          <a:p>
            <a:r>
              <a:rPr lang="pt-PT" dirty="0" smtClean="0"/>
              <a:t>3º mais falada da Europa.</a:t>
            </a:r>
          </a:p>
          <a:p>
            <a:r>
              <a:rPr lang="pt-PT" dirty="0" smtClean="0"/>
              <a:t>5º mais falado do Mundo. 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849" y="1511300"/>
            <a:ext cx="7121151" cy="534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56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pt-PT" dirty="0" smtClean="0">
                <a:solidFill>
                  <a:schemeClr val="accent5">
                    <a:lumMod val="75000"/>
                  </a:schemeClr>
                </a:solidFill>
              </a:rPr>
              <a:t>PORQUÊ APRENDER PORTUGUÊS?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350" y="1326357"/>
            <a:ext cx="7989650" cy="4699794"/>
          </a:xfrm>
        </p:spPr>
      </p:pic>
      <p:sp>
        <p:nvSpPr>
          <p:cNvPr id="5" name="İçerik Yer Tutucusu 2"/>
          <p:cNvSpPr txBox="1">
            <a:spLocks/>
          </p:cNvSpPr>
          <p:nvPr/>
        </p:nvSpPr>
        <p:spPr>
          <a:xfrm>
            <a:off x="0" y="1838324"/>
            <a:ext cx="10668000" cy="4854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dirty="0" smtClean="0"/>
          </a:p>
          <a:p>
            <a:endParaRPr lang="pt-PT" dirty="0" smtClean="0"/>
          </a:p>
          <a:p>
            <a:r>
              <a:rPr lang="pt-BR" dirty="0"/>
              <a:t>Em 2050, </a:t>
            </a:r>
            <a:r>
              <a:rPr lang="pt-BR" dirty="0" smtClean="0"/>
              <a:t>estima-se 350 </a:t>
            </a:r>
          </a:p>
          <a:p>
            <a:pPr marL="0" indent="0">
              <a:buNone/>
            </a:pPr>
            <a:r>
              <a:rPr lang="pt-BR" dirty="0" smtClean="0"/>
              <a:t>milhões </a:t>
            </a:r>
            <a:r>
              <a:rPr lang="pt-BR" dirty="0"/>
              <a:t>de </a:t>
            </a:r>
            <a:r>
              <a:rPr lang="pt-BR" dirty="0" smtClean="0"/>
              <a:t>pessoas.</a:t>
            </a:r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/>
              <a:t>C</a:t>
            </a:r>
            <a:r>
              <a:rPr lang="pt-BR" dirty="0" smtClean="0"/>
              <a:t>ontinuará </a:t>
            </a:r>
            <a:r>
              <a:rPr lang="pt-BR" dirty="0"/>
              <a:t>a ser a terceira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língua </a:t>
            </a:r>
            <a:r>
              <a:rPr lang="pt-BR" dirty="0"/>
              <a:t>europeia mais falada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no </a:t>
            </a:r>
            <a:r>
              <a:rPr lang="pt-BR" dirty="0"/>
              <a:t>mundo, depois do inglês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e </a:t>
            </a:r>
            <a:r>
              <a:rPr lang="pt-BR" dirty="0"/>
              <a:t>do espanhol. 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729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2200" y="276225"/>
            <a:ext cx="10515600" cy="1325563"/>
          </a:xfrm>
        </p:spPr>
        <p:txBody>
          <a:bodyPr/>
          <a:lstStyle/>
          <a:p>
            <a:pPr algn="ctr"/>
            <a:r>
              <a:rPr lang="pt-PT" dirty="0" smtClean="0">
                <a:solidFill>
                  <a:schemeClr val="accent5">
                    <a:lumMod val="75000"/>
                  </a:schemeClr>
                </a:solidFill>
              </a:rPr>
              <a:t>PORQUÊ APRENDER PORTUGUÊS?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endParaRPr lang="pt-PT" dirty="0"/>
          </a:p>
          <a:p>
            <a:pPr marL="0" indent="0" algn="ctr">
              <a:buNone/>
            </a:pPr>
            <a:r>
              <a:rPr lang="pt-PT" dirty="0" smtClean="0"/>
              <a:t>	</a:t>
            </a:r>
            <a:r>
              <a:rPr lang="tr-TR" dirty="0" smtClean="0">
                <a:hlinkClick r:id="rId2"/>
              </a:rPr>
              <a:t>https://www.youtube.com/watch?v=Aqq_z_Nh-mw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88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4434" y="697635"/>
            <a:ext cx="10515600" cy="1325563"/>
          </a:xfrm>
        </p:spPr>
        <p:txBody>
          <a:bodyPr/>
          <a:lstStyle/>
          <a:p>
            <a:r>
              <a:rPr lang="pt-PT" b="1" dirty="0"/>
              <a:t>Alfabeto e fonética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0207" y="0"/>
            <a:ext cx="4945443" cy="6858000"/>
          </a:xfrm>
        </p:spPr>
      </p:pic>
    </p:spTree>
    <p:extLst>
      <p:ext uri="{BB962C8B-B14F-4D97-AF65-F5344CB8AC3E}">
        <p14:creationId xmlns:p14="http://schemas.microsoft.com/office/powerpoint/2010/main" val="226821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322</Words>
  <Application>Microsoft Office PowerPoint</Application>
  <PresentationFormat>Geniş ekran</PresentationFormat>
  <Paragraphs>61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ISP 223 PORTEKIZCE DILBILGISINE GIRIŞ  INTRODUÇÃO GRAMÁTICA PORTUGUESA </vt:lpstr>
      <vt:lpstr>PowerPoint Sunusu</vt:lpstr>
      <vt:lpstr>Apresentação aos alunos</vt:lpstr>
      <vt:lpstr>A Língua Portuguesa</vt:lpstr>
      <vt:lpstr>A Língua Portuguesa no Mundo</vt:lpstr>
      <vt:lpstr>PORQUÊ APRENDER PORTUGUÊS?</vt:lpstr>
      <vt:lpstr>PORQUÊ APRENDER PORTUGUÊS?</vt:lpstr>
      <vt:lpstr>Alfabeto e fonética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JOSE</cp:lastModifiedBy>
  <cp:revision>15</cp:revision>
  <dcterms:created xsi:type="dcterms:W3CDTF">2018-11-18T11:57:52Z</dcterms:created>
  <dcterms:modified xsi:type="dcterms:W3CDTF">2018-11-22T12:12:08Z</dcterms:modified>
</cp:coreProperties>
</file>