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38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4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09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67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8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987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16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7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2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5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GB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GB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88E2A-1F08-45AC-8050-90DA40C0CEFA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7239BA-196E-4E73-94A4-FF0543574C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230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qq_z_Nh-mw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70852" y="4417772"/>
            <a:ext cx="8249217" cy="178353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ISP 223 PORTEKIZCE DILBILGISINE GIRIŞ</a:t>
            </a:r>
            <a:r>
              <a:rPr lang="tr-TR" dirty="0"/>
              <a:t/>
            </a:r>
            <a:br>
              <a:rPr lang="tr-TR" dirty="0"/>
            </a:br>
            <a:r>
              <a:rPr lang="pt-PT" b="1" dirty="0" smtClean="0"/>
              <a:t/>
            </a:r>
            <a:br>
              <a:rPr lang="pt-PT" b="1" dirty="0" smtClean="0"/>
            </a:br>
            <a:r>
              <a:rPr lang="pt-PT" b="1" dirty="0" smtClean="0"/>
              <a:t>INTRODUÇÃO GRAMÁTICA PORTUGUESA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2309" y="4952246"/>
            <a:ext cx="9144000" cy="1655762"/>
          </a:xfrm>
        </p:spPr>
        <p:txBody>
          <a:bodyPr>
            <a:normAutofit lnSpcReduction="10000"/>
          </a:bodyPr>
          <a:lstStyle/>
          <a:p>
            <a:endParaRPr lang="pt-PT" dirty="0" smtClean="0"/>
          </a:p>
          <a:p>
            <a:endParaRPr lang="pt-PT" dirty="0"/>
          </a:p>
          <a:p>
            <a:pPr algn="r"/>
            <a:r>
              <a:rPr lang="pt-PT" dirty="0" smtClean="0"/>
              <a:t>José Ribeiro</a:t>
            </a:r>
          </a:p>
          <a:p>
            <a:pPr algn="r"/>
            <a:r>
              <a:rPr lang="pt-PT" dirty="0" smtClean="0"/>
              <a:t>jribeiro@ankara.edu.tr</a:t>
            </a:r>
            <a:endParaRPr lang="en-GB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914" y="113592"/>
            <a:ext cx="2190750" cy="2085975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008359" y="-357293"/>
            <a:ext cx="8453131" cy="21995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100" b="1" dirty="0" smtClean="0"/>
              <a:t>Sub-departamento de Língua Portuguesa | Faculdade de Línguas, História e Geografia | Universidade de Ankara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816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11072387" cy="537775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PT" b="1" dirty="0" smtClean="0"/>
              <a:t>Bibliografia: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pt-PT" sz="2200" dirty="0"/>
              <a:t>TAVARES, ANA, </a:t>
            </a:r>
            <a:r>
              <a:rPr lang="tr-TR" sz="2200" dirty="0"/>
              <a:t>PORTUGUÊS XXI NÍVEL A1 LIVRO DO ALUNO</a:t>
            </a:r>
            <a:r>
              <a:rPr lang="pt-PT" sz="2200" dirty="0"/>
              <a:t>; </a:t>
            </a:r>
            <a:r>
              <a:rPr lang="tr-TR" sz="2200" dirty="0"/>
              <a:t> PORTUGUÊS XXI NÍVEL A1 LIVRO DE EXERCÍCIOS</a:t>
            </a:r>
            <a:r>
              <a:rPr lang="pt-PT" sz="2200" dirty="0"/>
              <a:t>, LIDEL, </a:t>
            </a:r>
            <a:r>
              <a:rPr lang="pt-PT" sz="2200" dirty="0" smtClean="0"/>
              <a:t>2003.</a:t>
            </a:r>
            <a:endParaRPr lang="pt-PT" sz="2200" dirty="0"/>
          </a:p>
          <a:p>
            <a:pPr marL="457200" indent="-457200">
              <a:buAutoNum type="arabicPeriod"/>
            </a:pPr>
            <a:r>
              <a:rPr lang="pt-PT" sz="2200" dirty="0" smtClean="0"/>
              <a:t>COIMBRA, ISABEL; OLGA, MATA COIMBRA, GRAMÁTICA ATIVA 1, LIDEL, 2011.</a:t>
            </a:r>
          </a:p>
          <a:p>
            <a:pPr marL="457200" indent="-457200">
              <a:buAutoNum type="arabicPeriod"/>
            </a:pPr>
            <a:endParaRPr lang="pt-PT" sz="2200" dirty="0"/>
          </a:p>
          <a:p>
            <a:pPr marL="0" indent="0">
              <a:buNone/>
            </a:pPr>
            <a:r>
              <a:rPr lang="pt-PT" b="1" dirty="0"/>
              <a:t>SUMÁRIO: </a:t>
            </a:r>
          </a:p>
          <a:p>
            <a:pPr marL="0" indent="0">
              <a:buNone/>
            </a:pPr>
            <a:endParaRPr lang="en-GB" sz="2200" dirty="0"/>
          </a:p>
          <a:p>
            <a:pPr marL="514350" indent="-514350">
              <a:buAutoNum type="arabicPeriod"/>
            </a:pPr>
            <a:r>
              <a:rPr lang="pt-BR" dirty="0" smtClean="0"/>
              <a:t>Apresentação </a:t>
            </a:r>
            <a:r>
              <a:rPr lang="pt-BR" dirty="0"/>
              <a:t>aos alunos (öğrencilerin tanıtımı</a:t>
            </a:r>
            <a:r>
              <a:rPr lang="pt-BR" dirty="0" smtClean="0"/>
              <a:t>);</a:t>
            </a:r>
          </a:p>
          <a:p>
            <a:pPr marL="514350" indent="-514350">
              <a:buAutoNum type="arabicPeriod"/>
            </a:pPr>
            <a:r>
              <a:rPr lang="pt-BR" dirty="0"/>
              <a:t>Pequena apresentação sobre a Língua Portuguesa (portekiz dili hakkında kısa sunum</a:t>
            </a:r>
            <a:r>
              <a:rPr lang="pt-BR" dirty="0" smtClean="0"/>
              <a:t>)</a:t>
            </a:r>
          </a:p>
          <a:p>
            <a:pPr marL="0" indent="0">
              <a:buNone/>
            </a:pPr>
            <a:r>
              <a:rPr lang="pt-PT" b="1" dirty="0" smtClean="0"/>
              <a:t>3. </a:t>
            </a:r>
            <a:r>
              <a:rPr lang="pt-PT" dirty="0" smtClean="0"/>
              <a:t>Alfabeto </a:t>
            </a:r>
            <a:r>
              <a:rPr lang="pt-PT" dirty="0"/>
              <a:t>e fonética </a:t>
            </a:r>
            <a:endParaRPr lang="tr-TR" dirty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Apresentação aos alunos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/>
              <a:t>“Olá. Chamo-me José.”</a:t>
            </a:r>
            <a:endParaRPr lang="tr-TR" dirty="0"/>
          </a:p>
          <a:p>
            <a:r>
              <a:rPr lang="pt-PT" dirty="0"/>
              <a:t>“Olá Boa tarde. Como te chamas?( informal)/ Como se chama?(formal)”</a:t>
            </a:r>
            <a:endParaRPr lang="tr-TR" dirty="0"/>
          </a:p>
          <a:p>
            <a:r>
              <a:rPr lang="pt-PT" dirty="0"/>
              <a:t>“Eu chamo-me José. E tu como te chamas? (informal) / E você como se chama? (formal)”</a:t>
            </a:r>
            <a:endParaRPr lang="tr-TR" dirty="0"/>
          </a:p>
          <a:p>
            <a:r>
              <a:rPr lang="pt-PT" dirty="0"/>
              <a:t>“De onde és? (informal)/ De onde é?”</a:t>
            </a:r>
            <a:endParaRPr lang="tr-TR" dirty="0"/>
          </a:p>
          <a:p>
            <a:r>
              <a:rPr lang="pt-PT" dirty="0"/>
              <a:t>“Sou Português. Sou do Porto.” E tu/ E você?”</a:t>
            </a:r>
            <a:endParaRPr lang="tr-TR" dirty="0"/>
          </a:p>
          <a:p>
            <a:r>
              <a:rPr lang="pt-PT" dirty="0"/>
              <a:t>“Eu sou Turco/a. Sou de Ancara.”</a:t>
            </a:r>
            <a:endParaRPr lang="tr-TR" dirty="0"/>
          </a:p>
          <a:p>
            <a:r>
              <a:rPr lang="pt-PT" dirty="0"/>
              <a:t>“Muito prazer em conhecer-te (informal)/ em conhecê-la/lo (formal female/male)”</a:t>
            </a:r>
            <a:endParaRPr lang="tr-TR" dirty="0"/>
          </a:p>
          <a:p>
            <a:r>
              <a:rPr lang="pt-PT" dirty="0"/>
              <a:t>“Muito Prazer”  or “Muito gosto”</a:t>
            </a:r>
            <a:endParaRPr lang="tr-TR" dirty="0"/>
          </a:p>
          <a:p>
            <a:r>
              <a:rPr lang="pt-PT" dirty="0"/>
              <a:t>“Até amanhã”  / “Até amanhã”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371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>
                <a:solidFill>
                  <a:schemeClr val="accent5">
                    <a:lumMod val="75000"/>
                  </a:schemeClr>
                </a:solidFill>
              </a:rPr>
              <a:t>A Língua Portuguesa</a:t>
            </a: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8600" y="1690688"/>
            <a:ext cx="11125200" cy="5167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u="sng" dirty="0" smtClean="0"/>
              <a:t>ORIGENS:</a:t>
            </a:r>
          </a:p>
          <a:p>
            <a:pPr>
              <a:buFontTx/>
              <a:buChar char="-"/>
            </a:pPr>
            <a:r>
              <a:rPr lang="pt-PT" dirty="0" smtClean="0"/>
              <a:t>LATIM (Império Romano);</a:t>
            </a:r>
          </a:p>
          <a:p>
            <a:pPr>
              <a:buFontTx/>
              <a:buChar char="-"/>
            </a:pPr>
            <a:r>
              <a:rPr lang="pt-PT" dirty="0" smtClean="0"/>
              <a:t>Românico:</a:t>
            </a:r>
          </a:p>
          <a:p>
            <a:pPr marL="0" indent="0">
              <a:buNone/>
            </a:pPr>
            <a:r>
              <a:rPr lang="pt-PT" dirty="0" smtClean="0"/>
              <a:t>(Germânicos, Suevos, Visigodos)</a:t>
            </a:r>
          </a:p>
          <a:p>
            <a:pPr>
              <a:buFontTx/>
              <a:buChar char="-"/>
            </a:pPr>
            <a:r>
              <a:rPr lang="pt-PT" dirty="0" smtClean="0"/>
              <a:t>Influência Árabe </a:t>
            </a:r>
          </a:p>
          <a:p>
            <a:pPr marL="0" indent="0">
              <a:buNone/>
            </a:pPr>
            <a:r>
              <a:rPr lang="pt-PT" dirty="0" smtClean="0"/>
              <a:t>(dezenas; prefixo - Al)</a:t>
            </a:r>
          </a:p>
          <a:p>
            <a:pPr marL="0" indent="0">
              <a:buNone/>
            </a:pPr>
            <a:endParaRPr lang="pt-PT" dirty="0"/>
          </a:p>
          <a:p>
            <a:pPr>
              <a:buFontTx/>
              <a:buChar char="-"/>
            </a:pPr>
            <a:r>
              <a:rPr lang="pt-PT" dirty="0" smtClean="0"/>
              <a:t>Galego</a:t>
            </a:r>
          </a:p>
          <a:p>
            <a:pPr>
              <a:buFontTx/>
              <a:buChar char="-"/>
            </a:pPr>
            <a:r>
              <a:rPr lang="pt-PT" dirty="0" smtClean="0"/>
              <a:t>Descobrimentos/Renascimento</a:t>
            </a:r>
          </a:p>
          <a:p>
            <a:pPr marL="0" indent="0">
              <a:buNone/>
            </a:pPr>
            <a:r>
              <a:rPr lang="pt-PT" dirty="0" smtClean="0"/>
              <a:t>(italiano, grego, chinês...etc)</a:t>
            </a:r>
          </a:p>
          <a:p>
            <a:pPr>
              <a:buFontTx/>
              <a:buChar char="-"/>
            </a:pPr>
            <a:endParaRPr lang="pt-PT" dirty="0" smtClean="0"/>
          </a:p>
          <a:p>
            <a:pPr>
              <a:buFontTx/>
              <a:buChar char="-"/>
            </a:pPr>
            <a:endParaRPr lang="pt-PT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059" y="0"/>
            <a:ext cx="62299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85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22224"/>
            <a:ext cx="10515600" cy="1325563"/>
          </a:xfrm>
        </p:spPr>
        <p:txBody>
          <a:bodyPr/>
          <a:lstStyle/>
          <a:p>
            <a:r>
              <a:rPr lang="pt-PT" dirty="0" smtClean="0">
                <a:solidFill>
                  <a:schemeClr val="accent5">
                    <a:lumMod val="75000"/>
                  </a:schemeClr>
                </a:solidFill>
              </a:rPr>
              <a:t>A Língua Portuguesa no Mundo</a:t>
            </a: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838325"/>
            <a:ext cx="10515600" cy="4351338"/>
          </a:xfrm>
        </p:spPr>
        <p:txBody>
          <a:bodyPr/>
          <a:lstStyle/>
          <a:p>
            <a:endParaRPr lang="pt-PT" dirty="0" smtClean="0"/>
          </a:p>
          <a:p>
            <a:endParaRPr lang="pt-PT" dirty="0"/>
          </a:p>
          <a:p>
            <a:r>
              <a:rPr lang="pt-PT" dirty="0" smtClean="0"/>
              <a:t>Falada por mais de 250 milhões </a:t>
            </a:r>
          </a:p>
          <a:p>
            <a:pPr marL="0" indent="0">
              <a:buNone/>
            </a:pPr>
            <a:r>
              <a:rPr lang="pt-PT" dirty="0"/>
              <a:t> </a:t>
            </a:r>
            <a:r>
              <a:rPr lang="pt-PT" dirty="0" smtClean="0"/>
              <a:t>  de pessoas.</a:t>
            </a:r>
          </a:p>
          <a:p>
            <a:r>
              <a:rPr lang="pt-PT" dirty="0" smtClean="0"/>
              <a:t>Em países dos 5 continentes.</a:t>
            </a:r>
          </a:p>
          <a:p>
            <a:r>
              <a:rPr lang="pt-PT" dirty="0" smtClean="0"/>
              <a:t>3º mais falada da Europa.</a:t>
            </a:r>
          </a:p>
          <a:p>
            <a:r>
              <a:rPr lang="pt-PT" dirty="0" smtClean="0"/>
              <a:t>5º mais falado do Mundo. 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849" y="1511300"/>
            <a:ext cx="7121151" cy="534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56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pt-PT" dirty="0" smtClean="0">
                <a:solidFill>
                  <a:schemeClr val="accent5">
                    <a:lumMod val="75000"/>
                  </a:schemeClr>
                </a:solidFill>
              </a:rPr>
              <a:t>PORQUÊ APRENDER PORTUGUÊS?</a:t>
            </a: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350" y="1326357"/>
            <a:ext cx="7989650" cy="4699794"/>
          </a:xfrm>
        </p:spPr>
      </p:pic>
      <p:sp>
        <p:nvSpPr>
          <p:cNvPr id="5" name="İçerik Yer Tutucusu 2"/>
          <p:cNvSpPr txBox="1">
            <a:spLocks/>
          </p:cNvSpPr>
          <p:nvPr/>
        </p:nvSpPr>
        <p:spPr>
          <a:xfrm>
            <a:off x="0" y="1838324"/>
            <a:ext cx="10668000" cy="4854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dirty="0" smtClean="0"/>
          </a:p>
          <a:p>
            <a:endParaRPr lang="pt-PT" dirty="0" smtClean="0"/>
          </a:p>
          <a:p>
            <a:r>
              <a:rPr lang="pt-BR" dirty="0"/>
              <a:t>Em 2050, </a:t>
            </a:r>
            <a:r>
              <a:rPr lang="pt-BR" dirty="0" smtClean="0"/>
              <a:t>estima-se 350 </a:t>
            </a:r>
          </a:p>
          <a:p>
            <a:pPr marL="0" indent="0">
              <a:buNone/>
            </a:pPr>
            <a:r>
              <a:rPr lang="pt-BR" dirty="0" smtClean="0"/>
              <a:t>milhões </a:t>
            </a:r>
            <a:r>
              <a:rPr lang="pt-BR" dirty="0"/>
              <a:t>de </a:t>
            </a:r>
            <a:r>
              <a:rPr lang="pt-BR" dirty="0" smtClean="0"/>
              <a:t>pessoas.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/>
              <a:t>C</a:t>
            </a:r>
            <a:r>
              <a:rPr lang="pt-BR" dirty="0" smtClean="0"/>
              <a:t>ontinuará </a:t>
            </a:r>
            <a:r>
              <a:rPr lang="pt-BR" dirty="0"/>
              <a:t>a ser a terceira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língua </a:t>
            </a:r>
            <a:r>
              <a:rPr lang="pt-BR" dirty="0"/>
              <a:t>europeia mais falada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no </a:t>
            </a:r>
            <a:r>
              <a:rPr lang="pt-BR" dirty="0"/>
              <a:t>mundo, depois do inglês </a:t>
            </a: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e </a:t>
            </a:r>
            <a:r>
              <a:rPr lang="pt-BR" dirty="0"/>
              <a:t>do espanhol. 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729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92200" y="276225"/>
            <a:ext cx="10515600" cy="1325563"/>
          </a:xfrm>
        </p:spPr>
        <p:txBody>
          <a:bodyPr/>
          <a:lstStyle/>
          <a:p>
            <a:pPr algn="ctr"/>
            <a:r>
              <a:rPr lang="pt-PT" dirty="0" smtClean="0">
                <a:solidFill>
                  <a:schemeClr val="accent5">
                    <a:lumMod val="75000"/>
                  </a:schemeClr>
                </a:solidFill>
              </a:rPr>
              <a:t>PORQUÊ APRENDER PORTUGUÊS?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 smtClean="0"/>
          </a:p>
          <a:p>
            <a:pPr marL="0" indent="0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 smtClean="0"/>
              <a:t>	</a:t>
            </a:r>
            <a:r>
              <a:rPr lang="tr-TR" dirty="0" smtClean="0">
                <a:hlinkClick r:id="rId2"/>
              </a:rPr>
              <a:t>https://www.youtube.com/watch?v=Aqq_z_Nh-mw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488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44434" y="697635"/>
            <a:ext cx="10515600" cy="1325563"/>
          </a:xfrm>
        </p:spPr>
        <p:txBody>
          <a:bodyPr/>
          <a:lstStyle/>
          <a:p>
            <a:r>
              <a:rPr lang="pt-PT" b="1" dirty="0"/>
              <a:t>Alfabeto e fonética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207" y="0"/>
            <a:ext cx="4945443" cy="6858000"/>
          </a:xfrm>
        </p:spPr>
      </p:pic>
    </p:spTree>
    <p:extLst>
      <p:ext uri="{BB962C8B-B14F-4D97-AF65-F5344CB8AC3E}">
        <p14:creationId xmlns:p14="http://schemas.microsoft.com/office/powerpoint/2010/main" val="22682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322</Words>
  <Application>Microsoft Office PowerPoint</Application>
  <PresentationFormat>Geniş ekran</PresentationFormat>
  <Paragraphs>61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ISP 223 PORTEKIZCE DILBILGISINE GIRIŞ  INTRODUÇÃO GRAMÁTICA PORTUGUESA </vt:lpstr>
      <vt:lpstr>PowerPoint Sunusu</vt:lpstr>
      <vt:lpstr>Apresentação aos alunos</vt:lpstr>
      <vt:lpstr>A Língua Portuguesa</vt:lpstr>
      <vt:lpstr>A Língua Portuguesa no Mundo</vt:lpstr>
      <vt:lpstr>PORQUÊ APRENDER PORTUGUÊS?</vt:lpstr>
      <vt:lpstr>PORQUÊ APRENDER PORTUGUÊS?</vt:lpstr>
      <vt:lpstr>Alfabeto e fonética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ISP 419 PORTEKIZ TARIHI  HISTÓRIA DE PORTUGAL</dc:title>
  <dc:creator>jdmr33@gmail.com</dc:creator>
  <cp:lastModifiedBy>JOSE</cp:lastModifiedBy>
  <cp:revision>15</cp:revision>
  <dcterms:created xsi:type="dcterms:W3CDTF">2018-11-18T11:57:52Z</dcterms:created>
  <dcterms:modified xsi:type="dcterms:W3CDTF">2018-11-22T12:12:08Z</dcterms:modified>
</cp:coreProperties>
</file>