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58" r:id="rId6"/>
    <p:sldId id="265"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18274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649227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55695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8949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78095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BA38FA-790D-4065-8784-C8B3F5CD15C8}"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39464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BA38FA-790D-4065-8784-C8B3F5CD15C8}" type="datetimeFigureOut">
              <a:rPr lang="tr-TR" smtClean="0"/>
              <a:t>20.05.2020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3208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BA38FA-790D-4065-8784-C8B3F5CD15C8}" type="datetimeFigureOut">
              <a:rPr lang="tr-TR" smtClean="0"/>
              <a:t>20.05.2020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13124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BA38FA-790D-4065-8784-C8B3F5CD15C8}" type="datetimeFigureOut">
              <a:rPr lang="tr-TR" smtClean="0"/>
              <a:t>20.05.2020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06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436343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41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A38FA-790D-4065-8784-C8B3F5CD15C8}" type="datetimeFigureOut">
              <a:rPr lang="tr-TR" smtClean="0"/>
              <a:t>20.05.2020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C62EE-0871-4433-B71E-38B1B7BEBEBB}" type="slidenum">
              <a:rPr lang="tr-TR" smtClean="0"/>
              <a:t>‹#›</a:t>
            </a:fld>
            <a:endParaRPr lang="tr-TR"/>
          </a:p>
        </p:txBody>
      </p:sp>
    </p:spTree>
    <p:extLst>
      <p:ext uri="{BB962C8B-B14F-4D97-AF65-F5344CB8AC3E}">
        <p14:creationId xmlns:p14="http://schemas.microsoft.com/office/powerpoint/2010/main" val="777673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Çağdaş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9493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pl-PL" b="1" dirty="0"/>
              <a:t>1968-1989 YILLARI ARASINDA POLONYA EDEBİYATI</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Bu yıllar arasında Polonya toplumsal yaşamında önemli gelişmeler yer alır. Sovyetler Birliği’nin bir parçası olan ülke, kendi bağımsızlığını yeniden elde etme adına önemli adımlar atar. Leh </a:t>
            </a:r>
            <a:r>
              <a:rPr lang="tr-TR" dirty="0" err="1" smtClean="0"/>
              <a:t>Wa</a:t>
            </a:r>
            <a:r>
              <a:rPr lang="pl-PL" dirty="0" smtClean="0"/>
              <a:t>łę</a:t>
            </a:r>
            <a:r>
              <a:rPr lang="tr-TR" dirty="0" err="1" smtClean="0"/>
              <a:t>sa</a:t>
            </a:r>
            <a:r>
              <a:rPr lang="tr-TR" dirty="0" smtClean="0"/>
              <a:t> önderliğinde işçilerin başlattığı </a:t>
            </a:r>
            <a:r>
              <a:rPr lang="tr-TR" dirty="0" err="1" smtClean="0"/>
              <a:t>Solidarite</a:t>
            </a:r>
            <a:r>
              <a:rPr lang="tr-TR" dirty="0" smtClean="0"/>
              <a:t> adı verilen dayanışma hareketleri sonucu 1989 yılında Polonya, Sovyetler Birliğinden ayrılarak ve adını yeniden Polonya Cumhuriyeti olarak değiştirerek kendi bağımsızlığına kavuşur. Politik yönden oldukça hareketli geçen bu yılların yansımaları edebiyat alanında da karşılığını bulur. </a:t>
            </a:r>
          </a:p>
          <a:p>
            <a:r>
              <a:rPr lang="tr-TR" dirty="0" smtClean="0"/>
              <a:t>Bu yıllarda döneme yön veren üç şiir hareketi vardır: «Yeni Dalga Şiiri, </a:t>
            </a:r>
            <a:r>
              <a:rPr lang="tr-TR" dirty="0" err="1" smtClean="0"/>
              <a:t>Solidarite</a:t>
            </a:r>
            <a:r>
              <a:rPr lang="tr-TR" dirty="0" smtClean="0"/>
              <a:t> şiiri ve Dinsel şiir.»</a:t>
            </a:r>
          </a:p>
        </p:txBody>
      </p:sp>
    </p:spTree>
    <p:extLst>
      <p:ext uri="{BB962C8B-B14F-4D97-AF65-F5344CB8AC3E}">
        <p14:creationId xmlns:p14="http://schemas.microsoft.com/office/powerpoint/2010/main" val="410040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smtClean="0"/>
              <a:t>Solidarite</a:t>
            </a:r>
            <a:r>
              <a:rPr lang="tr-TR" b="1" dirty="0" smtClean="0"/>
              <a:t> Şiiri</a:t>
            </a:r>
            <a:endParaRPr lang="tr-TR" b="1" dirty="0"/>
          </a:p>
        </p:txBody>
      </p:sp>
      <p:sp>
        <p:nvSpPr>
          <p:cNvPr id="3" name="İçerik Yer Tutucusu 2"/>
          <p:cNvSpPr>
            <a:spLocks noGrp="1"/>
          </p:cNvSpPr>
          <p:nvPr>
            <p:ph idx="1"/>
          </p:nvPr>
        </p:nvSpPr>
        <p:spPr/>
        <p:txBody>
          <a:bodyPr>
            <a:normAutofit fontScale="85000" lnSpcReduction="10000"/>
          </a:bodyPr>
          <a:lstStyle/>
          <a:p>
            <a:r>
              <a:rPr lang="tr-TR" dirty="0" smtClean="0"/>
              <a:t>Romantik gelenek ve Hristiyan mitolojisinden motifler içeren yapıtların, Polonya’nın tam bağımsızlığa kavuşması mücadelesine katkı sağlama amacı olduğunu ifade etmek mümkündür. </a:t>
            </a:r>
          </a:p>
          <a:p>
            <a:r>
              <a:rPr lang="tr-TR" dirty="0" smtClean="0"/>
              <a:t>Direnen işçi sınıfının diline dönüşen şiirlerde, tarihe tanıklık yapma iç güdüsüyle aktüel gerçeklere yer verilmektedir. </a:t>
            </a:r>
          </a:p>
          <a:p>
            <a:r>
              <a:rPr lang="tr-TR" dirty="0" smtClean="0"/>
              <a:t>Şiirlerin bir kısmını şairler takma ad kullanarak, bir kısmını ise anonim yayınlar.</a:t>
            </a:r>
          </a:p>
          <a:p>
            <a:r>
              <a:rPr lang="tr-TR" dirty="0" smtClean="0"/>
              <a:t>Şiirlerin dili bir gazete dili gibi oldukça açık, içerik ise bilgi vericidir.</a:t>
            </a:r>
          </a:p>
        </p:txBody>
      </p:sp>
    </p:spTree>
    <p:extLst>
      <p:ext uri="{BB962C8B-B14F-4D97-AF65-F5344CB8AC3E}">
        <p14:creationId xmlns:p14="http://schemas.microsoft.com/office/powerpoint/2010/main" val="1062460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i="1" dirty="0" err="1"/>
              <a:t>Komunikat</a:t>
            </a:r>
            <a:endParaRPr lang="tr-TR" dirty="0"/>
          </a:p>
          <a:p>
            <a:r>
              <a:rPr lang="tr-TR" i="1" dirty="0" err="1"/>
              <a:t>Jeśli</a:t>
            </a:r>
            <a:r>
              <a:rPr lang="tr-TR" i="1" dirty="0"/>
              <a:t> </a:t>
            </a:r>
            <a:r>
              <a:rPr lang="tr-TR" i="1" dirty="0" err="1"/>
              <a:t>żyjesz</a:t>
            </a:r>
            <a:r>
              <a:rPr lang="tr-TR" i="1" dirty="0"/>
              <a:t> w </a:t>
            </a:r>
            <a:r>
              <a:rPr lang="tr-TR" i="1" dirty="0" err="1"/>
              <a:t>państwie</a:t>
            </a:r>
            <a:r>
              <a:rPr lang="tr-TR" i="1" dirty="0"/>
              <a:t> </a:t>
            </a:r>
            <a:r>
              <a:rPr lang="tr-TR" i="1" dirty="0" err="1"/>
              <a:t>deficytowym</a:t>
            </a:r>
            <a:r>
              <a:rPr lang="tr-TR" i="1" dirty="0"/>
              <a:t>,</a:t>
            </a:r>
            <a:endParaRPr lang="tr-TR" dirty="0"/>
          </a:p>
          <a:p>
            <a:r>
              <a:rPr lang="tr-TR" i="1" dirty="0"/>
              <a:t>w </a:t>
            </a:r>
            <a:r>
              <a:rPr lang="tr-TR" i="1" dirty="0" err="1"/>
              <a:t>którym</a:t>
            </a:r>
            <a:r>
              <a:rPr lang="tr-TR" i="1" dirty="0"/>
              <a:t> </a:t>
            </a:r>
            <a:r>
              <a:rPr lang="tr-TR" i="1" dirty="0" err="1"/>
              <a:t>wielka</a:t>
            </a:r>
            <a:r>
              <a:rPr lang="tr-TR" i="1" dirty="0"/>
              <a:t> </a:t>
            </a:r>
            <a:r>
              <a:rPr lang="tr-TR" i="1" dirty="0" err="1"/>
              <a:t>ilość</a:t>
            </a:r>
            <a:r>
              <a:rPr lang="tr-TR" i="1" dirty="0"/>
              <a:t> </a:t>
            </a:r>
            <a:r>
              <a:rPr lang="tr-TR" i="1" dirty="0" err="1"/>
              <a:t>przemówień</a:t>
            </a:r>
            <a:endParaRPr lang="tr-TR" dirty="0"/>
          </a:p>
          <a:p>
            <a:r>
              <a:rPr lang="tr-TR" i="1" dirty="0" err="1"/>
              <a:t>równoważy</a:t>
            </a:r>
            <a:r>
              <a:rPr lang="tr-TR" i="1" dirty="0"/>
              <a:t> </a:t>
            </a:r>
            <a:r>
              <a:rPr lang="tr-TR" i="1" dirty="0" err="1"/>
              <a:t>wszystkie</a:t>
            </a:r>
            <a:r>
              <a:rPr lang="tr-TR" i="1" dirty="0"/>
              <a:t> </a:t>
            </a:r>
            <a:r>
              <a:rPr lang="tr-TR" i="1" dirty="0" err="1"/>
              <a:t>niedomówienia</a:t>
            </a:r>
            <a:r>
              <a:rPr lang="tr-TR" i="1" dirty="0"/>
              <a:t>,</a:t>
            </a:r>
            <a:endParaRPr lang="tr-TR" dirty="0"/>
          </a:p>
          <a:p>
            <a:r>
              <a:rPr lang="tr-TR" i="1" dirty="0"/>
              <a:t>w </a:t>
            </a:r>
            <a:r>
              <a:rPr lang="tr-TR" i="1" dirty="0" err="1"/>
              <a:t>którym</a:t>
            </a:r>
            <a:r>
              <a:rPr lang="tr-TR" i="1" dirty="0"/>
              <a:t> </a:t>
            </a:r>
            <a:r>
              <a:rPr lang="tr-TR" i="1" dirty="0" err="1"/>
              <a:t>ogrody</a:t>
            </a:r>
            <a:r>
              <a:rPr lang="tr-TR" i="1" dirty="0"/>
              <a:t> </a:t>
            </a:r>
            <a:r>
              <a:rPr lang="tr-TR" i="1" dirty="0" err="1"/>
              <a:t>botaniczne</a:t>
            </a:r>
            <a:r>
              <a:rPr lang="tr-TR" i="1" dirty="0"/>
              <a:t> i </a:t>
            </a:r>
            <a:r>
              <a:rPr lang="tr-TR" i="1" dirty="0" err="1"/>
              <a:t>zielniki</a:t>
            </a:r>
            <a:endParaRPr lang="tr-TR" dirty="0"/>
          </a:p>
          <a:p>
            <a:r>
              <a:rPr lang="tr-TR" i="1" dirty="0" err="1"/>
              <a:t>są</a:t>
            </a:r>
            <a:r>
              <a:rPr lang="tr-TR" i="1" dirty="0"/>
              <a:t> </a:t>
            </a:r>
            <a:r>
              <a:rPr lang="tr-TR" i="1" dirty="0" err="1"/>
              <a:t>wzorem</a:t>
            </a:r>
            <a:r>
              <a:rPr lang="tr-TR" i="1" dirty="0"/>
              <a:t> </a:t>
            </a:r>
            <a:r>
              <a:rPr lang="tr-TR" i="1" dirty="0" err="1"/>
              <a:t>poprawności</a:t>
            </a:r>
            <a:r>
              <a:rPr lang="tr-TR" i="1" dirty="0"/>
              <a:t> </a:t>
            </a:r>
            <a:r>
              <a:rPr lang="tr-TR" i="1" dirty="0" err="1"/>
              <a:t>językowej</a:t>
            </a:r>
            <a:endParaRPr lang="tr-TR" dirty="0"/>
          </a:p>
          <a:p>
            <a:r>
              <a:rPr lang="tr-TR" i="1" dirty="0"/>
              <a:t>a </a:t>
            </a:r>
            <a:r>
              <a:rPr lang="tr-TR" i="1" dirty="0" err="1"/>
              <a:t>ulubioną</a:t>
            </a:r>
            <a:r>
              <a:rPr lang="tr-TR" i="1" dirty="0"/>
              <a:t> </a:t>
            </a:r>
            <a:r>
              <a:rPr lang="tr-TR" i="1" dirty="0" err="1"/>
              <a:t>potrawą</a:t>
            </a:r>
            <a:r>
              <a:rPr lang="tr-TR" i="1" dirty="0"/>
              <a:t> </a:t>
            </a:r>
            <a:r>
              <a:rPr lang="tr-TR" i="1" dirty="0" err="1"/>
              <a:t>ludności</a:t>
            </a:r>
            <a:endParaRPr lang="tr-TR" dirty="0"/>
          </a:p>
          <a:p>
            <a:r>
              <a:rPr lang="tr-TR" i="1" dirty="0" err="1"/>
              <a:t>są</a:t>
            </a:r>
            <a:r>
              <a:rPr lang="tr-TR" i="1" dirty="0"/>
              <a:t> </a:t>
            </a:r>
            <a:r>
              <a:rPr lang="tr-TR" i="1" dirty="0" err="1"/>
              <a:t>gołąbki</a:t>
            </a:r>
            <a:r>
              <a:rPr lang="tr-TR" i="1" dirty="0"/>
              <a:t> </a:t>
            </a:r>
            <a:r>
              <a:rPr lang="tr-TR" i="1" dirty="0" err="1"/>
              <a:t>pokoju</a:t>
            </a:r>
            <a:r>
              <a:rPr lang="tr-TR" i="1" dirty="0"/>
              <a:t>, </a:t>
            </a:r>
            <a:r>
              <a:rPr lang="tr-TR" i="1" dirty="0" err="1"/>
              <a:t>jeśli</a:t>
            </a:r>
            <a:r>
              <a:rPr lang="tr-TR" i="1" dirty="0"/>
              <a:t> </a:t>
            </a:r>
            <a:r>
              <a:rPr lang="tr-TR" i="1" dirty="0" err="1"/>
              <a:t>mieszkasz</a:t>
            </a:r>
            <a:r>
              <a:rPr lang="tr-TR" i="1" dirty="0"/>
              <a:t> w </a:t>
            </a:r>
            <a:r>
              <a:rPr lang="tr-TR" i="1" dirty="0" err="1"/>
              <a:t>kraju</a:t>
            </a:r>
            <a:r>
              <a:rPr lang="tr-TR" i="1" dirty="0"/>
              <a:t>,</a:t>
            </a:r>
            <a:endParaRPr lang="tr-TR" dirty="0"/>
          </a:p>
          <a:p>
            <a:r>
              <a:rPr lang="tr-TR" i="1" dirty="0"/>
              <a:t>w </a:t>
            </a:r>
            <a:r>
              <a:rPr lang="tr-TR" i="1" dirty="0" err="1"/>
              <a:t>którym</a:t>
            </a:r>
            <a:r>
              <a:rPr lang="tr-TR" i="1" dirty="0"/>
              <a:t> </a:t>
            </a:r>
            <a:r>
              <a:rPr lang="tr-TR" i="1" dirty="0" err="1"/>
              <a:t>płoną</a:t>
            </a:r>
            <a:r>
              <a:rPr lang="tr-TR" i="1" dirty="0"/>
              <a:t> </a:t>
            </a:r>
            <a:r>
              <a:rPr lang="tr-TR" i="1" dirty="0" err="1"/>
              <a:t>róże</a:t>
            </a:r>
            <a:r>
              <a:rPr lang="tr-TR" i="1" dirty="0"/>
              <a:t>, </a:t>
            </a:r>
            <a:r>
              <a:rPr lang="tr-TR" i="1" dirty="0" err="1"/>
              <a:t>ulice</a:t>
            </a:r>
            <a:r>
              <a:rPr lang="tr-TR" i="1" dirty="0"/>
              <a:t> </a:t>
            </a:r>
            <a:r>
              <a:rPr lang="tr-TR" i="1" dirty="0" err="1"/>
              <a:t>są</a:t>
            </a:r>
            <a:r>
              <a:rPr lang="tr-TR" i="1" dirty="0"/>
              <a:t> </a:t>
            </a:r>
            <a:r>
              <a:rPr lang="tr-TR" i="1" dirty="0" err="1"/>
              <a:t>coraz</a:t>
            </a:r>
            <a:r>
              <a:rPr lang="tr-TR" i="1" dirty="0"/>
              <a:t> </a:t>
            </a:r>
            <a:r>
              <a:rPr lang="tr-TR" i="1" dirty="0" err="1"/>
              <a:t>szybsze</a:t>
            </a:r>
            <a:r>
              <a:rPr lang="tr-TR" i="1" dirty="0"/>
              <a:t>,</a:t>
            </a:r>
            <a:endParaRPr lang="tr-TR" dirty="0"/>
          </a:p>
          <a:p>
            <a:r>
              <a:rPr lang="tr-TR" i="1" dirty="0" err="1"/>
              <a:t>miasto</a:t>
            </a:r>
            <a:r>
              <a:rPr lang="tr-TR" i="1" dirty="0"/>
              <a:t> </a:t>
            </a:r>
            <a:r>
              <a:rPr lang="tr-TR" i="1" dirty="0" err="1"/>
              <a:t>pochyla</a:t>
            </a:r>
            <a:r>
              <a:rPr lang="tr-TR" i="1" dirty="0"/>
              <a:t> </a:t>
            </a:r>
            <a:r>
              <a:rPr lang="tr-TR" i="1" dirty="0" err="1"/>
              <a:t>się</a:t>
            </a:r>
            <a:r>
              <a:rPr lang="tr-TR" i="1" dirty="0"/>
              <a:t> </a:t>
            </a:r>
            <a:r>
              <a:rPr lang="tr-TR" i="1" dirty="0" err="1"/>
              <a:t>jak</a:t>
            </a:r>
            <a:r>
              <a:rPr lang="tr-TR" i="1" dirty="0"/>
              <a:t> </a:t>
            </a:r>
            <a:r>
              <a:rPr lang="tr-TR" i="1" dirty="0" err="1"/>
              <a:t>słonecznik</a:t>
            </a:r>
            <a:endParaRPr lang="tr-TR" dirty="0"/>
          </a:p>
          <a:p>
            <a:r>
              <a:rPr lang="tr-TR" i="1" dirty="0"/>
              <a:t>i </a:t>
            </a:r>
            <a:r>
              <a:rPr lang="tr-TR" i="1" dirty="0" err="1"/>
              <a:t>jednomyślnie</a:t>
            </a:r>
            <a:r>
              <a:rPr lang="tr-TR" i="1" dirty="0"/>
              <a:t> </a:t>
            </a:r>
            <a:r>
              <a:rPr lang="tr-TR" i="1" dirty="0" err="1"/>
              <a:t>rosną</a:t>
            </a:r>
            <a:r>
              <a:rPr lang="tr-TR" i="1" dirty="0"/>
              <a:t> </a:t>
            </a:r>
            <a:r>
              <a:rPr lang="tr-TR" i="1" dirty="0" err="1"/>
              <a:t>lasy</a:t>
            </a:r>
            <a:r>
              <a:rPr lang="tr-TR" i="1" dirty="0"/>
              <a:t>,</a:t>
            </a:r>
            <a:endParaRPr lang="tr-TR" dirty="0"/>
          </a:p>
          <a:p>
            <a:r>
              <a:rPr lang="tr-TR" i="1" dirty="0" err="1"/>
              <a:t>gdzie</a:t>
            </a:r>
            <a:r>
              <a:rPr lang="tr-TR" i="1" dirty="0"/>
              <a:t> </a:t>
            </a:r>
            <a:r>
              <a:rPr lang="tr-TR" i="1" dirty="0" err="1"/>
              <a:t>każdy</a:t>
            </a:r>
            <a:r>
              <a:rPr lang="tr-TR" i="1" dirty="0"/>
              <a:t> </a:t>
            </a:r>
            <a:r>
              <a:rPr lang="tr-TR" i="1" dirty="0" err="1"/>
              <a:t>nosi</a:t>
            </a:r>
            <a:r>
              <a:rPr lang="tr-TR" i="1" dirty="0"/>
              <a:t> </a:t>
            </a:r>
            <a:r>
              <a:rPr lang="tr-TR" i="1" dirty="0" err="1"/>
              <a:t>przy</a:t>
            </a:r>
            <a:r>
              <a:rPr lang="tr-TR" i="1" dirty="0"/>
              <a:t> </a:t>
            </a:r>
            <a:r>
              <a:rPr lang="tr-TR" i="1" dirty="0" err="1"/>
              <a:t>sobie</a:t>
            </a:r>
            <a:r>
              <a:rPr lang="tr-TR" i="1" dirty="0"/>
              <a:t> </a:t>
            </a:r>
            <a:r>
              <a:rPr lang="tr-TR" i="1" dirty="0" err="1"/>
              <a:t>swoją</a:t>
            </a:r>
            <a:r>
              <a:rPr lang="tr-TR" i="1" dirty="0"/>
              <a:t> </a:t>
            </a:r>
            <a:r>
              <a:rPr lang="tr-TR" i="1" dirty="0" err="1"/>
              <a:t>fotografię</a:t>
            </a:r>
            <a:endParaRPr lang="tr-TR" dirty="0"/>
          </a:p>
          <a:p>
            <a:r>
              <a:rPr lang="tr-TR" i="1" dirty="0"/>
              <a:t>i </a:t>
            </a:r>
            <a:r>
              <a:rPr lang="tr-TR" i="1" dirty="0" err="1"/>
              <a:t>imiona</a:t>
            </a:r>
            <a:r>
              <a:rPr lang="tr-TR" i="1" dirty="0"/>
              <a:t> </a:t>
            </a:r>
            <a:r>
              <a:rPr lang="tr-TR" i="1" dirty="0" err="1"/>
              <a:t>zmarłych</a:t>
            </a:r>
            <a:r>
              <a:rPr lang="tr-TR" i="1" dirty="0"/>
              <a:t>, </a:t>
            </a:r>
            <a:r>
              <a:rPr lang="tr-TR" i="1" dirty="0" err="1"/>
              <a:t>gdzie</a:t>
            </a:r>
            <a:r>
              <a:rPr lang="tr-TR" i="1" dirty="0"/>
              <a:t> </a:t>
            </a:r>
            <a:r>
              <a:rPr lang="tr-TR" i="1" dirty="0" err="1"/>
              <a:t>wyznaje</a:t>
            </a:r>
            <a:r>
              <a:rPr lang="tr-TR" i="1" dirty="0"/>
              <a:t> </a:t>
            </a:r>
            <a:r>
              <a:rPr lang="tr-TR" i="1" dirty="0" err="1"/>
              <a:t>się</a:t>
            </a:r>
            <a:endParaRPr lang="tr-TR" dirty="0"/>
          </a:p>
          <a:p>
            <a:r>
              <a:rPr lang="tr-TR" i="1" dirty="0" err="1"/>
              <a:t>ironiczną</a:t>
            </a:r>
            <a:r>
              <a:rPr lang="tr-TR" i="1" dirty="0"/>
              <a:t> </a:t>
            </a:r>
            <a:r>
              <a:rPr lang="tr-TR" i="1" dirty="0" err="1"/>
              <a:t>religię</a:t>
            </a:r>
            <a:r>
              <a:rPr lang="tr-TR" i="1" dirty="0"/>
              <a:t> </a:t>
            </a:r>
            <a:r>
              <a:rPr lang="tr-TR" i="1" dirty="0" err="1"/>
              <a:t>wspomnień</a:t>
            </a:r>
            <a:r>
              <a:rPr lang="tr-TR" i="1" dirty="0"/>
              <a:t> i </a:t>
            </a:r>
            <a:r>
              <a:rPr lang="tr-TR" i="1" dirty="0" err="1"/>
              <a:t>podwójnej</a:t>
            </a:r>
            <a:r>
              <a:rPr lang="tr-TR" i="1" dirty="0"/>
              <a:t> </a:t>
            </a:r>
            <a:r>
              <a:rPr lang="tr-TR" i="1" dirty="0" err="1"/>
              <a:t>wiary</a:t>
            </a:r>
            <a:r>
              <a:rPr lang="tr-TR" i="1" dirty="0"/>
              <a:t>,</a:t>
            </a:r>
            <a:endParaRPr lang="tr-TR" dirty="0"/>
          </a:p>
          <a:p>
            <a:r>
              <a:rPr lang="tr-TR" i="1" dirty="0" err="1"/>
              <a:t>napisz</a:t>
            </a:r>
            <a:r>
              <a:rPr lang="tr-TR" i="1" dirty="0"/>
              <a:t> do </a:t>
            </a:r>
            <a:r>
              <a:rPr lang="tr-TR" i="1" dirty="0" err="1"/>
              <a:t>mnie</a:t>
            </a:r>
            <a:r>
              <a:rPr lang="tr-TR" i="1" dirty="0"/>
              <a:t>; </a:t>
            </a:r>
            <a:r>
              <a:rPr lang="tr-TR" i="1" dirty="0" err="1"/>
              <a:t>zbieram</a:t>
            </a:r>
            <a:r>
              <a:rPr lang="tr-TR" i="1" dirty="0"/>
              <a:t> </a:t>
            </a:r>
            <a:r>
              <a:rPr lang="tr-TR" i="1" dirty="0" err="1"/>
              <a:t>widokówki</a:t>
            </a:r>
            <a:r>
              <a:rPr lang="tr-TR" i="1" dirty="0"/>
              <a:t>,</a:t>
            </a:r>
            <a:endParaRPr lang="tr-TR" dirty="0"/>
          </a:p>
          <a:p>
            <a:r>
              <a:rPr lang="tr-TR" i="1" dirty="0" err="1"/>
              <a:t>interesuję</a:t>
            </a:r>
            <a:r>
              <a:rPr lang="tr-TR" i="1" dirty="0"/>
              <a:t> </a:t>
            </a:r>
            <a:r>
              <a:rPr lang="tr-TR" i="1" dirty="0" err="1"/>
              <a:t>się</a:t>
            </a:r>
            <a:r>
              <a:rPr lang="tr-TR" i="1" dirty="0"/>
              <a:t> </a:t>
            </a:r>
            <a:r>
              <a:rPr lang="tr-TR" i="1" dirty="0" err="1"/>
              <a:t>muzyką</a:t>
            </a:r>
            <a:r>
              <a:rPr lang="tr-TR" i="1" dirty="0"/>
              <a:t>, </a:t>
            </a:r>
            <a:r>
              <a:rPr lang="tr-TR" i="1" dirty="0" err="1"/>
              <a:t>malarstwem</a:t>
            </a:r>
            <a:r>
              <a:rPr lang="tr-TR" i="1" dirty="0"/>
              <a:t>,</a:t>
            </a:r>
            <a:endParaRPr lang="tr-TR" dirty="0"/>
          </a:p>
          <a:p>
            <a:r>
              <a:rPr lang="tr-TR" i="1" dirty="0" err="1"/>
              <a:t>filatelistyką</a:t>
            </a:r>
            <a:r>
              <a:rPr lang="tr-TR" i="1" dirty="0"/>
              <a:t>, </a:t>
            </a:r>
            <a:r>
              <a:rPr lang="tr-TR" i="1" dirty="0" err="1"/>
              <a:t>sportem</a:t>
            </a:r>
            <a:r>
              <a:rPr lang="tr-TR" i="1" dirty="0"/>
              <a:t> i </a:t>
            </a:r>
            <a:r>
              <a:rPr lang="tr-TR" i="1" dirty="0" err="1"/>
              <a:t>poezją</a:t>
            </a:r>
            <a:r>
              <a:rPr lang="tr-TR" i="1" dirty="0"/>
              <a:t>.</a:t>
            </a:r>
            <a:endParaRPr lang="tr-TR" dirty="0"/>
          </a:p>
          <a:p>
            <a:endParaRPr lang="tr-TR" dirty="0"/>
          </a:p>
        </p:txBody>
      </p:sp>
    </p:spTree>
    <p:extLst>
      <p:ext uri="{BB962C8B-B14F-4D97-AF65-F5344CB8AC3E}">
        <p14:creationId xmlns:p14="http://schemas.microsoft.com/office/powerpoint/2010/main" val="4034708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smtClean="0"/>
              <a:t>Dinsel Şiir</a:t>
            </a:r>
            <a:endParaRPr lang="tr-TR" b="1" dirty="0"/>
          </a:p>
        </p:txBody>
      </p:sp>
      <p:sp>
        <p:nvSpPr>
          <p:cNvPr id="3" name="İçerik Yer Tutucusu 2"/>
          <p:cNvSpPr>
            <a:spLocks noGrp="1"/>
          </p:cNvSpPr>
          <p:nvPr>
            <p:ph idx="1"/>
          </p:nvPr>
        </p:nvSpPr>
        <p:spPr/>
        <p:txBody>
          <a:bodyPr>
            <a:normAutofit fontScale="70000" lnSpcReduction="20000"/>
          </a:bodyPr>
          <a:lstStyle/>
          <a:p>
            <a:r>
              <a:rPr lang="tr-TR" dirty="0" smtClean="0"/>
              <a:t>1978 yılında Papa </a:t>
            </a:r>
            <a:r>
              <a:rPr lang="tr-TR" dirty="0"/>
              <a:t>VI. </a:t>
            </a:r>
            <a:r>
              <a:rPr lang="tr-TR" dirty="0" err="1" smtClean="0"/>
              <a:t>Paulus'un</a:t>
            </a:r>
            <a:r>
              <a:rPr lang="tr-TR" dirty="0" smtClean="0"/>
              <a:t> </a:t>
            </a:r>
            <a:r>
              <a:rPr lang="tr-TR" dirty="0"/>
              <a:t>ölümünün ardından </a:t>
            </a:r>
            <a:r>
              <a:rPr lang="tr-TR" dirty="0" smtClean="0"/>
              <a:t>ilk defa Vatikan dışından bir Papa seçilir. Bu kişi Polonyalı </a:t>
            </a:r>
            <a:r>
              <a:rPr lang="tr-TR" dirty="0" err="1" smtClean="0"/>
              <a:t>Karol</a:t>
            </a:r>
            <a:r>
              <a:rPr lang="tr-TR" dirty="0" smtClean="0"/>
              <a:t>  J</a:t>
            </a:r>
            <a:r>
              <a:rPr lang="pl-PL" dirty="0" smtClean="0"/>
              <a:t>ózef Wojtyła</a:t>
            </a:r>
            <a:r>
              <a:rPr lang="tr-TR" dirty="0" smtClean="0"/>
              <a:t> olur. II. Jean Paul adını alan Papa, kalabalık topluluklara en çok konuşma yapan Papa olarak anılır. Polonya’ya ziyareti sırasında </a:t>
            </a:r>
            <a:r>
              <a:rPr lang="tr-TR" dirty="0" err="1" smtClean="0"/>
              <a:t>solidarite</a:t>
            </a:r>
            <a:r>
              <a:rPr lang="tr-TR" dirty="0" smtClean="0"/>
              <a:t> hareketine destek vermiş, işçilere umut vermiştir. </a:t>
            </a:r>
          </a:p>
          <a:p>
            <a:r>
              <a:rPr lang="tr-TR" dirty="0" smtClean="0"/>
              <a:t>Polonya’daki dinsel şiirin öncüsü </a:t>
            </a:r>
            <a:r>
              <a:rPr lang="tr-TR" dirty="0" err="1" smtClean="0"/>
              <a:t>Karol</a:t>
            </a:r>
            <a:r>
              <a:rPr lang="tr-TR" dirty="0" smtClean="0"/>
              <a:t> </a:t>
            </a:r>
            <a:r>
              <a:rPr lang="tr-TR" dirty="0" err="1" smtClean="0"/>
              <a:t>Wojty</a:t>
            </a:r>
            <a:r>
              <a:rPr lang="pl-PL" dirty="0" smtClean="0"/>
              <a:t>ła </a:t>
            </a:r>
            <a:r>
              <a:rPr lang="tr-TR" dirty="0" smtClean="0"/>
              <a:t>kabul edilir. Şiirlerinde dinsel deneyimlerinin yanı sıra vatan motifine de sıklıkla yer verir. </a:t>
            </a:r>
          </a:p>
          <a:p>
            <a:r>
              <a:rPr lang="tr-TR" dirty="0" smtClean="0"/>
              <a:t>Papa’nın ardından Polonya’da en çok tanınan dinsel şairlerin başında kendisi de rahip olan Jan </a:t>
            </a:r>
            <a:r>
              <a:rPr lang="tr-TR" dirty="0" err="1" smtClean="0"/>
              <a:t>Twardowski</a:t>
            </a:r>
            <a:r>
              <a:rPr lang="tr-TR" dirty="0" smtClean="0"/>
              <a:t> gelir. Şiirlerini bir bakıma kişisel </a:t>
            </a:r>
            <a:r>
              <a:rPr lang="tr-TR" dirty="0" err="1" smtClean="0"/>
              <a:t>vaazleri</a:t>
            </a:r>
            <a:r>
              <a:rPr lang="tr-TR" dirty="0" smtClean="0"/>
              <a:t> gibi kullanır. Sevgi ve hoşgörü üzerine kurulu düşüncelerini şiirleri aracılığıyla okurlarına iletir. </a:t>
            </a:r>
          </a:p>
          <a:p>
            <a:r>
              <a:rPr lang="tr-TR" dirty="0" err="1"/>
              <a:t>Anna</a:t>
            </a:r>
            <a:r>
              <a:rPr lang="tr-TR" dirty="0"/>
              <a:t> </a:t>
            </a:r>
            <a:r>
              <a:rPr lang="tr-TR" dirty="0" err="1"/>
              <a:t>Kamieńska</a:t>
            </a:r>
            <a:r>
              <a:rPr lang="tr-TR" dirty="0"/>
              <a:t> </a:t>
            </a:r>
            <a:r>
              <a:rPr lang="tr-TR" dirty="0" smtClean="0"/>
              <a:t>dinsel şiirler yazan sanatçılar arasında yer alır. </a:t>
            </a:r>
            <a:r>
              <a:rPr lang="tr-TR" dirty="0" err="1" smtClean="0"/>
              <a:t>Twardowski</a:t>
            </a:r>
            <a:r>
              <a:rPr lang="tr-TR" dirty="0" smtClean="0"/>
              <a:t> ile dostluğu sayesinde bu türe yaklaşmıştır.</a:t>
            </a:r>
          </a:p>
        </p:txBody>
      </p:sp>
    </p:spTree>
    <p:extLst>
      <p:ext uri="{BB962C8B-B14F-4D97-AF65-F5344CB8AC3E}">
        <p14:creationId xmlns:p14="http://schemas.microsoft.com/office/powerpoint/2010/main" val="1225841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pl-PL" b="1" i="1" dirty="0"/>
              <a:t>O Uśmiechu w Kościele </a:t>
            </a:r>
            <a:endParaRPr lang="tr-TR" dirty="0"/>
          </a:p>
          <a:p>
            <a:r>
              <a:rPr lang="pl-PL" i="1" dirty="0"/>
              <a:t> </a:t>
            </a:r>
            <a:endParaRPr lang="tr-TR" dirty="0"/>
          </a:p>
          <a:p>
            <a:r>
              <a:rPr lang="pl-PL" i="1" dirty="0"/>
              <a:t>W kościele trzeba się od czasu do czasu uśmiechać</a:t>
            </a:r>
            <a:endParaRPr lang="tr-TR" dirty="0"/>
          </a:p>
          <a:p>
            <a:r>
              <a:rPr lang="pl-PL" i="1" dirty="0"/>
              <a:t>do Matki Najświętszej, która stoi na wężu jak na wysokich obcasach</a:t>
            </a:r>
            <a:endParaRPr lang="tr-TR" dirty="0"/>
          </a:p>
          <a:p>
            <a:r>
              <a:rPr lang="pl-PL" i="1" dirty="0"/>
              <a:t>do świętego Antoniego, przy którym wiszą blaszane wota, jak murzyńskie maski</a:t>
            </a:r>
            <a:endParaRPr lang="tr-TR" dirty="0"/>
          </a:p>
          <a:p>
            <a:r>
              <a:rPr lang="pl-PL" i="1" dirty="0"/>
              <a:t>do skrupulata, który stale dmucha spowiednikowi w ucho jak w pompkę</a:t>
            </a:r>
            <a:endParaRPr lang="tr-TR" dirty="0"/>
          </a:p>
          <a:p>
            <a:r>
              <a:rPr lang="pl-PL" i="1" dirty="0"/>
              <a:t>do mizernego kleryka, którego karmią piersią teologii</a:t>
            </a:r>
            <a:endParaRPr lang="tr-TR" dirty="0"/>
          </a:p>
          <a:p>
            <a:r>
              <a:rPr lang="pl-PL" i="1" dirty="0"/>
              <a:t>do małżonków, którzy wchodząc do kruchty pluszczą w kropielniczce obrączki jak złote rybki</a:t>
            </a:r>
            <a:endParaRPr lang="tr-TR" dirty="0"/>
          </a:p>
          <a:p>
            <a:r>
              <a:rPr lang="pl-PL" i="1" dirty="0"/>
              <a:t>do kazania, które się jeszcze nie rozpoczęło a już się skończyło</a:t>
            </a:r>
            <a:endParaRPr lang="tr-TR" dirty="0"/>
          </a:p>
          <a:p>
            <a:r>
              <a:rPr lang="pl-PL" i="1" dirty="0"/>
              <a:t>do filozofa, który trzyma w bezradnych rękach kalafior swego mózgu</a:t>
            </a:r>
            <a:endParaRPr lang="tr-TR" dirty="0"/>
          </a:p>
          <a:p>
            <a:r>
              <a:rPr lang="pl-PL" i="1" dirty="0"/>
              <a:t>do moralisty, który nawet w czasie adoracji chrupie kość dogmatu</a:t>
            </a:r>
            <a:endParaRPr lang="tr-TR" dirty="0"/>
          </a:p>
          <a:p>
            <a:r>
              <a:rPr lang="pl-PL" i="1" dirty="0"/>
              <a:t>do dzieci, które się pomyliły i zaczęły recytować: Aniele Boży nie budź mnie niech ja najdłużej śpię</a:t>
            </a:r>
            <a:endParaRPr lang="tr-TR" dirty="0"/>
          </a:p>
          <a:p>
            <a:r>
              <a:rPr lang="pl-PL" i="1" dirty="0"/>
              <a:t>do nasrożonego biskupa, który siedząc na tronie prostuje swoje nerwy</a:t>
            </a:r>
            <a:endParaRPr lang="tr-TR" dirty="0"/>
          </a:p>
          <a:p>
            <a:r>
              <a:rPr lang="pl-PL" i="1" dirty="0"/>
              <a:t>do zakochanych, którzy porozkręcali swoje serca na części czułe</a:t>
            </a:r>
            <a:endParaRPr lang="tr-TR" dirty="0"/>
          </a:p>
          <a:p>
            <a:r>
              <a:rPr lang="pl-PL" i="1" dirty="0"/>
              <a:t>do egzystencjalisty, który jak rudy lisek przenosi samotność z jednego miejsca na drugie</a:t>
            </a:r>
            <a:endParaRPr lang="tr-TR" dirty="0"/>
          </a:p>
          <a:p>
            <a:r>
              <a:rPr lang="pl-PL" i="1" dirty="0"/>
              <a:t>do łzy, która biega od konfesjonału do konfesjonału jak oswojona myszka</a:t>
            </a:r>
            <a:endParaRPr lang="tr-TR" dirty="0"/>
          </a:p>
          <a:p>
            <a:r>
              <a:rPr lang="pl-PL" i="1" dirty="0"/>
              <a:t>nawet do śmierci, jak nieomylnej wskazówki na zegarze</a:t>
            </a:r>
            <a:endParaRPr lang="tr-TR" dirty="0"/>
          </a:p>
          <a:p>
            <a:endParaRPr lang="tr-TR" dirty="0"/>
          </a:p>
        </p:txBody>
      </p:sp>
    </p:spTree>
    <p:extLst>
      <p:ext uri="{BB962C8B-B14F-4D97-AF65-F5344CB8AC3E}">
        <p14:creationId xmlns:p14="http://schemas.microsoft.com/office/powerpoint/2010/main" val="1720861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normAutofit/>
          </a:bodyPr>
          <a:lstStyle/>
          <a:p>
            <a:r>
              <a:rPr lang="pl-PL" dirty="0" smtClean="0"/>
              <a:t>Zarębianka</a:t>
            </a:r>
            <a:r>
              <a:rPr lang="pl-PL" dirty="0"/>
              <a:t>, Zofia. </a:t>
            </a:r>
            <a:r>
              <a:rPr lang="pl-PL" i="1" dirty="0"/>
              <a:t>Poezja wymiaru sanctum: Kamieńska, Jankowski, Twardowski</a:t>
            </a:r>
            <a:r>
              <a:rPr lang="pl-PL" dirty="0"/>
              <a:t>. Lublin: Wydawn. Tow. Nauk. KUL, 1992. </a:t>
            </a:r>
            <a:endParaRPr lang="tr-TR" dirty="0" smtClean="0"/>
          </a:p>
          <a:p>
            <a:r>
              <a:rPr lang="pl-PL" dirty="0"/>
              <a:t>Dąbrowska, Danuta. </a:t>
            </a:r>
            <a:r>
              <a:rPr lang="pl-PL" i="1" dirty="0"/>
              <a:t>Okolicznościowa poezja polityczna w Polsce w latach 1980-1990</a:t>
            </a:r>
            <a:r>
              <a:rPr lang="pl-PL" dirty="0"/>
              <a:t>. Szczecin:  Naukowe US, 1998.</a:t>
            </a:r>
          </a:p>
          <a:p>
            <a:endParaRPr lang="tr-TR" dirty="0"/>
          </a:p>
        </p:txBody>
      </p:sp>
    </p:spTree>
    <p:extLst>
      <p:ext uri="{BB962C8B-B14F-4D97-AF65-F5344CB8AC3E}">
        <p14:creationId xmlns:p14="http://schemas.microsoft.com/office/powerpoint/2010/main" val="20099726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783</TotalTime>
  <Words>454</Words>
  <Application>Microsoft Office PowerPoint</Application>
  <PresentationFormat>Ekran Gösterisi (4:3)</PresentationFormat>
  <Paragraphs>51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Çağdaş Polonya Edebiyatı</vt:lpstr>
      <vt:lpstr>1968-1989 YILLARI ARASINDA POLONYA EDEBİYATI </vt:lpstr>
      <vt:lpstr>Solidarite Şiiri</vt:lpstr>
      <vt:lpstr>PowerPoint Sunusu</vt:lpstr>
      <vt:lpstr>Dinsel Şiir</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Çağdaş Polonya Edebiyatı</dc:title>
  <dc:creator>nevra vardal</dc:creator>
  <cp:lastModifiedBy>nevra vardal</cp:lastModifiedBy>
  <cp:revision>38</cp:revision>
  <dcterms:created xsi:type="dcterms:W3CDTF">2020-05-06T18:51:13Z</dcterms:created>
  <dcterms:modified xsi:type="dcterms:W3CDTF">2020-05-20T08:10:22Z</dcterms:modified>
</cp:coreProperties>
</file>