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E42976ED-65EC-4B0D-84F9-87D989CE3B2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47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E348942-74FF-4581-94FB-C9CE913127BA}"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246721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54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105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426843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923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53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33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62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399497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348942-74FF-4581-94FB-C9CE913127BA}" type="datetimeFigureOut">
              <a:rPr lang="tr-TR" smtClean="0"/>
              <a:t>4.1.2018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976ED-65EC-4B0D-84F9-87D989CE3B2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78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E348942-74FF-4581-94FB-C9CE913127BA}"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165975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E348942-74FF-4581-94FB-C9CE913127BA}" type="datetimeFigureOut">
              <a:rPr lang="tr-TR" smtClean="0"/>
              <a:t>4.1.2018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42976ED-65EC-4B0D-84F9-87D989CE3B2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61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E348942-74FF-4581-94FB-C9CE913127BA}" type="datetimeFigureOut">
              <a:rPr lang="tr-TR" smtClean="0"/>
              <a:t>4.1.2018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42976ED-65EC-4B0D-84F9-87D989CE3B2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682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48942-74FF-4581-94FB-C9CE913127BA}" type="datetimeFigureOut">
              <a:rPr lang="tr-TR" smtClean="0"/>
              <a:t>4.1.2018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198981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E348942-74FF-4581-94FB-C9CE913127BA}"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976ED-65EC-4B0D-84F9-87D989CE3B2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89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E348942-74FF-4581-94FB-C9CE913127BA}" type="datetimeFigureOut">
              <a:rPr lang="tr-TR" smtClean="0"/>
              <a:t>4.1.2018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976ED-65EC-4B0D-84F9-87D989CE3B26}" type="slidenum">
              <a:rPr lang="tr-TR" smtClean="0"/>
              <a:t>‹#›</a:t>
            </a:fld>
            <a:endParaRPr lang="tr-TR"/>
          </a:p>
        </p:txBody>
      </p:sp>
    </p:spTree>
    <p:extLst>
      <p:ext uri="{BB962C8B-B14F-4D97-AF65-F5344CB8AC3E}">
        <p14:creationId xmlns:p14="http://schemas.microsoft.com/office/powerpoint/2010/main" val="324191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348942-74FF-4581-94FB-C9CE913127BA}" type="datetimeFigureOut">
              <a:rPr lang="tr-TR" smtClean="0"/>
              <a:t>4.1.2018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2976ED-65EC-4B0D-84F9-87D989CE3B26}" type="slidenum">
              <a:rPr lang="tr-TR" smtClean="0"/>
              <a:t>‹#›</a:t>
            </a:fld>
            <a:endParaRPr lang="tr-TR"/>
          </a:p>
        </p:txBody>
      </p:sp>
    </p:spTree>
    <p:extLst>
      <p:ext uri="{BB962C8B-B14F-4D97-AF65-F5344CB8AC3E}">
        <p14:creationId xmlns:p14="http://schemas.microsoft.com/office/powerpoint/2010/main" val="4256411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810093" y="3657597"/>
            <a:ext cx="6815669" cy="1515533"/>
          </a:xfrm>
        </p:spPr>
        <p:txBody>
          <a:bodyPr/>
          <a:lstStyle/>
          <a:p>
            <a:r>
              <a:rPr lang="tr-TR" dirty="0" err="1" smtClean="0"/>
              <a:t>Biyofilm</a:t>
            </a:r>
            <a:r>
              <a:rPr lang="tr-TR" dirty="0" smtClean="0"/>
              <a:t> İle Mücadelede Yaygın Olarak Kullanılan </a:t>
            </a:r>
            <a:r>
              <a:rPr lang="tr-TR" dirty="0" err="1" smtClean="0"/>
              <a:t>Antimikrobiyaller</a:t>
            </a:r>
            <a:endParaRPr lang="tr-TR" dirty="0"/>
          </a:p>
        </p:txBody>
      </p:sp>
    </p:spTree>
    <p:extLst>
      <p:ext uri="{BB962C8B-B14F-4D97-AF65-F5344CB8AC3E}">
        <p14:creationId xmlns:p14="http://schemas.microsoft.com/office/powerpoint/2010/main" val="35441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err="1"/>
              <a:t>etilendiamin</a:t>
            </a:r>
            <a:r>
              <a:rPr lang="tr-TR" b="1" cap="all" dirty="0"/>
              <a:t> </a:t>
            </a:r>
            <a:r>
              <a:rPr lang="tr-TR" b="1" cap="all" dirty="0" err="1"/>
              <a:t>tetra</a:t>
            </a:r>
            <a:r>
              <a:rPr lang="tr-TR" b="1" cap="all" dirty="0"/>
              <a:t> asetik asit (EDTA)</a:t>
            </a:r>
            <a:br>
              <a:rPr lang="tr-TR" b="1" cap="all"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err="1"/>
              <a:t>EDTA’nın</a:t>
            </a:r>
            <a:r>
              <a:rPr lang="tr-TR" dirty="0"/>
              <a:t> en önemli özelliklerinden birisi de, </a:t>
            </a:r>
            <a:r>
              <a:rPr lang="tr-TR" dirty="0" err="1"/>
              <a:t>biyofilmin</a:t>
            </a:r>
            <a:r>
              <a:rPr lang="tr-TR" dirty="0"/>
              <a:t> yapısında bulunan çeşitli iyonların (magnezyum, bakır, çinko, demir </a:t>
            </a:r>
            <a:r>
              <a:rPr lang="tr-TR" dirty="0" err="1"/>
              <a:t>vb</a:t>
            </a:r>
            <a:r>
              <a:rPr lang="tr-TR" dirty="0"/>
              <a:t>) dengesini bozarak ve bakterinin hücre duvarını </a:t>
            </a:r>
            <a:r>
              <a:rPr lang="tr-TR" dirty="0" err="1"/>
              <a:t>şelatlayarak</a:t>
            </a:r>
            <a:r>
              <a:rPr lang="tr-TR" dirty="0"/>
              <a:t>, aynı anda hem </a:t>
            </a:r>
            <a:r>
              <a:rPr lang="tr-TR" dirty="0" err="1"/>
              <a:t>biyofilmin</a:t>
            </a:r>
            <a:r>
              <a:rPr lang="tr-TR" dirty="0"/>
              <a:t> ortamdan eradikasyonuna, hem de patojen bakterilerin ölümüne neden </a:t>
            </a:r>
            <a:r>
              <a:rPr lang="tr-TR" dirty="0" smtClean="0"/>
              <a:t>olmasıdır.</a:t>
            </a:r>
            <a:endParaRPr lang="tr-TR" dirty="0"/>
          </a:p>
          <a:p>
            <a:r>
              <a:rPr lang="tr-TR" dirty="0"/>
              <a:t>Patojen mikroorganizmalar cerrahi yaraların üzerini </a:t>
            </a:r>
            <a:r>
              <a:rPr lang="tr-TR" dirty="0" err="1"/>
              <a:t>kontamine</a:t>
            </a:r>
            <a:r>
              <a:rPr lang="tr-TR" dirty="0"/>
              <a:t> ederek, </a:t>
            </a:r>
            <a:r>
              <a:rPr lang="tr-TR" dirty="0" err="1"/>
              <a:t>biyofilm</a:t>
            </a:r>
            <a:r>
              <a:rPr lang="tr-TR" dirty="0"/>
              <a:t> yapısı oluştururlar. </a:t>
            </a:r>
            <a:endParaRPr lang="tr-TR" dirty="0" smtClean="0"/>
          </a:p>
          <a:p>
            <a:r>
              <a:rPr lang="tr-TR" dirty="0" smtClean="0"/>
              <a:t>Oluşturdukları </a:t>
            </a:r>
            <a:r>
              <a:rPr lang="tr-TR" dirty="0" err="1"/>
              <a:t>biyofilmin</a:t>
            </a:r>
            <a:r>
              <a:rPr lang="tr-TR" dirty="0"/>
              <a:t> etrafını ise EPS ile kapatarak, </a:t>
            </a:r>
            <a:r>
              <a:rPr lang="tr-TR" dirty="0" err="1"/>
              <a:t>biyofilmin</a:t>
            </a:r>
            <a:r>
              <a:rPr lang="tr-TR" dirty="0"/>
              <a:t> kalıcılığını sağlamaktadırlar. </a:t>
            </a:r>
            <a:endParaRPr lang="tr-TR" dirty="0" smtClean="0"/>
          </a:p>
          <a:p>
            <a:r>
              <a:rPr lang="tr-TR" dirty="0" smtClean="0"/>
              <a:t>EPS</a:t>
            </a:r>
            <a:r>
              <a:rPr lang="tr-TR" dirty="0"/>
              <a:t>, </a:t>
            </a:r>
            <a:r>
              <a:rPr lang="tr-TR" dirty="0" err="1"/>
              <a:t>biyofilmi</a:t>
            </a:r>
            <a:r>
              <a:rPr lang="tr-TR" dirty="0"/>
              <a:t> </a:t>
            </a:r>
            <a:r>
              <a:rPr lang="tr-TR" dirty="0" err="1"/>
              <a:t>antimikrobiyallere</a:t>
            </a:r>
            <a:r>
              <a:rPr lang="tr-TR" dirty="0"/>
              <a:t> karşı korumakta ve </a:t>
            </a:r>
            <a:r>
              <a:rPr lang="tr-TR" dirty="0" err="1"/>
              <a:t>biyofilmin</a:t>
            </a:r>
            <a:r>
              <a:rPr lang="tr-TR" dirty="0"/>
              <a:t> hem çeşitli ajanlara hem de zorlu çevresel koşullara karşı direncini arttırmaktadır</a:t>
            </a:r>
            <a:r>
              <a:rPr lang="tr-TR" dirty="0" smtClean="0"/>
              <a:t>.</a:t>
            </a:r>
            <a:r>
              <a:rPr lang="tr-TR" dirty="0"/>
              <a:t> </a:t>
            </a:r>
          </a:p>
          <a:p>
            <a:endParaRPr lang="tr-TR" dirty="0"/>
          </a:p>
        </p:txBody>
      </p:sp>
    </p:spTree>
    <p:extLst>
      <p:ext uri="{BB962C8B-B14F-4D97-AF65-F5344CB8AC3E}">
        <p14:creationId xmlns:p14="http://schemas.microsoft.com/office/powerpoint/2010/main" val="128784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err="1"/>
              <a:t>etilendiamin</a:t>
            </a:r>
            <a:r>
              <a:rPr lang="tr-TR" b="1" cap="all" dirty="0"/>
              <a:t> </a:t>
            </a:r>
            <a:r>
              <a:rPr lang="tr-TR" b="1" cap="all" dirty="0" err="1"/>
              <a:t>tetra</a:t>
            </a:r>
            <a:r>
              <a:rPr lang="tr-TR" b="1" cap="all" dirty="0"/>
              <a:t> asetik asit (EDTA)</a:t>
            </a:r>
            <a:endParaRPr lang="tr-TR" dirty="0"/>
          </a:p>
        </p:txBody>
      </p:sp>
      <p:sp>
        <p:nvSpPr>
          <p:cNvPr id="3" name="İçerik Yer Tutucusu 2"/>
          <p:cNvSpPr>
            <a:spLocks noGrp="1"/>
          </p:cNvSpPr>
          <p:nvPr>
            <p:ph idx="1"/>
          </p:nvPr>
        </p:nvSpPr>
        <p:spPr/>
        <p:txBody>
          <a:bodyPr>
            <a:normAutofit lnSpcReduction="10000"/>
          </a:bodyPr>
          <a:lstStyle/>
          <a:p>
            <a:r>
              <a:rPr lang="tr-TR" dirty="0"/>
              <a:t>Bu nedenle genel olarak, </a:t>
            </a:r>
            <a:r>
              <a:rPr lang="tr-TR" dirty="0" err="1"/>
              <a:t>biyofilmlerin</a:t>
            </a:r>
            <a:r>
              <a:rPr lang="tr-TR" dirty="0"/>
              <a:t> eradikasyonu için </a:t>
            </a:r>
            <a:r>
              <a:rPr lang="tr-TR" dirty="0" err="1"/>
              <a:t>antimikrobiyaller</a:t>
            </a:r>
            <a:r>
              <a:rPr lang="tr-TR" dirty="0"/>
              <a:t> tek başlarına kullanıldığında yeterince etki edememektedir. </a:t>
            </a:r>
            <a:endParaRPr lang="tr-TR" dirty="0" smtClean="0"/>
          </a:p>
          <a:p>
            <a:r>
              <a:rPr lang="tr-TR" dirty="0" smtClean="0"/>
              <a:t>Bu </a:t>
            </a:r>
            <a:r>
              <a:rPr lang="tr-TR" dirty="0"/>
              <a:t>durumun en önemli nedenlerinden biri de, daha önce de belirtildiği gibi, piyasada var olan ve yaygın bir şekilde kullanılan dezenfektanların </a:t>
            </a:r>
            <a:r>
              <a:rPr lang="tr-TR" dirty="0" err="1"/>
              <a:t>biyofilmlerin</a:t>
            </a:r>
            <a:r>
              <a:rPr lang="tr-TR" dirty="0"/>
              <a:t> eradikasyonu için değil, daha çok mikroorganizmaların </a:t>
            </a:r>
            <a:r>
              <a:rPr lang="tr-TR" dirty="0" err="1"/>
              <a:t>planktonik</a:t>
            </a:r>
            <a:r>
              <a:rPr lang="tr-TR" dirty="0"/>
              <a:t> formlarını ortadan kaldırmaya yönelik olarak tasarlanmasından kaynaklanmaktadır. </a:t>
            </a:r>
            <a:endParaRPr lang="tr-TR" dirty="0" smtClean="0"/>
          </a:p>
          <a:p>
            <a:r>
              <a:rPr lang="tr-TR" dirty="0" smtClean="0"/>
              <a:t>EDTA </a:t>
            </a:r>
            <a:r>
              <a:rPr lang="tr-TR" dirty="0"/>
              <a:t>ise, çok uzun yıllardan beri EPS </a:t>
            </a:r>
            <a:r>
              <a:rPr lang="tr-TR" dirty="0" err="1"/>
              <a:t>ekstraksiyonunda</a:t>
            </a:r>
            <a:r>
              <a:rPr lang="tr-TR" dirty="0"/>
              <a:t> kullanılmaktadır. </a:t>
            </a:r>
            <a:endParaRPr lang="tr-TR" dirty="0" smtClean="0"/>
          </a:p>
          <a:p>
            <a:endParaRPr lang="tr-TR" dirty="0"/>
          </a:p>
        </p:txBody>
      </p:sp>
    </p:spTree>
    <p:extLst>
      <p:ext uri="{BB962C8B-B14F-4D97-AF65-F5344CB8AC3E}">
        <p14:creationId xmlns:p14="http://schemas.microsoft.com/office/powerpoint/2010/main" val="100397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err="1"/>
              <a:t>etilendiamin</a:t>
            </a:r>
            <a:r>
              <a:rPr lang="tr-TR" b="1" cap="all" dirty="0"/>
              <a:t> </a:t>
            </a:r>
            <a:r>
              <a:rPr lang="tr-TR" b="1" cap="all" dirty="0" err="1"/>
              <a:t>tetra</a:t>
            </a:r>
            <a:r>
              <a:rPr lang="tr-TR" b="1" cap="all" dirty="0"/>
              <a:t> asetik asit (EDTA)</a:t>
            </a:r>
            <a:endParaRPr lang="tr-TR" dirty="0"/>
          </a:p>
        </p:txBody>
      </p:sp>
      <p:sp>
        <p:nvSpPr>
          <p:cNvPr id="3" name="İçerik Yer Tutucusu 2"/>
          <p:cNvSpPr>
            <a:spLocks noGrp="1"/>
          </p:cNvSpPr>
          <p:nvPr>
            <p:ph idx="1"/>
          </p:nvPr>
        </p:nvSpPr>
        <p:spPr/>
        <p:txBody>
          <a:bodyPr>
            <a:normAutofit fontScale="92500"/>
          </a:bodyPr>
          <a:lstStyle/>
          <a:p>
            <a:r>
              <a:rPr lang="tr-TR" dirty="0"/>
              <a:t>EPS </a:t>
            </a:r>
            <a:r>
              <a:rPr lang="tr-TR" dirty="0" err="1"/>
              <a:t>ekstraksiyonunun</a:t>
            </a:r>
            <a:r>
              <a:rPr lang="tr-TR" dirty="0"/>
              <a:t> en önemli amacı, </a:t>
            </a:r>
            <a:r>
              <a:rPr lang="tr-TR" dirty="0" err="1"/>
              <a:t>EPS’yi</a:t>
            </a:r>
            <a:r>
              <a:rPr lang="tr-TR" dirty="0"/>
              <a:t> oluşturan kimyasal bileşenleri açığa çıkartmaktır. </a:t>
            </a:r>
            <a:endParaRPr lang="tr-TR" dirty="0" smtClean="0"/>
          </a:p>
          <a:p>
            <a:r>
              <a:rPr lang="tr-TR" dirty="0" smtClean="0"/>
              <a:t>EDTA </a:t>
            </a:r>
            <a:r>
              <a:rPr lang="tr-TR" dirty="0"/>
              <a:t>ise, </a:t>
            </a:r>
            <a:r>
              <a:rPr lang="tr-TR" dirty="0" err="1"/>
              <a:t>EPS’nin</a:t>
            </a:r>
            <a:r>
              <a:rPr lang="tr-TR" dirty="0"/>
              <a:t> katyon konsantrasyonunu değiştirerek, </a:t>
            </a:r>
            <a:r>
              <a:rPr lang="tr-TR" dirty="0" err="1"/>
              <a:t>EPS’nin</a:t>
            </a:r>
            <a:r>
              <a:rPr lang="tr-TR" dirty="0"/>
              <a:t> suda çözünürlüğünü arttırmakta ve beraberinde birçok </a:t>
            </a:r>
            <a:r>
              <a:rPr lang="tr-TR" dirty="0" err="1"/>
              <a:t>antimikrobiyal</a:t>
            </a:r>
            <a:r>
              <a:rPr lang="tr-TR" dirty="0"/>
              <a:t> ajanın </a:t>
            </a:r>
            <a:r>
              <a:rPr lang="tr-TR" dirty="0" err="1"/>
              <a:t>biyofilmin</a:t>
            </a:r>
            <a:r>
              <a:rPr lang="tr-TR" dirty="0"/>
              <a:t> içine nüfus etmesini </a:t>
            </a:r>
            <a:r>
              <a:rPr lang="tr-TR" dirty="0" smtClean="0"/>
              <a:t>sağlamaktadır.</a:t>
            </a:r>
          </a:p>
          <a:p>
            <a:r>
              <a:rPr lang="tr-TR" dirty="0" smtClean="0"/>
              <a:t> </a:t>
            </a:r>
            <a:r>
              <a:rPr lang="tr-TR" dirty="0" err="1"/>
              <a:t>EDTA’nın</a:t>
            </a:r>
            <a:r>
              <a:rPr lang="tr-TR" dirty="0"/>
              <a:t> diğer dezenfektanlarla, antibiyotiklerle ve enzimlerle ikili kombinasyonlar halinde kullanılması sonucunda hem </a:t>
            </a:r>
            <a:r>
              <a:rPr lang="tr-TR" dirty="0" err="1"/>
              <a:t>biyofilmlerin</a:t>
            </a:r>
            <a:r>
              <a:rPr lang="tr-TR" dirty="0"/>
              <a:t> eradikasyonunda hem de yeni </a:t>
            </a:r>
            <a:r>
              <a:rPr lang="tr-TR" dirty="0" err="1"/>
              <a:t>biyofilm</a:t>
            </a:r>
            <a:r>
              <a:rPr lang="tr-TR" dirty="0"/>
              <a:t> yapılarının oluşumunun engellenmesinde başarılı sonuçlar </a:t>
            </a:r>
            <a:r>
              <a:rPr lang="tr-TR"/>
              <a:t>elde </a:t>
            </a:r>
            <a:r>
              <a:rPr lang="tr-TR" smtClean="0"/>
              <a:t>edilmiştir.</a:t>
            </a:r>
            <a:endParaRPr lang="tr-TR" dirty="0"/>
          </a:p>
          <a:p>
            <a:endParaRPr lang="tr-TR" dirty="0"/>
          </a:p>
        </p:txBody>
      </p:sp>
    </p:spTree>
    <p:extLst>
      <p:ext uri="{BB962C8B-B14F-4D97-AF65-F5344CB8AC3E}">
        <p14:creationId xmlns:p14="http://schemas.microsoft.com/office/powerpoint/2010/main" val="7870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err="1"/>
              <a:t>klorhekzidin</a:t>
            </a:r>
            <a:r>
              <a:rPr lang="tr-TR" b="1" cap="all" dirty="0"/>
              <a:t> </a:t>
            </a:r>
            <a:r>
              <a:rPr lang="tr-TR" b="1" cap="all" dirty="0" err="1"/>
              <a:t>diglukonat</a:t>
            </a:r>
            <a:r>
              <a:rPr lang="tr-TR" b="1" cap="all" dirty="0"/>
              <a:t> (</a:t>
            </a:r>
            <a:r>
              <a:rPr lang="tr-TR" b="1" cap="all" dirty="0" err="1"/>
              <a:t>chx</a:t>
            </a:r>
            <a:r>
              <a:rPr lang="tr-TR" b="1" cap="all" dirty="0"/>
              <a:t>)</a:t>
            </a:r>
            <a:br>
              <a:rPr lang="tr-TR" b="1" cap="all" dirty="0"/>
            </a:br>
            <a:endParaRPr lang="tr-TR" dirty="0"/>
          </a:p>
        </p:txBody>
      </p:sp>
      <p:sp>
        <p:nvSpPr>
          <p:cNvPr id="3" name="İçerik Yer Tutucusu 2"/>
          <p:cNvSpPr>
            <a:spLocks noGrp="1"/>
          </p:cNvSpPr>
          <p:nvPr>
            <p:ph idx="1"/>
          </p:nvPr>
        </p:nvSpPr>
        <p:spPr>
          <a:xfrm>
            <a:off x="1295402" y="2620306"/>
            <a:ext cx="9601196" cy="3318936"/>
          </a:xfrm>
        </p:spPr>
        <p:txBody>
          <a:bodyPr>
            <a:normAutofit fontScale="77500" lnSpcReduction="20000"/>
          </a:bodyPr>
          <a:lstStyle/>
          <a:p>
            <a:r>
              <a:rPr lang="tr-TR" dirty="0" err="1" smtClean="0"/>
              <a:t>Klorhekzidin</a:t>
            </a:r>
            <a:r>
              <a:rPr lang="tr-TR" dirty="0" smtClean="0"/>
              <a:t> </a:t>
            </a:r>
            <a:r>
              <a:rPr lang="tr-TR" dirty="0" err="1"/>
              <a:t>diglukonat</a:t>
            </a:r>
            <a:r>
              <a:rPr lang="tr-TR" dirty="0"/>
              <a:t> (CHX), günümüzde kullanılan dezenfektanlar arasında en çok tercih edilenlerden biridir. </a:t>
            </a:r>
            <a:endParaRPr lang="tr-TR" dirty="0" smtClean="0"/>
          </a:p>
          <a:p>
            <a:r>
              <a:rPr lang="tr-TR" dirty="0" smtClean="0"/>
              <a:t>Özellikle </a:t>
            </a:r>
            <a:r>
              <a:rPr lang="tr-TR" dirty="0"/>
              <a:t>ağız florasında bulunan ve </a:t>
            </a:r>
            <a:r>
              <a:rPr lang="tr-TR" dirty="0" err="1"/>
              <a:t>enfeksiyonel</a:t>
            </a:r>
            <a:r>
              <a:rPr lang="tr-TR" dirty="0"/>
              <a:t> hastalıklara neden olan patojen bakterilerin </a:t>
            </a:r>
            <a:r>
              <a:rPr lang="tr-TR" dirty="0" err="1"/>
              <a:t>inhibisyonunda</a:t>
            </a:r>
            <a:r>
              <a:rPr lang="tr-TR" dirty="0"/>
              <a:t> yaygın olarak </a:t>
            </a:r>
            <a:r>
              <a:rPr lang="tr-TR" dirty="0" smtClean="0"/>
              <a:t>kullanılmaktadır.</a:t>
            </a:r>
          </a:p>
          <a:p>
            <a:r>
              <a:rPr lang="tr-TR" dirty="0" smtClean="0"/>
              <a:t> </a:t>
            </a:r>
            <a:r>
              <a:rPr lang="tr-TR" dirty="0"/>
              <a:t>Gram-pozitif, Gram-negatif patojenler ve mantarlar üzerinde geniş spektrumlu </a:t>
            </a:r>
            <a:r>
              <a:rPr lang="tr-TR" dirty="0" err="1"/>
              <a:t>bakterisidal</a:t>
            </a:r>
            <a:r>
              <a:rPr lang="tr-TR" dirty="0"/>
              <a:t> etkiye sahiptir. </a:t>
            </a:r>
            <a:endParaRPr lang="tr-TR" dirty="0"/>
          </a:p>
          <a:p>
            <a:r>
              <a:rPr lang="tr-TR" dirty="0" smtClean="0"/>
              <a:t>Yapılan </a:t>
            </a:r>
            <a:r>
              <a:rPr lang="tr-TR" dirty="0"/>
              <a:t>çalışmalar, </a:t>
            </a:r>
            <a:r>
              <a:rPr lang="tr-TR" dirty="0" err="1"/>
              <a:t>CHX’in</a:t>
            </a:r>
            <a:r>
              <a:rPr lang="tr-TR" dirty="0"/>
              <a:t> çok güçlü </a:t>
            </a:r>
            <a:r>
              <a:rPr lang="tr-TR" dirty="0" err="1"/>
              <a:t>antimikrobiyal</a:t>
            </a:r>
            <a:r>
              <a:rPr lang="tr-TR" dirty="0"/>
              <a:t> etkiye sahip olduğunu; fakat insanlarda az da olsa </a:t>
            </a:r>
            <a:r>
              <a:rPr lang="tr-TR" dirty="0" err="1"/>
              <a:t>toksik</a:t>
            </a:r>
            <a:r>
              <a:rPr lang="tr-TR" dirty="0"/>
              <a:t> etki gösterdiğini ortaya koymuştur. </a:t>
            </a:r>
            <a:endParaRPr lang="tr-TR" dirty="0" smtClean="0"/>
          </a:p>
          <a:p>
            <a:r>
              <a:rPr lang="tr-TR" dirty="0" err="1" smtClean="0"/>
              <a:t>Toksik</a:t>
            </a:r>
            <a:r>
              <a:rPr lang="tr-TR" dirty="0" smtClean="0"/>
              <a:t> </a:t>
            </a:r>
            <a:r>
              <a:rPr lang="tr-TR" dirty="0"/>
              <a:t>etkisinin az oluşu, </a:t>
            </a:r>
            <a:r>
              <a:rPr lang="tr-TR" dirty="0" err="1"/>
              <a:t>CHX’in</a:t>
            </a:r>
            <a:r>
              <a:rPr lang="tr-TR" dirty="0"/>
              <a:t> diğer </a:t>
            </a:r>
            <a:r>
              <a:rPr lang="tr-TR" dirty="0" err="1"/>
              <a:t>antimikrobiyaller</a:t>
            </a:r>
            <a:r>
              <a:rPr lang="tr-TR" dirty="0"/>
              <a:t> arasında en çok tercih edilen ajan olmasının en önemli nedenleri arasında yer almaktadır. Bir diğer önemli özelliği ise, </a:t>
            </a:r>
            <a:r>
              <a:rPr lang="tr-TR" dirty="0" err="1"/>
              <a:t>antimikrobiyal</a:t>
            </a:r>
            <a:r>
              <a:rPr lang="tr-TR" dirty="0"/>
              <a:t> etkisinin kullanıldığı yüzeyde uzun süre </a:t>
            </a:r>
            <a:r>
              <a:rPr lang="tr-TR" dirty="0" smtClean="0"/>
              <a:t>kalmasıdır.</a:t>
            </a:r>
            <a:endParaRPr lang="tr-TR" dirty="0"/>
          </a:p>
          <a:p>
            <a:endParaRPr lang="tr-TR" dirty="0"/>
          </a:p>
        </p:txBody>
      </p:sp>
    </p:spTree>
    <p:extLst>
      <p:ext uri="{BB962C8B-B14F-4D97-AF65-F5344CB8AC3E}">
        <p14:creationId xmlns:p14="http://schemas.microsoft.com/office/powerpoint/2010/main" val="92595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err="1"/>
              <a:t>klorhekzidin</a:t>
            </a:r>
            <a:r>
              <a:rPr lang="tr-TR" b="1" cap="all" dirty="0"/>
              <a:t> </a:t>
            </a:r>
            <a:r>
              <a:rPr lang="tr-TR" b="1" cap="all" dirty="0" err="1"/>
              <a:t>diglukonat</a:t>
            </a:r>
            <a:r>
              <a:rPr lang="tr-TR" b="1" cap="all" dirty="0"/>
              <a:t> (</a:t>
            </a:r>
            <a:r>
              <a:rPr lang="tr-TR" b="1" cap="all" dirty="0" err="1"/>
              <a:t>chx</a:t>
            </a:r>
            <a:r>
              <a:rPr lang="tr-TR" b="1" cap="all" dirty="0" smtClean="0"/>
              <a:t>) (devam)</a:t>
            </a:r>
            <a:endParaRPr lang="tr-TR" dirty="0"/>
          </a:p>
        </p:txBody>
      </p:sp>
      <p:sp>
        <p:nvSpPr>
          <p:cNvPr id="3" name="İçerik Yer Tutucusu 2"/>
          <p:cNvSpPr>
            <a:spLocks noGrp="1"/>
          </p:cNvSpPr>
          <p:nvPr>
            <p:ph idx="1"/>
          </p:nvPr>
        </p:nvSpPr>
        <p:spPr/>
        <p:txBody>
          <a:bodyPr>
            <a:normAutofit lnSpcReduction="10000"/>
          </a:bodyPr>
          <a:lstStyle/>
          <a:p>
            <a:r>
              <a:rPr lang="tr-TR" dirty="0"/>
              <a:t>CHX </a:t>
            </a:r>
            <a:r>
              <a:rPr lang="tr-TR" dirty="0" err="1"/>
              <a:t>amfipatik</a:t>
            </a:r>
            <a:r>
              <a:rPr lang="tr-TR" dirty="0"/>
              <a:t> yapıda bir molekül olup, genellikle bakterilerin hücre yüzeyindeki </a:t>
            </a:r>
            <a:r>
              <a:rPr lang="tr-TR" dirty="0" err="1"/>
              <a:t>fosfolipidlerle</a:t>
            </a:r>
            <a:r>
              <a:rPr lang="tr-TR" dirty="0"/>
              <a:t> ve proteinlerle etkileşime girer</a:t>
            </a:r>
            <a:r>
              <a:rPr lang="tr-TR" dirty="0" smtClean="0"/>
              <a:t>.</a:t>
            </a:r>
          </a:p>
          <a:p>
            <a:r>
              <a:rPr lang="tr-TR" dirty="0" smtClean="0"/>
              <a:t> </a:t>
            </a:r>
            <a:r>
              <a:rPr lang="tr-TR" dirty="0" err="1"/>
              <a:t>CHX’in</a:t>
            </a:r>
            <a:r>
              <a:rPr lang="tr-TR" dirty="0"/>
              <a:t> hücre zarında bulunan bu moleküllerle etkileşime girmesi sonucunda hücrenin zar bütünlüğü ve iyon dengesi bozulur. </a:t>
            </a:r>
            <a:endParaRPr lang="tr-TR" dirty="0" smtClean="0"/>
          </a:p>
          <a:p>
            <a:r>
              <a:rPr lang="tr-TR" dirty="0" smtClean="0"/>
              <a:t>Yüksek </a:t>
            </a:r>
            <a:r>
              <a:rPr lang="tr-TR" dirty="0"/>
              <a:t>konsantrasyonlarda CHX ise, hücre zarının tamamının yıkımına neden olur. </a:t>
            </a:r>
            <a:endParaRPr lang="tr-TR" dirty="0" smtClean="0"/>
          </a:p>
          <a:p>
            <a:r>
              <a:rPr lang="tr-TR" dirty="0" smtClean="0"/>
              <a:t>CHX</a:t>
            </a:r>
            <a:r>
              <a:rPr lang="tr-TR" dirty="0"/>
              <a:t>, özellikle </a:t>
            </a:r>
            <a:r>
              <a:rPr lang="tr-TR" dirty="0" err="1"/>
              <a:t>vankomisin</a:t>
            </a:r>
            <a:r>
              <a:rPr lang="tr-TR" dirty="0"/>
              <a:t>-dirençli </a:t>
            </a:r>
            <a:r>
              <a:rPr lang="tr-TR" dirty="0" err="1"/>
              <a:t>enterokokların</a:t>
            </a:r>
            <a:r>
              <a:rPr lang="tr-TR" dirty="0"/>
              <a:t> tedavisinde yaygın olarak kullanılmaktadır. </a:t>
            </a:r>
            <a:endParaRPr lang="tr-TR" dirty="0"/>
          </a:p>
        </p:txBody>
      </p:sp>
    </p:spTree>
    <p:extLst>
      <p:ext uri="{BB962C8B-B14F-4D97-AF65-F5344CB8AC3E}">
        <p14:creationId xmlns:p14="http://schemas.microsoft.com/office/powerpoint/2010/main" val="49923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32370" y="982132"/>
            <a:ext cx="9601196" cy="1303867"/>
          </a:xfrm>
        </p:spPr>
        <p:txBody>
          <a:bodyPr>
            <a:normAutofit fontScale="90000"/>
          </a:bodyPr>
          <a:lstStyle/>
          <a:p>
            <a:r>
              <a:rPr lang="tr-TR" b="1" cap="all" dirty="0" err="1"/>
              <a:t>klorhekzidin</a:t>
            </a:r>
            <a:r>
              <a:rPr lang="tr-TR" b="1" cap="all" dirty="0"/>
              <a:t> </a:t>
            </a:r>
            <a:r>
              <a:rPr lang="tr-TR" b="1" cap="all" dirty="0" err="1"/>
              <a:t>diglukonat</a:t>
            </a:r>
            <a:r>
              <a:rPr lang="tr-TR" b="1" cap="all" dirty="0"/>
              <a:t> (</a:t>
            </a:r>
            <a:r>
              <a:rPr lang="tr-TR" b="1" cap="all" dirty="0" err="1"/>
              <a:t>chx</a:t>
            </a:r>
            <a:r>
              <a:rPr lang="tr-TR" b="1" cap="all" dirty="0"/>
              <a:t>) (devam)</a:t>
            </a:r>
            <a:endParaRPr lang="tr-TR" dirty="0"/>
          </a:p>
        </p:txBody>
      </p:sp>
      <p:sp>
        <p:nvSpPr>
          <p:cNvPr id="3" name="İçerik Yer Tutucusu 2"/>
          <p:cNvSpPr>
            <a:spLocks noGrp="1"/>
          </p:cNvSpPr>
          <p:nvPr>
            <p:ph idx="1"/>
          </p:nvPr>
        </p:nvSpPr>
        <p:spPr>
          <a:xfrm>
            <a:off x="1295401" y="2556931"/>
            <a:ext cx="9601196" cy="3554157"/>
          </a:xfrm>
        </p:spPr>
        <p:txBody>
          <a:bodyPr>
            <a:normAutofit fontScale="70000" lnSpcReduction="20000"/>
          </a:bodyPr>
          <a:lstStyle/>
          <a:p>
            <a:r>
              <a:rPr lang="tr-TR" dirty="0" err="1"/>
              <a:t>Glikopeptit</a:t>
            </a:r>
            <a:r>
              <a:rPr lang="tr-TR" dirty="0"/>
              <a:t> yapıda bir antibiyotik olan </a:t>
            </a:r>
            <a:r>
              <a:rPr lang="tr-TR" dirty="0" err="1"/>
              <a:t>vankomisin</a:t>
            </a:r>
            <a:r>
              <a:rPr lang="tr-TR" dirty="0"/>
              <a:t>, patojen bakterilerin, özellikle </a:t>
            </a:r>
            <a:r>
              <a:rPr lang="tr-TR" dirty="0" err="1"/>
              <a:t>enterokokların</a:t>
            </a:r>
            <a:r>
              <a:rPr lang="tr-TR" dirty="0"/>
              <a:t>, </a:t>
            </a:r>
            <a:r>
              <a:rPr lang="tr-TR" dirty="0" err="1"/>
              <a:t>peptidoglikan</a:t>
            </a:r>
            <a:r>
              <a:rPr lang="tr-TR" dirty="0"/>
              <a:t> yapımında öncü olarak kullanılan D-</a:t>
            </a:r>
            <a:r>
              <a:rPr lang="tr-TR" dirty="0" err="1"/>
              <a:t>alanil</a:t>
            </a:r>
            <a:r>
              <a:rPr lang="tr-TR" dirty="0"/>
              <a:t>-D-</a:t>
            </a:r>
            <a:r>
              <a:rPr lang="tr-TR" dirty="0" err="1"/>
              <a:t>alanin</a:t>
            </a:r>
            <a:r>
              <a:rPr lang="tr-TR" dirty="0"/>
              <a:t> </a:t>
            </a:r>
            <a:r>
              <a:rPr lang="tr-TR" dirty="0" err="1"/>
              <a:t>rezidüleri</a:t>
            </a:r>
            <a:r>
              <a:rPr lang="tr-TR" dirty="0"/>
              <a:t> ile kompleks yapıda bileşikler oluşturarak </a:t>
            </a:r>
            <a:r>
              <a:rPr lang="tr-TR" dirty="0" err="1"/>
              <a:t>peptidoglikan</a:t>
            </a:r>
            <a:r>
              <a:rPr lang="tr-TR" dirty="0"/>
              <a:t> sentezini engellemektedir</a:t>
            </a:r>
            <a:r>
              <a:rPr lang="tr-TR" dirty="0" smtClean="0"/>
              <a:t>.</a:t>
            </a:r>
          </a:p>
          <a:p>
            <a:r>
              <a:rPr lang="tr-TR" dirty="0" smtClean="0"/>
              <a:t> </a:t>
            </a:r>
            <a:r>
              <a:rPr lang="tr-TR" dirty="0"/>
              <a:t>Fakat </a:t>
            </a:r>
            <a:r>
              <a:rPr lang="tr-TR" dirty="0" err="1"/>
              <a:t>enterokok</a:t>
            </a:r>
            <a:r>
              <a:rPr lang="tr-TR" dirty="0"/>
              <a:t> </a:t>
            </a:r>
            <a:r>
              <a:rPr lang="tr-TR" dirty="0" err="1"/>
              <a:t>suşlarının</a:t>
            </a:r>
            <a:r>
              <a:rPr lang="tr-TR" dirty="0"/>
              <a:t> büyük bir kısmı bu duruma karşı direnç geliştirmiştir</a:t>
            </a:r>
            <a:r>
              <a:rPr lang="tr-TR" dirty="0" smtClean="0"/>
              <a:t>.</a:t>
            </a:r>
          </a:p>
          <a:p>
            <a:r>
              <a:rPr lang="tr-TR" dirty="0" smtClean="0"/>
              <a:t> </a:t>
            </a:r>
            <a:r>
              <a:rPr lang="tr-TR" dirty="0"/>
              <a:t>Özellikle Van-A ve Van-B tipindeki </a:t>
            </a:r>
            <a:r>
              <a:rPr lang="tr-TR" dirty="0" err="1"/>
              <a:t>vankomisine</a:t>
            </a:r>
            <a:r>
              <a:rPr lang="tr-TR" dirty="0"/>
              <a:t> dirençli olan </a:t>
            </a:r>
            <a:r>
              <a:rPr lang="tr-TR" dirty="0" err="1"/>
              <a:t>enterokok</a:t>
            </a:r>
            <a:r>
              <a:rPr lang="tr-TR" dirty="0"/>
              <a:t> (VRE) </a:t>
            </a:r>
            <a:r>
              <a:rPr lang="tr-TR" dirty="0" err="1"/>
              <a:t>suşları</a:t>
            </a:r>
            <a:r>
              <a:rPr lang="tr-TR" dirty="0"/>
              <a:t>, </a:t>
            </a:r>
            <a:r>
              <a:rPr lang="tr-TR" dirty="0" err="1"/>
              <a:t>transpozonlar</a:t>
            </a:r>
            <a:r>
              <a:rPr lang="tr-TR" dirty="0"/>
              <a:t> aracılığı ile </a:t>
            </a:r>
            <a:r>
              <a:rPr lang="tr-TR" dirty="0" err="1"/>
              <a:t>vankomisin</a:t>
            </a:r>
            <a:r>
              <a:rPr lang="tr-TR" dirty="0"/>
              <a:t> direnç genlerini kazanmaları sonucunda hücre duvarını sentezlemek için alternatif yollar </a:t>
            </a:r>
            <a:r>
              <a:rPr lang="tr-TR" dirty="0" smtClean="0"/>
              <a:t>geliştirmişlerdir. </a:t>
            </a:r>
          </a:p>
          <a:p>
            <a:r>
              <a:rPr lang="tr-TR" dirty="0" err="1" smtClean="0"/>
              <a:t>Suşların</a:t>
            </a:r>
            <a:r>
              <a:rPr lang="tr-TR" dirty="0" smtClean="0"/>
              <a:t> </a:t>
            </a:r>
            <a:r>
              <a:rPr lang="tr-TR" dirty="0"/>
              <a:t>kendi bünyelerine aldıkları direnç genleri sayesinde hücre duvarı yapımında kullanılan ve </a:t>
            </a:r>
            <a:r>
              <a:rPr lang="tr-TR" dirty="0" err="1"/>
              <a:t>vankomisin</a:t>
            </a:r>
            <a:r>
              <a:rPr lang="tr-TR" dirty="0"/>
              <a:t> antibiyotiğiyle kompleks oluşturan D-</a:t>
            </a:r>
            <a:r>
              <a:rPr lang="tr-TR" dirty="0" err="1"/>
              <a:t>alanil</a:t>
            </a:r>
            <a:r>
              <a:rPr lang="tr-TR" dirty="0"/>
              <a:t>-D-</a:t>
            </a:r>
            <a:r>
              <a:rPr lang="tr-TR" dirty="0" err="1"/>
              <a:t>alanin</a:t>
            </a:r>
            <a:r>
              <a:rPr lang="tr-TR" dirty="0"/>
              <a:t> </a:t>
            </a:r>
            <a:r>
              <a:rPr lang="tr-TR" dirty="0" err="1"/>
              <a:t>rezidüleri</a:t>
            </a:r>
            <a:r>
              <a:rPr lang="tr-TR" dirty="0"/>
              <a:t> yerine, D-</a:t>
            </a:r>
            <a:r>
              <a:rPr lang="tr-TR" dirty="0" err="1"/>
              <a:t>alanil</a:t>
            </a:r>
            <a:r>
              <a:rPr lang="tr-TR" dirty="0"/>
              <a:t>-D-</a:t>
            </a:r>
            <a:r>
              <a:rPr lang="tr-TR" dirty="0" err="1"/>
              <a:t>laktat</a:t>
            </a:r>
            <a:r>
              <a:rPr lang="tr-TR" dirty="0"/>
              <a:t> </a:t>
            </a:r>
            <a:r>
              <a:rPr lang="tr-TR" dirty="0" err="1"/>
              <a:t>rezidüleri</a:t>
            </a:r>
            <a:r>
              <a:rPr lang="tr-TR" dirty="0"/>
              <a:t> kullanılmaya başlanmıştır. </a:t>
            </a:r>
            <a:endParaRPr lang="tr-TR" dirty="0" smtClean="0"/>
          </a:p>
          <a:p>
            <a:r>
              <a:rPr lang="tr-TR" dirty="0" err="1" smtClean="0"/>
              <a:t>Vankomisin</a:t>
            </a:r>
            <a:r>
              <a:rPr lang="tr-TR" dirty="0" smtClean="0"/>
              <a:t> </a:t>
            </a:r>
            <a:r>
              <a:rPr lang="tr-TR" dirty="0"/>
              <a:t>ise, D-</a:t>
            </a:r>
            <a:r>
              <a:rPr lang="tr-TR" dirty="0" err="1"/>
              <a:t>alanil</a:t>
            </a:r>
            <a:r>
              <a:rPr lang="tr-TR" dirty="0"/>
              <a:t>-D-</a:t>
            </a:r>
            <a:r>
              <a:rPr lang="tr-TR" dirty="0" err="1"/>
              <a:t>laktat</a:t>
            </a:r>
            <a:r>
              <a:rPr lang="tr-TR" dirty="0"/>
              <a:t> </a:t>
            </a:r>
            <a:r>
              <a:rPr lang="tr-TR" dirty="0" err="1"/>
              <a:t>rezidüsü</a:t>
            </a:r>
            <a:r>
              <a:rPr lang="tr-TR" dirty="0"/>
              <a:t> için oldukça düşük bir </a:t>
            </a:r>
            <a:r>
              <a:rPr lang="tr-TR" dirty="0" err="1"/>
              <a:t>affiniteye</a:t>
            </a:r>
            <a:r>
              <a:rPr lang="tr-TR" dirty="0"/>
              <a:t> sahiptir. Bu öncülleri kullanarak çapraz bağlarla oluşturdukları hücre duvarı yapıları, </a:t>
            </a:r>
            <a:r>
              <a:rPr lang="tr-TR" dirty="0" err="1"/>
              <a:t>vankomisin</a:t>
            </a:r>
            <a:r>
              <a:rPr lang="tr-TR" dirty="0"/>
              <a:t> antibiyotiğine karşı oldukça </a:t>
            </a:r>
            <a:r>
              <a:rPr lang="tr-TR" dirty="0" smtClean="0"/>
              <a:t>dirençlidir. </a:t>
            </a:r>
            <a:r>
              <a:rPr lang="tr-TR" dirty="0"/>
              <a:t>Dolasıyla </a:t>
            </a:r>
            <a:r>
              <a:rPr lang="tr-TR" dirty="0" err="1"/>
              <a:t>vankomisin</a:t>
            </a:r>
            <a:r>
              <a:rPr lang="tr-TR" dirty="0"/>
              <a:t> direnç genlerine sahip </a:t>
            </a:r>
            <a:r>
              <a:rPr lang="tr-TR" dirty="0" err="1"/>
              <a:t>enterokoklar</a:t>
            </a:r>
            <a:r>
              <a:rPr lang="tr-TR" dirty="0"/>
              <a:t> ile mücadelede bu antibiyotiğin kullanımı sonuç vermemektedir</a:t>
            </a:r>
          </a:p>
        </p:txBody>
      </p:sp>
    </p:spTree>
    <p:extLst>
      <p:ext uri="{BB962C8B-B14F-4D97-AF65-F5344CB8AC3E}">
        <p14:creationId xmlns:p14="http://schemas.microsoft.com/office/powerpoint/2010/main" val="217808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a:t>sodyum </a:t>
            </a:r>
            <a:r>
              <a:rPr lang="tr-TR" b="1" cap="all" dirty="0" err="1"/>
              <a:t>hipoklorit</a:t>
            </a:r>
            <a:r>
              <a:rPr lang="tr-TR" b="1" cap="all" dirty="0"/>
              <a:t> (</a:t>
            </a:r>
            <a:r>
              <a:rPr lang="tr-TR" b="1" cap="all" dirty="0" err="1"/>
              <a:t>nAocl</a:t>
            </a:r>
            <a:r>
              <a:rPr lang="tr-TR" b="1" cap="all" dirty="0"/>
              <a:t>)</a:t>
            </a:r>
            <a:br>
              <a:rPr lang="tr-TR" b="1" cap="all" dirty="0"/>
            </a:br>
            <a:endParaRPr lang="tr-TR" dirty="0"/>
          </a:p>
        </p:txBody>
      </p:sp>
      <p:sp>
        <p:nvSpPr>
          <p:cNvPr id="3" name="İçerik Yer Tutucusu 2"/>
          <p:cNvSpPr>
            <a:spLocks noGrp="1"/>
          </p:cNvSpPr>
          <p:nvPr>
            <p:ph idx="1"/>
          </p:nvPr>
        </p:nvSpPr>
        <p:spPr/>
        <p:txBody>
          <a:bodyPr>
            <a:normAutofit/>
          </a:bodyPr>
          <a:lstStyle/>
          <a:p>
            <a:r>
              <a:rPr lang="tr-TR" dirty="0" err="1"/>
              <a:t>Hipoklorit</a:t>
            </a:r>
            <a:r>
              <a:rPr lang="tr-TR" dirty="0"/>
              <a:t> solüsyonları ilk olarak ağartıcı ajanlar (</a:t>
            </a:r>
            <a:r>
              <a:rPr lang="tr-TR" dirty="0" err="1"/>
              <a:t>bleaching</a:t>
            </a:r>
            <a:r>
              <a:rPr lang="tr-TR" dirty="0"/>
              <a:t> </a:t>
            </a:r>
            <a:r>
              <a:rPr lang="tr-TR" dirty="0" err="1"/>
              <a:t>agent</a:t>
            </a:r>
            <a:r>
              <a:rPr lang="tr-TR" dirty="0"/>
              <a:t>) olarak hayatımıza girmiştir</a:t>
            </a:r>
            <a:r>
              <a:rPr lang="tr-TR" dirty="0" smtClean="0"/>
              <a:t>.</a:t>
            </a:r>
          </a:p>
          <a:p>
            <a:r>
              <a:rPr lang="tr-TR" dirty="0" smtClean="0"/>
              <a:t> </a:t>
            </a:r>
            <a:r>
              <a:rPr lang="tr-TR" dirty="0"/>
              <a:t>İlerleyen zamanlarda ise sodyum </a:t>
            </a:r>
            <a:r>
              <a:rPr lang="tr-TR" dirty="0" err="1"/>
              <a:t>hipoklorit</a:t>
            </a:r>
            <a:r>
              <a:rPr lang="tr-TR" dirty="0"/>
              <a:t>, </a:t>
            </a:r>
            <a:r>
              <a:rPr lang="tr-TR" dirty="0" err="1"/>
              <a:t>Labarraque</a:t>
            </a:r>
            <a:r>
              <a:rPr lang="tr-TR" dirty="0"/>
              <a:t> tarafından loğusalarda ve ardından diğer enfeksiyon hastalarında tedavi amaçlı olarak kullanılmaya </a:t>
            </a:r>
            <a:r>
              <a:rPr lang="tr-TR" dirty="0" smtClean="0"/>
              <a:t>başlanmıştır.</a:t>
            </a:r>
          </a:p>
          <a:p>
            <a:r>
              <a:rPr lang="tr-TR" dirty="0" smtClean="0"/>
              <a:t> </a:t>
            </a:r>
            <a:r>
              <a:rPr lang="tr-TR" dirty="0"/>
              <a:t>19. yüzyılın sonlarına doğru </a:t>
            </a:r>
            <a:r>
              <a:rPr lang="tr-TR" dirty="0" err="1"/>
              <a:t>Koch</a:t>
            </a:r>
            <a:r>
              <a:rPr lang="tr-TR" dirty="0"/>
              <a:t> ve </a:t>
            </a:r>
            <a:r>
              <a:rPr lang="tr-TR" dirty="0" err="1"/>
              <a:t>Pasteur</a:t>
            </a:r>
            <a:r>
              <a:rPr lang="tr-TR" dirty="0"/>
              <a:t> tarafından yapılan kontrollü deneylerin sonucunda, sodyum </a:t>
            </a:r>
            <a:r>
              <a:rPr lang="tr-TR" dirty="0" err="1"/>
              <a:t>hipoklorit</a:t>
            </a:r>
            <a:r>
              <a:rPr lang="tr-TR" dirty="0"/>
              <a:t> o dönemdeki en etkili dezenfektan olarak kabul edilmiş ve kullanımı oldukça yaygınlaşmıştır. </a:t>
            </a:r>
            <a:endParaRPr lang="tr-TR" dirty="0"/>
          </a:p>
        </p:txBody>
      </p:sp>
    </p:spTree>
    <p:extLst>
      <p:ext uri="{BB962C8B-B14F-4D97-AF65-F5344CB8AC3E}">
        <p14:creationId xmlns:p14="http://schemas.microsoft.com/office/powerpoint/2010/main" val="109372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a:t>sodyum </a:t>
            </a:r>
            <a:r>
              <a:rPr lang="tr-TR" b="1" cap="all" dirty="0" err="1"/>
              <a:t>hipoklorit</a:t>
            </a:r>
            <a:r>
              <a:rPr lang="tr-TR" b="1" cap="all" dirty="0"/>
              <a:t> (</a:t>
            </a:r>
            <a:r>
              <a:rPr lang="tr-TR" b="1" cap="all" dirty="0" err="1"/>
              <a:t>nAocl</a:t>
            </a:r>
            <a:r>
              <a:rPr lang="tr-TR" b="1" cap="all" dirty="0"/>
              <a:t>)</a:t>
            </a:r>
            <a:br>
              <a:rPr lang="tr-TR" b="1" cap="all" dirty="0"/>
            </a:br>
            <a:r>
              <a:rPr lang="tr-TR" b="1" cap="all" dirty="0" smtClean="0"/>
              <a:t>(devam)</a:t>
            </a:r>
            <a:endParaRPr lang="tr-TR" dirty="0"/>
          </a:p>
        </p:txBody>
      </p:sp>
      <p:sp>
        <p:nvSpPr>
          <p:cNvPr id="3" name="İçerik Yer Tutucusu 2"/>
          <p:cNvSpPr>
            <a:spLocks noGrp="1"/>
          </p:cNvSpPr>
          <p:nvPr>
            <p:ph idx="1"/>
          </p:nvPr>
        </p:nvSpPr>
        <p:spPr/>
        <p:txBody>
          <a:bodyPr>
            <a:normAutofit lnSpcReduction="10000"/>
          </a:bodyPr>
          <a:lstStyle/>
          <a:p>
            <a:r>
              <a:rPr lang="tr-TR" dirty="0"/>
              <a:t>Birinci Dünya Savaşı sırasında ise kimyager Henry </a:t>
            </a:r>
            <a:r>
              <a:rPr lang="tr-TR" dirty="0" err="1"/>
              <a:t>Drysdale</a:t>
            </a:r>
            <a:r>
              <a:rPr lang="tr-TR" dirty="0"/>
              <a:t> </a:t>
            </a:r>
            <a:r>
              <a:rPr lang="tr-TR" dirty="0" err="1"/>
              <a:t>Dakin</a:t>
            </a:r>
            <a:r>
              <a:rPr lang="tr-TR" dirty="0"/>
              <a:t> ve cerrah </a:t>
            </a:r>
            <a:r>
              <a:rPr lang="tr-TR" dirty="0" err="1"/>
              <a:t>Alexis</a:t>
            </a:r>
            <a:r>
              <a:rPr lang="tr-TR" dirty="0"/>
              <a:t> </a:t>
            </a:r>
            <a:r>
              <a:rPr lang="tr-TR" dirty="0" err="1"/>
              <a:t>Carrel</a:t>
            </a:r>
            <a:r>
              <a:rPr lang="tr-TR" dirty="0"/>
              <a:t>, % 0.5 konsantrasyonundaki sodyum </a:t>
            </a:r>
            <a:r>
              <a:rPr lang="tr-TR" dirty="0" err="1"/>
              <a:t>hipoklorit</a:t>
            </a:r>
            <a:r>
              <a:rPr lang="tr-TR" dirty="0"/>
              <a:t> solüsyonunu açık yaraların tedavisinde ve dezenfeksiyonunda </a:t>
            </a:r>
            <a:r>
              <a:rPr lang="tr-TR" dirty="0" smtClean="0"/>
              <a:t>kullanmışlardır.</a:t>
            </a:r>
          </a:p>
          <a:p>
            <a:r>
              <a:rPr lang="tr-TR" dirty="0" smtClean="0"/>
              <a:t>Geniş </a:t>
            </a:r>
            <a:r>
              <a:rPr lang="tr-TR" dirty="0"/>
              <a:t>spektrumlu olmasının yanında, sodyum </a:t>
            </a:r>
            <a:r>
              <a:rPr lang="tr-TR" dirty="0" err="1"/>
              <a:t>hipokloritin</a:t>
            </a:r>
            <a:r>
              <a:rPr lang="tr-TR" dirty="0"/>
              <a:t> mikroorganizmalar üzerinde spesifik olmayan öldürme özelliğinin olması, aynı zamanda </a:t>
            </a:r>
            <a:r>
              <a:rPr lang="tr-TR" dirty="0" err="1"/>
              <a:t>sporosidal</a:t>
            </a:r>
            <a:r>
              <a:rPr lang="tr-TR" dirty="0"/>
              <a:t> ve </a:t>
            </a:r>
            <a:r>
              <a:rPr lang="tr-TR" dirty="0" err="1"/>
              <a:t>virüsidal</a:t>
            </a:r>
            <a:r>
              <a:rPr lang="tr-TR" dirty="0"/>
              <a:t> olması ve nekrotik dokuları çözebilmesi en önemli özellikleri arasında yer almaktadır. Sodyum </a:t>
            </a:r>
            <a:r>
              <a:rPr lang="tr-TR" dirty="0" err="1"/>
              <a:t>hipokloritin</a:t>
            </a:r>
            <a:r>
              <a:rPr lang="tr-TR" dirty="0"/>
              <a:t> bütün bu özellikleri, özellikle </a:t>
            </a:r>
            <a:r>
              <a:rPr lang="tr-TR" dirty="0" err="1"/>
              <a:t>endodonti</a:t>
            </a:r>
            <a:r>
              <a:rPr lang="tr-TR" dirty="0"/>
              <a:t> alanında en çok kullanılan </a:t>
            </a:r>
            <a:r>
              <a:rPr lang="tr-TR" dirty="0" err="1"/>
              <a:t>antimikrobiyal</a:t>
            </a:r>
            <a:r>
              <a:rPr lang="tr-TR" dirty="0"/>
              <a:t> olmasını sağlamıştır </a:t>
            </a:r>
          </a:p>
          <a:p>
            <a:endParaRPr lang="tr-TR" dirty="0"/>
          </a:p>
        </p:txBody>
      </p:sp>
    </p:spTree>
    <p:extLst>
      <p:ext uri="{BB962C8B-B14F-4D97-AF65-F5344CB8AC3E}">
        <p14:creationId xmlns:p14="http://schemas.microsoft.com/office/powerpoint/2010/main" val="90430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a:t>sodyum </a:t>
            </a:r>
            <a:r>
              <a:rPr lang="tr-TR" b="1" cap="all" dirty="0" err="1"/>
              <a:t>hipoklorit</a:t>
            </a:r>
            <a:r>
              <a:rPr lang="tr-TR" b="1" cap="all" dirty="0"/>
              <a:t> (</a:t>
            </a:r>
            <a:r>
              <a:rPr lang="tr-TR" b="1" cap="all" dirty="0" err="1"/>
              <a:t>nAocl</a:t>
            </a:r>
            <a:r>
              <a:rPr lang="tr-TR" b="1" cap="all" dirty="0"/>
              <a:t>)</a:t>
            </a:r>
            <a:br>
              <a:rPr lang="tr-TR" b="1" cap="all" dirty="0"/>
            </a:br>
            <a:r>
              <a:rPr lang="tr-TR" b="1" cap="all" dirty="0"/>
              <a:t>(devam)</a:t>
            </a:r>
            <a:endParaRPr lang="tr-TR" dirty="0"/>
          </a:p>
        </p:txBody>
      </p:sp>
      <p:sp>
        <p:nvSpPr>
          <p:cNvPr id="3" name="İçerik Yer Tutucusu 2"/>
          <p:cNvSpPr>
            <a:spLocks noGrp="1"/>
          </p:cNvSpPr>
          <p:nvPr>
            <p:ph idx="1"/>
          </p:nvPr>
        </p:nvSpPr>
        <p:spPr/>
        <p:txBody>
          <a:bodyPr>
            <a:normAutofit lnSpcReduction="10000"/>
          </a:bodyPr>
          <a:lstStyle/>
          <a:p>
            <a:r>
              <a:rPr lang="tr-TR" dirty="0"/>
              <a:t>Sodyum </a:t>
            </a:r>
            <a:r>
              <a:rPr lang="tr-TR" dirty="0" err="1"/>
              <a:t>hipokloritin</a:t>
            </a:r>
            <a:r>
              <a:rPr lang="tr-TR" dirty="0"/>
              <a:t> etki mekanizmasını gösteren denklem şu şekildedir;</a:t>
            </a:r>
          </a:p>
          <a:p>
            <a:r>
              <a:rPr lang="tr-TR" dirty="0" err="1"/>
              <a:t>NaOCl</a:t>
            </a:r>
            <a:r>
              <a:rPr lang="tr-TR" dirty="0"/>
              <a:t> + H</a:t>
            </a:r>
            <a:r>
              <a:rPr lang="tr-TR" baseline="-25000" dirty="0"/>
              <a:t>2</a:t>
            </a:r>
            <a:r>
              <a:rPr lang="tr-TR" dirty="0"/>
              <a:t>O ↔ </a:t>
            </a:r>
            <a:r>
              <a:rPr lang="tr-TR" dirty="0" err="1"/>
              <a:t>NaOH</a:t>
            </a:r>
            <a:r>
              <a:rPr lang="tr-TR" dirty="0"/>
              <a:t> + </a:t>
            </a:r>
            <a:r>
              <a:rPr lang="tr-TR" dirty="0" err="1"/>
              <a:t>HOCl</a:t>
            </a:r>
            <a:r>
              <a:rPr lang="tr-TR" dirty="0"/>
              <a:t> ↔ </a:t>
            </a:r>
            <a:r>
              <a:rPr lang="tr-TR" dirty="0" err="1"/>
              <a:t>Na</a:t>
            </a:r>
            <a:r>
              <a:rPr lang="tr-TR" dirty="0"/>
              <a:t> + OH</a:t>
            </a:r>
            <a:r>
              <a:rPr lang="tr-TR" baseline="30000" dirty="0"/>
              <a:t>- </a:t>
            </a:r>
            <a:r>
              <a:rPr lang="tr-TR" dirty="0"/>
              <a:t>+ H + </a:t>
            </a:r>
            <a:r>
              <a:rPr lang="tr-TR" dirty="0" err="1"/>
              <a:t>OCl</a:t>
            </a:r>
            <a:endParaRPr lang="tr-TR" dirty="0"/>
          </a:p>
          <a:p>
            <a:r>
              <a:rPr lang="tr-TR" dirty="0"/>
              <a:t>Bu kimyasal reaksiyon yorumlandığında, sodyum </a:t>
            </a:r>
            <a:r>
              <a:rPr lang="tr-TR" dirty="0" err="1"/>
              <a:t>hipokloritin</a:t>
            </a:r>
            <a:r>
              <a:rPr lang="tr-TR" dirty="0"/>
              <a:t>, organik asitlerle ve yağ asitleriyle kimyasal tepkimeye girerek onları yağ asidi tuzlarına (sabun) ve </a:t>
            </a:r>
            <a:r>
              <a:rPr lang="tr-TR" dirty="0" err="1"/>
              <a:t>gliserole</a:t>
            </a:r>
            <a:r>
              <a:rPr lang="tr-TR" dirty="0"/>
              <a:t> dönüştürdüğü ve kalan solüsyonun bu şekilde yüzey gerilimini azalttığı </a:t>
            </a:r>
            <a:r>
              <a:rPr lang="tr-TR" dirty="0" smtClean="0"/>
              <a:t>anlaşılmaktadır.</a:t>
            </a:r>
          </a:p>
          <a:p>
            <a:r>
              <a:rPr lang="tr-TR" dirty="0" smtClean="0"/>
              <a:t>Sodyum </a:t>
            </a:r>
            <a:r>
              <a:rPr lang="tr-TR" dirty="0" err="1"/>
              <a:t>hipoklorit</a:t>
            </a:r>
            <a:r>
              <a:rPr lang="tr-TR" dirty="0"/>
              <a:t> solüsyonu, aminoasitleri nötralize ederek su ve tuz oluşturmaktadır. </a:t>
            </a:r>
            <a:endParaRPr lang="tr-TR" dirty="0" smtClean="0"/>
          </a:p>
          <a:p>
            <a:endParaRPr lang="tr-TR" dirty="0"/>
          </a:p>
        </p:txBody>
      </p:sp>
    </p:spTree>
    <p:extLst>
      <p:ext uri="{BB962C8B-B14F-4D97-AF65-F5344CB8AC3E}">
        <p14:creationId xmlns:p14="http://schemas.microsoft.com/office/powerpoint/2010/main" val="226403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cap="all" dirty="0"/>
              <a:t>sodyum </a:t>
            </a:r>
            <a:r>
              <a:rPr lang="tr-TR" b="1" cap="all" dirty="0" err="1"/>
              <a:t>hipoklorit</a:t>
            </a:r>
            <a:r>
              <a:rPr lang="tr-TR" b="1" cap="all" dirty="0"/>
              <a:t> (</a:t>
            </a:r>
            <a:r>
              <a:rPr lang="tr-TR" b="1" cap="all" dirty="0" err="1"/>
              <a:t>nAocl</a:t>
            </a:r>
            <a:r>
              <a:rPr lang="tr-TR" b="1" cap="all" dirty="0"/>
              <a:t>)</a:t>
            </a:r>
            <a:br>
              <a:rPr lang="tr-TR" b="1" cap="all" dirty="0"/>
            </a:br>
            <a:r>
              <a:rPr lang="tr-TR" b="1" cap="all" dirty="0"/>
              <a:t>(devam)</a:t>
            </a:r>
            <a:endParaRPr lang="tr-TR" dirty="0"/>
          </a:p>
        </p:txBody>
      </p:sp>
      <p:sp>
        <p:nvSpPr>
          <p:cNvPr id="3" name="İçerik Yer Tutucusu 2"/>
          <p:cNvSpPr>
            <a:spLocks noGrp="1"/>
          </p:cNvSpPr>
          <p:nvPr>
            <p:ph idx="1"/>
          </p:nvPr>
        </p:nvSpPr>
        <p:spPr/>
        <p:txBody>
          <a:bodyPr>
            <a:normAutofit fontScale="77500" lnSpcReduction="20000"/>
          </a:bodyPr>
          <a:lstStyle/>
          <a:p>
            <a:r>
              <a:rPr lang="tr-TR" dirty="0"/>
              <a:t>Nötralizasyon esnasında hidroksil iyonları (OH</a:t>
            </a:r>
            <a:r>
              <a:rPr lang="tr-TR" baseline="30000" dirty="0"/>
              <a:t>-</a:t>
            </a:r>
            <a:r>
              <a:rPr lang="tr-TR" dirty="0"/>
              <a:t>), sodyum </a:t>
            </a:r>
            <a:r>
              <a:rPr lang="tr-TR" dirty="0" err="1"/>
              <a:t>hipoklorit</a:t>
            </a:r>
            <a:r>
              <a:rPr lang="tr-TR" dirty="0"/>
              <a:t> bileşiğinden ayrılarak, salındıkları ortamın </a:t>
            </a:r>
            <a:r>
              <a:rPr lang="tr-TR" dirty="0" err="1"/>
              <a:t>pH</a:t>
            </a:r>
            <a:r>
              <a:rPr lang="tr-TR" dirty="0"/>
              <a:t> değerini bazik hale getirirler. </a:t>
            </a:r>
            <a:endParaRPr lang="tr-TR" dirty="0" smtClean="0"/>
          </a:p>
          <a:p>
            <a:r>
              <a:rPr lang="tr-TR" dirty="0" smtClean="0"/>
              <a:t>Sodyum </a:t>
            </a:r>
            <a:r>
              <a:rPr lang="tr-TR" dirty="0" err="1"/>
              <a:t>hipoklorit</a:t>
            </a:r>
            <a:r>
              <a:rPr lang="tr-TR" dirty="0"/>
              <a:t> çözeltisi içinde bulunan bir diğer kimyasal ise </a:t>
            </a:r>
            <a:r>
              <a:rPr lang="tr-TR" dirty="0" err="1"/>
              <a:t>hipokloröz</a:t>
            </a:r>
            <a:r>
              <a:rPr lang="tr-TR" dirty="0"/>
              <a:t> </a:t>
            </a:r>
            <a:r>
              <a:rPr lang="tr-TR" dirty="0" err="1"/>
              <a:t>asitidir</a:t>
            </a:r>
            <a:r>
              <a:rPr lang="tr-TR" dirty="0"/>
              <a:t>. </a:t>
            </a:r>
            <a:r>
              <a:rPr lang="tr-TR" dirty="0" err="1"/>
              <a:t>Hipokloröz</a:t>
            </a:r>
            <a:r>
              <a:rPr lang="tr-TR" dirty="0"/>
              <a:t> asit, organik dokularla tepkimeye girerek ortama klor (Cl</a:t>
            </a:r>
            <a:r>
              <a:rPr lang="tr-TR" baseline="30000" dirty="0"/>
              <a:t>-</a:t>
            </a:r>
            <a:r>
              <a:rPr lang="tr-TR" dirty="0"/>
              <a:t>) iyonunun verilmesini sağlar</a:t>
            </a:r>
            <a:r>
              <a:rPr lang="tr-TR" dirty="0" smtClean="0"/>
              <a:t>.</a:t>
            </a:r>
          </a:p>
          <a:p>
            <a:r>
              <a:rPr lang="tr-TR" dirty="0" smtClean="0"/>
              <a:t> </a:t>
            </a:r>
            <a:r>
              <a:rPr lang="tr-TR" dirty="0"/>
              <a:t>Ortamdaki Cl</a:t>
            </a:r>
            <a:r>
              <a:rPr lang="tr-TR" baseline="30000" dirty="0"/>
              <a:t>-</a:t>
            </a:r>
            <a:r>
              <a:rPr lang="tr-TR" dirty="0"/>
              <a:t> iyonları ise, protein moleküllerinin amino grubuyla birleşerek </a:t>
            </a:r>
            <a:r>
              <a:rPr lang="tr-TR" dirty="0" err="1"/>
              <a:t>kloramin</a:t>
            </a:r>
            <a:r>
              <a:rPr lang="tr-TR" dirty="0"/>
              <a:t> bileşiklerini oluşturur ve sonuçta hücre metabolizmasını olumsuz yönde etkilerler</a:t>
            </a:r>
            <a:r>
              <a:rPr lang="tr-TR" dirty="0" smtClean="0"/>
              <a:t>.</a:t>
            </a:r>
          </a:p>
          <a:p>
            <a:r>
              <a:rPr lang="tr-TR" dirty="0" smtClean="0"/>
              <a:t> </a:t>
            </a:r>
            <a:r>
              <a:rPr lang="tr-TR" dirty="0" err="1"/>
              <a:t>Hipokloröz</a:t>
            </a:r>
            <a:r>
              <a:rPr lang="tr-TR" dirty="0"/>
              <a:t> asit (</a:t>
            </a:r>
            <a:r>
              <a:rPr lang="tr-TR" dirty="0" err="1"/>
              <a:t>HOCl</a:t>
            </a:r>
            <a:r>
              <a:rPr lang="tr-TR" baseline="30000" dirty="0"/>
              <a:t>-</a:t>
            </a:r>
            <a:r>
              <a:rPr lang="tr-TR" dirty="0"/>
              <a:t>) ve </a:t>
            </a:r>
            <a:r>
              <a:rPr lang="tr-TR" dirty="0" err="1"/>
              <a:t>hipoklorit</a:t>
            </a:r>
            <a:r>
              <a:rPr lang="tr-TR" dirty="0"/>
              <a:t> iyonları (</a:t>
            </a:r>
            <a:r>
              <a:rPr lang="tr-TR" dirty="0" err="1"/>
              <a:t>OCl</a:t>
            </a:r>
            <a:r>
              <a:rPr lang="tr-TR" baseline="30000" dirty="0"/>
              <a:t>-</a:t>
            </a:r>
            <a:r>
              <a:rPr lang="tr-TR" dirty="0"/>
              <a:t>) aminoasit </a:t>
            </a:r>
            <a:r>
              <a:rPr lang="tr-TR" dirty="0" err="1"/>
              <a:t>degredasyonuna</a:t>
            </a:r>
            <a:r>
              <a:rPr lang="tr-TR" dirty="0"/>
              <a:t> ve hidrolize neden </a:t>
            </a:r>
            <a:r>
              <a:rPr lang="tr-TR" dirty="0" smtClean="0"/>
              <a:t>olurlar.</a:t>
            </a:r>
          </a:p>
          <a:p>
            <a:r>
              <a:rPr lang="tr-TR" dirty="0" smtClean="0"/>
              <a:t> </a:t>
            </a:r>
            <a:r>
              <a:rPr lang="tr-TR" dirty="0"/>
              <a:t>Ortamdaki serbest Cl</a:t>
            </a:r>
            <a:r>
              <a:rPr lang="tr-TR" baseline="30000" dirty="0"/>
              <a:t>-</a:t>
            </a:r>
            <a:r>
              <a:rPr lang="tr-TR" dirty="0"/>
              <a:t> iyonları ise, bakteri enzimlerinin </a:t>
            </a:r>
            <a:r>
              <a:rPr lang="tr-TR" dirty="0" err="1"/>
              <a:t>sülfhidril</a:t>
            </a:r>
            <a:r>
              <a:rPr lang="tr-TR" dirty="0"/>
              <a:t> gruplarına (SH</a:t>
            </a:r>
            <a:r>
              <a:rPr lang="tr-TR" baseline="30000" dirty="0"/>
              <a:t>-</a:t>
            </a:r>
            <a:r>
              <a:rPr lang="tr-TR" dirty="0"/>
              <a:t>) tersinir olmayan bir şekilde bağlanarak oksitlenme tepkimesine sokar ve böylece enzimlerin </a:t>
            </a:r>
            <a:r>
              <a:rPr lang="tr-TR" dirty="0" err="1"/>
              <a:t>inhibisyonuna</a:t>
            </a:r>
            <a:r>
              <a:rPr lang="tr-TR" dirty="0"/>
              <a:t> neden olur. </a:t>
            </a:r>
            <a:r>
              <a:rPr lang="tr-TR" dirty="0" err="1"/>
              <a:t>NaOCl</a:t>
            </a:r>
            <a:r>
              <a:rPr lang="tr-TR" dirty="0"/>
              <a:t> çözeltisi </a:t>
            </a:r>
            <a:r>
              <a:rPr lang="tr-TR" dirty="0" err="1"/>
              <a:t>antimikrobiyal</a:t>
            </a:r>
            <a:r>
              <a:rPr lang="tr-TR" dirty="0"/>
              <a:t> etkisini özetle bu şekilde göstermiş </a:t>
            </a:r>
            <a:r>
              <a:rPr lang="tr-TR" dirty="0" smtClean="0"/>
              <a:t>olur.</a:t>
            </a:r>
            <a:endParaRPr lang="tr-TR" dirty="0"/>
          </a:p>
          <a:p>
            <a:endParaRPr lang="tr-TR" dirty="0"/>
          </a:p>
        </p:txBody>
      </p:sp>
    </p:spTree>
    <p:extLst>
      <p:ext uri="{BB962C8B-B14F-4D97-AF65-F5344CB8AC3E}">
        <p14:creationId xmlns:p14="http://schemas.microsoft.com/office/powerpoint/2010/main" val="167055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145094"/>
            <a:ext cx="9601196" cy="1303867"/>
          </a:xfrm>
        </p:spPr>
        <p:txBody>
          <a:bodyPr>
            <a:normAutofit fontScale="90000"/>
          </a:bodyPr>
          <a:lstStyle/>
          <a:p>
            <a:r>
              <a:rPr lang="tr-TR" b="1" cap="all" dirty="0" err="1"/>
              <a:t>etilendiamin</a:t>
            </a:r>
            <a:r>
              <a:rPr lang="tr-TR" b="1" cap="all" dirty="0"/>
              <a:t> </a:t>
            </a:r>
            <a:r>
              <a:rPr lang="tr-TR" b="1" cap="all" dirty="0" err="1"/>
              <a:t>tetra</a:t>
            </a:r>
            <a:r>
              <a:rPr lang="tr-TR" b="1" cap="all" dirty="0"/>
              <a:t> asetik asit (EDTA)</a:t>
            </a:r>
            <a:br>
              <a:rPr lang="tr-TR" b="1" cap="all" dirty="0"/>
            </a:br>
            <a:endParaRPr lang="tr-TR" dirty="0"/>
          </a:p>
        </p:txBody>
      </p:sp>
      <p:sp>
        <p:nvSpPr>
          <p:cNvPr id="3" name="İçerik Yer Tutucusu 2"/>
          <p:cNvSpPr>
            <a:spLocks noGrp="1"/>
          </p:cNvSpPr>
          <p:nvPr>
            <p:ph idx="1"/>
          </p:nvPr>
        </p:nvSpPr>
        <p:spPr/>
        <p:txBody>
          <a:bodyPr>
            <a:normAutofit fontScale="85000" lnSpcReduction="20000"/>
          </a:bodyPr>
          <a:lstStyle/>
          <a:p>
            <a:r>
              <a:rPr lang="tr-TR" dirty="0" err="1"/>
              <a:t>Etilendiamin</a:t>
            </a:r>
            <a:r>
              <a:rPr lang="tr-TR" dirty="0"/>
              <a:t> </a:t>
            </a:r>
            <a:r>
              <a:rPr lang="tr-TR" dirty="0" err="1"/>
              <a:t>tetra</a:t>
            </a:r>
            <a:r>
              <a:rPr lang="tr-TR" dirty="0"/>
              <a:t> asetik asit (EDTA) çok iyi bilinen bir metal </a:t>
            </a:r>
            <a:r>
              <a:rPr lang="tr-TR" dirty="0" err="1"/>
              <a:t>şelatlama</a:t>
            </a:r>
            <a:r>
              <a:rPr lang="tr-TR" dirty="0"/>
              <a:t> ajanıdır</a:t>
            </a:r>
            <a:r>
              <a:rPr lang="tr-TR" dirty="0" smtClean="0"/>
              <a:t>.</a:t>
            </a:r>
          </a:p>
          <a:p>
            <a:r>
              <a:rPr lang="tr-TR" dirty="0" smtClean="0"/>
              <a:t> </a:t>
            </a:r>
            <a:r>
              <a:rPr lang="tr-TR" dirty="0"/>
              <a:t>EDTA genel olarak diş ve diş eti hastalarında görülen enfeksiyonların tedavisinde, tıbbi cihazların temizliğinde, veterinerlik alanında, yoğun bakım ünitelerinde yatan hastaların cerrahi yaralarının temizlenmesinde ve ağır metal iyonlarıyla zehirlenme vakası görülen hastaların tedavisinde kullanılan geniş spektrumlu bir dezenfektandır</a:t>
            </a:r>
            <a:r>
              <a:rPr lang="tr-TR" dirty="0" smtClean="0"/>
              <a:t>.</a:t>
            </a:r>
          </a:p>
          <a:p>
            <a:r>
              <a:rPr lang="tr-TR" dirty="0" smtClean="0"/>
              <a:t> </a:t>
            </a:r>
            <a:r>
              <a:rPr lang="tr-TR" dirty="0"/>
              <a:t>Özellikle yaraların tedavisi esnasında kullanıldığında, </a:t>
            </a:r>
            <a:r>
              <a:rPr lang="tr-TR" dirty="0" err="1"/>
              <a:t>metalloproteinaz</a:t>
            </a:r>
            <a:r>
              <a:rPr lang="tr-TR" dirty="0"/>
              <a:t> enzimlerini </a:t>
            </a:r>
            <a:r>
              <a:rPr lang="tr-TR" dirty="0" err="1"/>
              <a:t>inhibe</a:t>
            </a:r>
            <a:r>
              <a:rPr lang="tr-TR" dirty="0"/>
              <a:t> ederek doku onarımına yardımcı </a:t>
            </a:r>
            <a:r>
              <a:rPr lang="tr-TR" dirty="0" smtClean="0"/>
              <a:t>olmaktadır. </a:t>
            </a:r>
          </a:p>
          <a:p>
            <a:r>
              <a:rPr lang="tr-TR" dirty="0" smtClean="0"/>
              <a:t>Yapılan </a:t>
            </a:r>
            <a:r>
              <a:rPr lang="tr-TR" dirty="0"/>
              <a:t>çalışmalar sonucunda, </a:t>
            </a:r>
            <a:r>
              <a:rPr lang="tr-TR" dirty="0" err="1"/>
              <a:t>EDTA’nın</a:t>
            </a:r>
            <a:r>
              <a:rPr lang="tr-TR" dirty="0"/>
              <a:t> özellikle </a:t>
            </a:r>
            <a:r>
              <a:rPr lang="tr-TR" dirty="0" err="1"/>
              <a:t>katater</a:t>
            </a:r>
            <a:r>
              <a:rPr lang="tr-TR" dirty="0"/>
              <a:t> ve benzeri yüzeylerde oluşan </a:t>
            </a:r>
            <a:r>
              <a:rPr lang="tr-TR" dirty="0" err="1"/>
              <a:t>biyofilmlerin</a:t>
            </a:r>
            <a:r>
              <a:rPr lang="tr-TR" dirty="0"/>
              <a:t> eradikasyonunda farklı ajanlarla (çeşitli antibiyotikler, sitrik asit, </a:t>
            </a:r>
            <a:r>
              <a:rPr lang="tr-TR" dirty="0" err="1"/>
              <a:t>polihekzametil</a:t>
            </a:r>
            <a:r>
              <a:rPr lang="tr-TR" dirty="0"/>
              <a:t> </a:t>
            </a:r>
            <a:r>
              <a:rPr lang="tr-TR" dirty="0" err="1"/>
              <a:t>bisguanid</a:t>
            </a:r>
            <a:r>
              <a:rPr lang="tr-TR" dirty="0"/>
              <a:t> ve gümüş gibi) beraber kullanıldığında daha yüksek düzeyde aktivite gösterdiği </a:t>
            </a:r>
            <a:r>
              <a:rPr lang="tr-TR" dirty="0" smtClean="0"/>
              <a:t>saptanmıştır.</a:t>
            </a:r>
            <a:endParaRPr lang="tr-TR" dirty="0"/>
          </a:p>
          <a:p>
            <a:endParaRPr lang="tr-TR" dirty="0"/>
          </a:p>
        </p:txBody>
      </p:sp>
    </p:spTree>
    <p:extLst>
      <p:ext uri="{BB962C8B-B14F-4D97-AF65-F5344CB8AC3E}">
        <p14:creationId xmlns:p14="http://schemas.microsoft.com/office/powerpoint/2010/main" val="17660552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TotalTime>
  <Words>1045</Words>
  <Application>Microsoft Office PowerPoint</Application>
  <PresentationFormat>Geniş ekran</PresentationFormat>
  <Paragraphs>54</Paragraphs>
  <Slides>12</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12</vt:i4>
      </vt:variant>
    </vt:vector>
  </HeadingPairs>
  <TitlesOfParts>
    <vt:vector size="15" baseType="lpstr">
      <vt:lpstr>Arial</vt:lpstr>
      <vt:lpstr>Garamond</vt:lpstr>
      <vt:lpstr>Organik</vt:lpstr>
      <vt:lpstr>Biyofilm İle Mücadelede Yaygın Olarak Kullanılan Antimikrobiyaller</vt:lpstr>
      <vt:lpstr>klorhekzidin diglukonat (chx) </vt:lpstr>
      <vt:lpstr>klorhekzidin diglukonat (chx) (devam)</vt:lpstr>
      <vt:lpstr>klorhekzidin diglukonat (chx) (devam)</vt:lpstr>
      <vt:lpstr>sodyum hipoklorit (nAocl) </vt:lpstr>
      <vt:lpstr>sodyum hipoklorit (nAocl) (devam)</vt:lpstr>
      <vt:lpstr>sodyum hipoklorit (nAocl) (devam)</vt:lpstr>
      <vt:lpstr>sodyum hipoklorit (nAocl) (devam)</vt:lpstr>
      <vt:lpstr>etilendiamin tetra asetik asit (EDTA) </vt:lpstr>
      <vt:lpstr>etilendiamin tetra asetik asit (EDTA) </vt:lpstr>
      <vt:lpstr>etilendiamin tetra asetik asit (EDTA)</vt:lpstr>
      <vt:lpstr>etilendiamin tetra asetik asit (EDTA)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Biyofilm İle Mücadelede Yaygın Olarak Kullanılan Antimikrobiyaller</dc:title>
  <dc:creator>iso</dc:creator>
  <cp:lastModifiedBy>iso</cp:lastModifiedBy>
  <cp:revision>2</cp:revision>
  <dcterms:created xsi:type="dcterms:W3CDTF">2018-01-04T10:42:29Z</dcterms:created>
  <dcterms:modified xsi:type="dcterms:W3CDTF">2018-01-04T10:51:25Z</dcterms:modified>
</cp:coreProperties>
</file>