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D55D-C664-8B4E-A144-90F70CEF942A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F99CD-5E3B-3042-A695-CFA9EBC38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1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4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28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34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9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1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56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13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6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27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27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49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E12F-CDF8-3345-8F8D-983D9587280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hyperlink" Target="https://www.google.com.tr/url?sa=i&amp;rct=j&amp;q=&amp;esrc=s&amp;source=images&amp;cd=&amp;cad=rja&amp;uact=8&amp;ved=0ahUKEwiTgovnqeHYAhWD3SwKHZCrA4gQjB0IBg&amp;url=http%3A%2F%2Fjeffreydachmd.com%2F2015%2F12%2Fcolostrum-more-effective-than-flu-vaccine%2F&amp;psig=AOvVaw23C-R0LzuA8ztpIzwDKQP5&amp;ust=151635270439535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hyperlink" Target="https://www.google.com.tr/url?sa=i&amp;rct=j&amp;q=&amp;esrc=s&amp;source=images&amp;cd=&amp;cad=rja&amp;uact=8&amp;ved=0ahUKEwjQqonpquHYAhUD1ywKHWWnAekQjB0IBg&amp;url=http%3A%2F%2Fwww.askthefarmers.com%2Fcalves-colostrum%2F&amp;psig=AOvVaw23C-R0LzuA8ztpIzwDKQP5&amp;ust=151635270439535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hyperlink" Target="https://www.google.com.tr/url?sa=i&amp;rct=j&amp;q=&amp;esrc=s&amp;source=images&amp;cd=&amp;cad=rja&amp;uact=8&amp;ved=0ahUKEwjQqonpquHYAhUD1ywKHWWnAekQjB0IBg&amp;url=http%3A%2F%2Fwww.askthefarmers.com%2Fcalves-colostrum%2F&amp;psig=AOvVaw23C-R0LzuA8ztpIzwDKQP5&amp;ust=151635270439535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209861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sp>
        <p:nvSpPr>
          <p:cNvPr id="2" name="Dikdörtgen 1"/>
          <p:cNvSpPr/>
          <p:nvPr/>
        </p:nvSpPr>
        <p:spPr>
          <a:xfrm>
            <a:off x="1047837" y="2094318"/>
            <a:ext cx="80971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Ig</a:t>
            </a:r>
            <a:r>
              <a:rPr lang="tr-TR" sz="2800" dirty="0" smtClean="0">
                <a:solidFill>
                  <a:srgbClr val="FF0000"/>
                </a:solidFill>
              </a:rPr>
              <a:t> konsantrasyonuna göre ile kolostrum üç sınıfa ayrılır: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0000"/>
                </a:solidFill>
              </a:rPr>
              <a:t>a)</a:t>
            </a:r>
            <a:r>
              <a:rPr lang="tr-TR" sz="2800" dirty="0" smtClean="0"/>
              <a:t> Zayıf &lt; 22 mg/ml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0000"/>
                </a:solidFill>
              </a:rPr>
              <a:t>b)</a:t>
            </a:r>
            <a:r>
              <a:rPr lang="tr-TR" sz="2800" dirty="0" smtClean="0"/>
              <a:t> Orta 22-50 mg/ml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0000"/>
                </a:solidFill>
              </a:rPr>
              <a:t>c)</a:t>
            </a:r>
            <a:r>
              <a:rPr lang="tr-TR" sz="2800" dirty="0" smtClean="0"/>
              <a:t> Çok iyi &gt; 50 mg/ml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9546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2443397"/>
            <a:ext cx="9938479" cy="230848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09665" y="414223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861279" y="1244144"/>
            <a:ext cx="8134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Kolostrum ve normal sütün </a:t>
            </a:r>
            <a:r>
              <a:rPr lang="tr-TR" sz="2800" b="1" dirty="0" err="1" smtClean="0">
                <a:solidFill>
                  <a:srgbClr val="FF0000"/>
                </a:solidFill>
              </a:rPr>
              <a:t>immunoglobulin</a:t>
            </a:r>
            <a:r>
              <a:rPr lang="tr-TR" sz="2800" b="1" dirty="0" smtClean="0">
                <a:solidFill>
                  <a:srgbClr val="FF0000"/>
                </a:solidFill>
              </a:rPr>
              <a:t> fraksiyonları düzeyi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5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9665" y="414223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861279" y="1244144"/>
            <a:ext cx="813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doğumdan sonra kolostrum tüketimi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57" y="2128603"/>
            <a:ext cx="7917305" cy="27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9665" y="414223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861279" y="1244144"/>
            <a:ext cx="813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Kolostrum kalitesini etkileyen faktörler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238501" y="2158584"/>
            <a:ext cx="49568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tr-TR" sz="3200" b="1" dirty="0" smtClean="0"/>
              <a:t>Irk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b="1" dirty="0"/>
              <a:t>Y</a:t>
            </a:r>
            <a:r>
              <a:rPr lang="tr-TR" sz="3200" b="1" dirty="0" smtClean="0"/>
              <a:t>aş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b="1" dirty="0"/>
              <a:t>K</a:t>
            </a:r>
            <a:r>
              <a:rPr lang="tr-TR" sz="3200" b="1" dirty="0" smtClean="0"/>
              <a:t>olostrum veriliş süresi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b="1" dirty="0"/>
              <a:t>D</a:t>
            </a:r>
            <a:r>
              <a:rPr lang="tr-TR" sz="3200" b="1" dirty="0" smtClean="0"/>
              <a:t>oğumdan önce besleme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b="1" dirty="0" err="1"/>
              <a:t>K</a:t>
            </a:r>
            <a:r>
              <a:rPr lang="tr-TR" sz="3200" b="1" dirty="0" err="1" smtClean="0"/>
              <a:t>ortikosteroid</a:t>
            </a:r>
            <a:r>
              <a:rPr lang="tr-TR" sz="3200" b="1" dirty="0" smtClean="0"/>
              <a:t> kullanımı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b="1" dirty="0"/>
              <a:t>E</a:t>
            </a:r>
            <a:r>
              <a:rPr lang="tr-TR" sz="3200" b="1" dirty="0" smtClean="0"/>
              <a:t>rken doğum</a:t>
            </a:r>
          </a:p>
          <a:p>
            <a:pPr marL="457200" indent="-457200">
              <a:buFont typeface="Arial" charset="0"/>
              <a:buChar char="•"/>
            </a:pP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9471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173" y="2473378"/>
            <a:ext cx="9484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YENİ DOĞANLARDA KOLOSTRUM YÖNETİMİ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5414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897" y="1214202"/>
            <a:ext cx="5976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Sığır yetiştiriciliği yapılan işletmelerde sürünün devamlılığı, sağlıklı buzağı yetiştirme programındaki başarıya bağlıdır</a:t>
            </a: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99671" y="224852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kolostrum yönetimi</a:t>
            </a:r>
            <a:endParaRPr lang="tr-TR" sz="32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33" y="454406"/>
            <a:ext cx="6450767" cy="564379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973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90" y="787431"/>
            <a:ext cx="6389456" cy="5697278"/>
          </a:xfrm>
        </p:spPr>
      </p:pic>
      <p:sp>
        <p:nvSpPr>
          <p:cNvPr id="5" name="Metin kutusu 4"/>
          <p:cNvSpPr txBox="1"/>
          <p:nvPr/>
        </p:nvSpPr>
        <p:spPr>
          <a:xfrm>
            <a:off x="0" y="209861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94675" y="1783830"/>
            <a:ext cx="45336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buzağı ölümleri %15- 20 </a:t>
            </a:r>
          </a:p>
          <a:p>
            <a:r>
              <a:rPr lang="tr-TR" sz="3200" b="1" dirty="0" smtClean="0"/>
              <a:t>önemli bir kısmı yanlış </a:t>
            </a:r>
          </a:p>
          <a:p>
            <a:r>
              <a:rPr lang="tr-TR" sz="3200" b="1" dirty="0" smtClean="0"/>
              <a:t>besleme yöntemlerinden </a:t>
            </a:r>
          </a:p>
          <a:p>
            <a:r>
              <a:rPr lang="tr-TR" sz="3200" b="1" dirty="0" smtClean="0"/>
              <a:t>kaynaklanmaktadır.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779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9909" y="2041534"/>
            <a:ext cx="5406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İ</a:t>
            </a:r>
            <a:r>
              <a:rPr lang="tr-TR" sz="2800" b="1" dirty="0" smtClean="0"/>
              <a:t>yi bir bakım-besleme yöntemiyle </a:t>
            </a:r>
          </a:p>
          <a:p>
            <a:r>
              <a:rPr lang="tr-TR" sz="2800" b="1" dirty="0" smtClean="0"/>
              <a:t>ölüm oranının %3- 5’lere düşürülebilmektedir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209861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6" y="929390"/>
            <a:ext cx="6945444" cy="509665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8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94741" y="1336996"/>
            <a:ext cx="5931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sağlık sorunlarının minimuma indirilmesinde </a:t>
            </a:r>
            <a:r>
              <a:rPr lang="tr-TR" sz="2800" b="1" dirty="0" smtClean="0">
                <a:solidFill>
                  <a:srgbClr val="FF0000"/>
                </a:solidFill>
              </a:rPr>
              <a:t>kolostrum</a:t>
            </a:r>
            <a:r>
              <a:rPr lang="tr-TR" sz="2800" b="1" dirty="0" smtClean="0"/>
              <a:t> eşsiz bir besin kaynağıdır</a:t>
            </a:r>
            <a:endParaRPr lang="tr-TR" sz="28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0" y="209861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74" y="209860"/>
            <a:ext cx="6586928" cy="457200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0062250" y="4781861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smtClean="0">
                <a:solidFill>
                  <a:srgbClr val="7D7D7D"/>
                </a:solidFill>
                <a:effectLst/>
                <a:latin typeface="arial" charset="0"/>
                <a:hlinkClick r:id="rId3"/>
              </a:rPr>
              <a:t>jeffreydachmd.com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691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99869" y="1330458"/>
            <a:ext cx="64557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Kolostrum, </a:t>
            </a:r>
            <a:r>
              <a:rPr lang="tr-TR" sz="2800" dirty="0" err="1" smtClean="0"/>
              <a:t>kolostrogenezis</a:t>
            </a:r>
            <a:r>
              <a:rPr lang="tr-TR" sz="2800" dirty="0" smtClean="0"/>
              <a:t> evresinde üretilmeye başlanır. özellikle </a:t>
            </a:r>
            <a:r>
              <a:rPr lang="tr-TR" sz="2800" dirty="0" err="1" smtClean="0"/>
              <a:t>Ig</a:t>
            </a:r>
            <a:r>
              <a:rPr lang="tr-TR" sz="2800" dirty="0" smtClean="0"/>
              <a:t> bakımından normal sütten farklıdır.</a:t>
            </a:r>
          </a:p>
          <a:p>
            <a:r>
              <a:rPr lang="tr-TR" sz="2800" dirty="0" smtClean="0"/>
              <a:t>24.saatten sonra normal süte dönmeye başlar. 72.saatte normal hal alır.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0" y="209861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56" y="217516"/>
            <a:ext cx="5029200" cy="533442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9925337" y="546630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smtClean="0">
                <a:solidFill>
                  <a:srgbClr val="7D7D7D"/>
                </a:solidFill>
                <a:effectLst/>
                <a:latin typeface="arial" charset="0"/>
                <a:hlinkClick r:id="rId3"/>
              </a:rPr>
              <a:t>askthefarmers.com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099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209861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329784" y="1424066"/>
            <a:ext cx="8096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pasif bağışıklık </a:t>
            </a:r>
            <a:r>
              <a:rPr lang="tr-TR" sz="2800" dirty="0" smtClean="0"/>
              <a:t>sağlaması için doğumdan hemen sonra </a:t>
            </a:r>
          </a:p>
          <a:p>
            <a:r>
              <a:rPr lang="tr-TR" sz="2800" dirty="0" smtClean="0"/>
              <a:t>yavrular annelerini emmelidir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69" y="2008682"/>
            <a:ext cx="4360471" cy="350769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235789" y="551638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smtClean="0">
                <a:solidFill>
                  <a:srgbClr val="7D7D7D"/>
                </a:solidFill>
                <a:effectLst/>
                <a:latin typeface="arial" charset="0"/>
                <a:hlinkClick r:id="rId3"/>
              </a:rPr>
              <a:t>askthefarmers.com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087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1588957"/>
            <a:ext cx="10126657" cy="34627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34518" y="404733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K</a:t>
            </a:r>
            <a:r>
              <a:rPr lang="tr-TR" sz="3200" b="1" dirty="0" smtClean="0"/>
              <a:t>olostrum yönetimi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5895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236</Words>
  <Application>Microsoft Macintosh PowerPoint</Application>
  <PresentationFormat>Geniş Ekran</PresentationFormat>
  <Paragraphs>50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Arial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4</cp:revision>
  <dcterms:created xsi:type="dcterms:W3CDTF">2018-01-18T09:07:15Z</dcterms:created>
  <dcterms:modified xsi:type="dcterms:W3CDTF">2018-01-18T11:04:10Z</dcterms:modified>
</cp:coreProperties>
</file>