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1"/>
    <p:restoredTop sz="94705"/>
  </p:normalViewPr>
  <p:slideViewPr>
    <p:cSldViewPr snapToGrid="0" snapToObjects="1">
      <p:cViewPr varScale="1">
        <p:scale>
          <a:sx n="86" d="100"/>
          <a:sy n="86" d="100"/>
        </p:scale>
        <p:origin x="232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6FD55D-C664-8B4E-A144-90F70CEF942A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EF99CD-5E3B-3042-A695-CFA9EBC38D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19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E12F-CDF8-3345-8F8D-983D9587280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4B3C-7FC6-AA4E-98A7-8708D3EE4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444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E12F-CDF8-3345-8F8D-983D9587280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4B3C-7FC6-AA4E-98A7-8708D3EE4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4286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E12F-CDF8-3345-8F8D-983D9587280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4B3C-7FC6-AA4E-98A7-8708D3EE4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9345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E12F-CDF8-3345-8F8D-983D9587280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4B3C-7FC6-AA4E-98A7-8708D3EE4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9911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E12F-CDF8-3345-8F8D-983D9587280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4B3C-7FC6-AA4E-98A7-8708D3EE4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3113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E12F-CDF8-3345-8F8D-983D9587280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4B3C-7FC6-AA4E-98A7-8708D3EE4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6564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E12F-CDF8-3345-8F8D-983D9587280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4B3C-7FC6-AA4E-98A7-8708D3EE4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1137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E12F-CDF8-3345-8F8D-983D9587280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4B3C-7FC6-AA4E-98A7-8708D3EE4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5658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E12F-CDF8-3345-8F8D-983D9587280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4B3C-7FC6-AA4E-98A7-8708D3EE4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7272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E12F-CDF8-3345-8F8D-983D9587280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4B3C-7FC6-AA4E-98A7-8708D3EE4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2274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EE12F-CDF8-3345-8F8D-983D9587280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4B3C-7FC6-AA4E-98A7-8708D3EE4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649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EE12F-CDF8-3345-8F8D-983D95872808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14B3C-7FC6-AA4E-98A7-8708D3EE4F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231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tiff"/><Relationship Id="rId3" Type="http://schemas.openxmlformats.org/officeDocument/2006/relationships/hyperlink" Target="https://www.google.com.tr/url?sa=i&amp;rct=j&amp;q=&amp;esrc=s&amp;source=images&amp;cd=&amp;cad=rja&amp;uact=8&amp;ved=0ahUKEwiTgovnqeHYAhWD3SwKHZCrA4gQjB0IBg&amp;url=http%3A%2F%2Fjeffreydachmd.com%2F2015%2F12%2Fcolostrum-more-effective-than-flu-vaccine%2F&amp;psig=AOvVaw23C-R0LzuA8ztpIzwDKQP5&amp;ust=1516352704395350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Relationship Id="rId3" Type="http://schemas.openxmlformats.org/officeDocument/2006/relationships/hyperlink" Target="https://www.google.com.tr/url?sa=i&amp;rct=j&amp;q=&amp;esrc=s&amp;source=images&amp;cd=&amp;cad=rja&amp;uact=8&amp;ved=0ahUKEwjQqonpquHYAhUD1ywKHWWnAekQjB0IBg&amp;url=http%3A%2F%2Fwww.askthefarmers.com%2Fcalves-colostrum%2F&amp;psig=AOvVaw23C-R0LzuA8ztpIzwDKQP5&amp;ust=1516352704395350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tiff"/><Relationship Id="rId3" Type="http://schemas.openxmlformats.org/officeDocument/2006/relationships/hyperlink" Target="https://www.google.com.tr/url?sa=i&amp;rct=j&amp;q=&amp;esrc=s&amp;source=images&amp;cd=&amp;cad=rja&amp;uact=8&amp;ved=0ahUKEwjQqonpquHYAhUD1ywKHWWnAekQjB0IBg&amp;url=http%3A%2F%2Fwww.askthefarmers.com%2Fcalves-colostrum%2F&amp;psig=AOvVaw23C-R0LzuA8ztpIzwDKQP5&amp;ust=1516352704395350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738304" y="1998246"/>
            <a:ext cx="63056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 smtClean="0"/>
              <a:t>REPRODÜKTİF SÜRÜ SAĞLIĞI</a:t>
            </a:r>
            <a:endParaRPr lang="tr-TR" sz="40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4214348" y="4202136"/>
            <a:ext cx="3353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Prof.Dr</a:t>
            </a:r>
            <a:r>
              <a:rPr lang="tr-TR" sz="2800" dirty="0" smtClean="0"/>
              <a:t>. Şükrü </a:t>
            </a:r>
            <a:r>
              <a:rPr lang="tr-TR" sz="2800" dirty="0" err="1" smtClean="0"/>
              <a:t>Küplülü</a:t>
            </a:r>
            <a:endParaRPr lang="tr-TR" sz="2800" dirty="0"/>
          </a:p>
        </p:txBody>
      </p:sp>
      <p:pic>
        <p:nvPicPr>
          <p:cNvPr id="6" name="Picture 4" descr="au_amble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60" y="160722"/>
            <a:ext cx="1763687" cy="1768936"/>
          </a:xfrm>
          <a:prstGeom prst="rect">
            <a:avLst/>
          </a:prstGeom>
        </p:spPr>
      </p:pic>
      <p:pic>
        <p:nvPicPr>
          <p:cNvPr id="7" name="Picture 5" descr="1067241575veteriner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573" y="182606"/>
            <a:ext cx="1743456" cy="172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2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9145025" y="6488668"/>
            <a:ext cx="310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0" y="209861"/>
            <a:ext cx="4207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K</a:t>
            </a:r>
            <a:r>
              <a:rPr lang="tr-TR" sz="3200" b="1" dirty="0" smtClean="0"/>
              <a:t>olostrum yönetimi</a:t>
            </a:r>
            <a:endParaRPr lang="tr-TR" sz="3200" b="1" dirty="0"/>
          </a:p>
        </p:txBody>
      </p:sp>
      <p:sp>
        <p:nvSpPr>
          <p:cNvPr id="2" name="Dikdörtgen 1"/>
          <p:cNvSpPr/>
          <p:nvPr/>
        </p:nvSpPr>
        <p:spPr>
          <a:xfrm>
            <a:off x="1047837" y="2094318"/>
            <a:ext cx="809718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</a:rPr>
              <a:t>Ig</a:t>
            </a:r>
            <a:r>
              <a:rPr lang="tr-TR" sz="2800" dirty="0" smtClean="0">
                <a:solidFill>
                  <a:srgbClr val="FF0000"/>
                </a:solidFill>
              </a:rPr>
              <a:t> konsantrasyonuna göre ile kolostrum üç sınıfa ayrılır:</a:t>
            </a:r>
            <a:r>
              <a:rPr lang="tr-TR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tr-TR" sz="2800" dirty="0" smtClean="0">
                <a:solidFill>
                  <a:srgbClr val="FF0000"/>
                </a:solidFill>
              </a:rPr>
              <a:t>a)</a:t>
            </a:r>
            <a:r>
              <a:rPr lang="tr-TR" sz="2800" dirty="0" smtClean="0"/>
              <a:t> Zayıf &lt; 22 mg/ml </a:t>
            </a:r>
          </a:p>
          <a:p>
            <a:pPr>
              <a:lnSpc>
                <a:spcPct val="150000"/>
              </a:lnSpc>
            </a:pPr>
            <a:r>
              <a:rPr lang="tr-TR" sz="2800" dirty="0" smtClean="0">
                <a:solidFill>
                  <a:srgbClr val="FF0000"/>
                </a:solidFill>
              </a:rPr>
              <a:t>b)</a:t>
            </a:r>
            <a:r>
              <a:rPr lang="tr-TR" sz="2800" dirty="0" smtClean="0"/>
              <a:t> Orta 22-50 mg/ml </a:t>
            </a:r>
          </a:p>
          <a:p>
            <a:pPr>
              <a:lnSpc>
                <a:spcPct val="150000"/>
              </a:lnSpc>
            </a:pPr>
            <a:r>
              <a:rPr lang="tr-TR" sz="2800" dirty="0" smtClean="0">
                <a:solidFill>
                  <a:srgbClr val="FF0000"/>
                </a:solidFill>
              </a:rPr>
              <a:t>c)</a:t>
            </a:r>
            <a:r>
              <a:rPr lang="tr-TR" sz="2800" dirty="0" smtClean="0"/>
              <a:t> Çok iyi &gt; 50 mg/ml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895463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9145025" y="6488668"/>
            <a:ext cx="310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371" y="2443397"/>
            <a:ext cx="9938479" cy="2308485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509665" y="414223"/>
            <a:ext cx="4207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K</a:t>
            </a:r>
            <a:r>
              <a:rPr lang="tr-TR" sz="3200" b="1" dirty="0" smtClean="0"/>
              <a:t>olostrum yönetimi</a:t>
            </a:r>
            <a:endParaRPr lang="tr-TR" sz="3200" b="1" dirty="0"/>
          </a:p>
        </p:txBody>
      </p:sp>
      <p:sp>
        <p:nvSpPr>
          <p:cNvPr id="3" name="Dikdörtgen 2"/>
          <p:cNvSpPr/>
          <p:nvPr/>
        </p:nvSpPr>
        <p:spPr>
          <a:xfrm>
            <a:off x="1861279" y="1244144"/>
            <a:ext cx="81346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</a:rPr>
              <a:t>Kolostrum ve normal sütün </a:t>
            </a:r>
            <a:r>
              <a:rPr lang="tr-TR" sz="2800" b="1" dirty="0" err="1" smtClean="0">
                <a:solidFill>
                  <a:srgbClr val="FF0000"/>
                </a:solidFill>
              </a:rPr>
              <a:t>immunoglobulin</a:t>
            </a:r>
            <a:r>
              <a:rPr lang="tr-TR" sz="2800" b="1" dirty="0" smtClean="0">
                <a:solidFill>
                  <a:srgbClr val="FF0000"/>
                </a:solidFill>
              </a:rPr>
              <a:t> fraksiyonları düzeyi</a:t>
            </a:r>
            <a:endParaRPr lang="tr-T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058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509665" y="414223"/>
            <a:ext cx="4207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K</a:t>
            </a:r>
            <a:r>
              <a:rPr lang="tr-TR" sz="3200" b="1" dirty="0" smtClean="0"/>
              <a:t>olostrum yönetimi</a:t>
            </a:r>
            <a:endParaRPr lang="tr-TR" sz="3200" b="1" dirty="0"/>
          </a:p>
        </p:txBody>
      </p:sp>
      <p:sp>
        <p:nvSpPr>
          <p:cNvPr id="3" name="Dikdörtgen 2"/>
          <p:cNvSpPr/>
          <p:nvPr/>
        </p:nvSpPr>
        <p:spPr>
          <a:xfrm>
            <a:off x="1861279" y="1244144"/>
            <a:ext cx="81346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</a:rPr>
              <a:t>doğumdan sonra kolostrum tüketimi</a:t>
            </a:r>
            <a:endParaRPr lang="tr-TR" sz="2800" b="1" dirty="0">
              <a:solidFill>
                <a:srgbClr val="FF0000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557" y="2128603"/>
            <a:ext cx="7917305" cy="271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088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509665" y="414223"/>
            <a:ext cx="4207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K</a:t>
            </a:r>
            <a:r>
              <a:rPr lang="tr-TR" sz="3200" b="1" dirty="0" smtClean="0"/>
              <a:t>olostrum yönetimi</a:t>
            </a:r>
            <a:endParaRPr lang="tr-TR" sz="3200" b="1" dirty="0"/>
          </a:p>
        </p:txBody>
      </p:sp>
      <p:sp>
        <p:nvSpPr>
          <p:cNvPr id="3" name="Dikdörtgen 2"/>
          <p:cNvSpPr/>
          <p:nvPr/>
        </p:nvSpPr>
        <p:spPr>
          <a:xfrm>
            <a:off x="1861279" y="1244144"/>
            <a:ext cx="81346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>
                <a:solidFill>
                  <a:srgbClr val="FF0000"/>
                </a:solidFill>
              </a:rPr>
              <a:t>Kolostrum kalitesini etkileyen faktörler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2238501" y="2158584"/>
            <a:ext cx="4956806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tr-TR" sz="3200" b="1" dirty="0" smtClean="0"/>
              <a:t>Irk</a:t>
            </a:r>
          </a:p>
          <a:p>
            <a:pPr marL="457200" indent="-457200">
              <a:buFont typeface="Arial" charset="0"/>
              <a:buChar char="•"/>
            </a:pPr>
            <a:r>
              <a:rPr lang="tr-TR" sz="3200" b="1" dirty="0"/>
              <a:t>Y</a:t>
            </a:r>
            <a:r>
              <a:rPr lang="tr-TR" sz="3200" b="1" dirty="0" smtClean="0"/>
              <a:t>aş</a:t>
            </a:r>
          </a:p>
          <a:p>
            <a:pPr marL="457200" indent="-457200">
              <a:buFont typeface="Arial" charset="0"/>
              <a:buChar char="•"/>
            </a:pPr>
            <a:r>
              <a:rPr lang="tr-TR" sz="3200" b="1" dirty="0"/>
              <a:t>K</a:t>
            </a:r>
            <a:r>
              <a:rPr lang="tr-TR" sz="3200" b="1" dirty="0" smtClean="0"/>
              <a:t>olostrum veriliş süresi</a:t>
            </a:r>
          </a:p>
          <a:p>
            <a:pPr marL="457200" indent="-457200">
              <a:buFont typeface="Arial" charset="0"/>
              <a:buChar char="•"/>
            </a:pPr>
            <a:r>
              <a:rPr lang="tr-TR" sz="3200" b="1" dirty="0"/>
              <a:t>D</a:t>
            </a:r>
            <a:r>
              <a:rPr lang="tr-TR" sz="3200" b="1" dirty="0" smtClean="0"/>
              <a:t>oğumdan önce besleme</a:t>
            </a:r>
          </a:p>
          <a:p>
            <a:pPr marL="457200" indent="-457200">
              <a:buFont typeface="Arial" charset="0"/>
              <a:buChar char="•"/>
            </a:pPr>
            <a:r>
              <a:rPr lang="tr-TR" sz="3200" b="1" dirty="0" err="1"/>
              <a:t>K</a:t>
            </a:r>
            <a:r>
              <a:rPr lang="tr-TR" sz="3200" b="1" dirty="0" err="1" smtClean="0"/>
              <a:t>ortikosteroid</a:t>
            </a:r>
            <a:r>
              <a:rPr lang="tr-TR" sz="3200" b="1" dirty="0" smtClean="0"/>
              <a:t> kullanımı</a:t>
            </a:r>
          </a:p>
          <a:p>
            <a:pPr marL="457200" indent="-457200">
              <a:buFont typeface="Arial" charset="0"/>
              <a:buChar char="•"/>
            </a:pPr>
            <a:r>
              <a:rPr lang="tr-TR" sz="3200" b="1" dirty="0"/>
              <a:t>E</a:t>
            </a:r>
            <a:r>
              <a:rPr lang="tr-TR" sz="3200" b="1" dirty="0" smtClean="0"/>
              <a:t>rken doğum</a:t>
            </a:r>
          </a:p>
          <a:p>
            <a:pPr marL="457200" indent="-457200">
              <a:buFont typeface="Arial" charset="0"/>
              <a:buChar char="•"/>
            </a:pP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947193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259173" y="2473378"/>
            <a:ext cx="94848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 smtClean="0"/>
              <a:t>YENİ DOĞANLARDA KOLOSTRUM YÖNETİMİ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1154143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54897" y="1214202"/>
            <a:ext cx="597607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/>
              <a:t>Sığır yetiştiriciliği yapılan işletmelerde sürünün devamlılığı, sağlıklı buzağı yetiştirme programındaki başarıya bağlıdır</a:t>
            </a:r>
            <a:endParaRPr lang="tr-TR" sz="32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499671" y="224852"/>
            <a:ext cx="4207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kolostrum yönetimi</a:t>
            </a:r>
            <a:endParaRPr lang="tr-TR" sz="3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233" y="454406"/>
            <a:ext cx="6450767" cy="5643797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9145025" y="6488668"/>
            <a:ext cx="310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9738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390" y="787431"/>
            <a:ext cx="6389456" cy="5697278"/>
          </a:xfrm>
        </p:spPr>
      </p:pic>
      <p:sp>
        <p:nvSpPr>
          <p:cNvPr id="5" name="Metin kutusu 4"/>
          <p:cNvSpPr txBox="1"/>
          <p:nvPr/>
        </p:nvSpPr>
        <p:spPr>
          <a:xfrm>
            <a:off x="0" y="209861"/>
            <a:ext cx="4207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K</a:t>
            </a:r>
            <a:r>
              <a:rPr lang="tr-TR" sz="3200" b="1" dirty="0" smtClean="0"/>
              <a:t>olostrum yönetimi</a:t>
            </a:r>
            <a:endParaRPr lang="tr-TR" sz="3200" b="1" dirty="0"/>
          </a:p>
        </p:txBody>
      </p:sp>
      <p:sp>
        <p:nvSpPr>
          <p:cNvPr id="6" name="Metin kutusu 5"/>
          <p:cNvSpPr txBox="1"/>
          <p:nvPr/>
        </p:nvSpPr>
        <p:spPr>
          <a:xfrm>
            <a:off x="494675" y="1783830"/>
            <a:ext cx="453367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</a:rPr>
              <a:t>buzağı ölümleri %15- 20 </a:t>
            </a:r>
          </a:p>
          <a:p>
            <a:r>
              <a:rPr lang="tr-TR" sz="3200" b="1" dirty="0" smtClean="0"/>
              <a:t>önemli bir kısmı yanlış </a:t>
            </a:r>
          </a:p>
          <a:p>
            <a:r>
              <a:rPr lang="tr-TR" sz="3200" b="1" dirty="0" smtClean="0"/>
              <a:t>besleme yöntemlerinden </a:t>
            </a:r>
          </a:p>
          <a:p>
            <a:r>
              <a:rPr lang="tr-TR" sz="3200" b="1" dirty="0" smtClean="0"/>
              <a:t>kaynaklanmaktadır.</a:t>
            </a:r>
            <a:endParaRPr lang="tr-TR" sz="3200" b="1" dirty="0"/>
          </a:p>
        </p:txBody>
      </p:sp>
      <p:sp>
        <p:nvSpPr>
          <p:cNvPr id="7" name="Metin kutusu 6"/>
          <p:cNvSpPr txBox="1"/>
          <p:nvPr/>
        </p:nvSpPr>
        <p:spPr>
          <a:xfrm>
            <a:off x="9145025" y="6488668"/>
            <a:ext cx="310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7795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39909" y="2041534"/>
            <a:ext cx="54064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İ</a:t>
            </a:r>
            <a:r>
              <a:rPr lang="tr-TR" sz="2800" b="1" dirty="0" smtClean="0"/>
              <a:t>yi bir bakım-besleme yöntemiyle </a:t>
            </a:r>
          </a:p>
          <a:p>
            <a:r>
              <a:rPr lang="tr-TR" sz="2800" b="1" dirty="0" smtClean="0"/>
              <a:t>ölüm oranının %3- 5’lere düşürülebilmektedir</a:t>
            </a:r>
            <a:endParaRPr lang="tr-TR" sz="28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0" y="209861"/>
            <a:ext cx="4207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K</a:t>
            </a:r>
            <a:r>
              <a:rPr lang="tr-TR" sz="3200" b="1" dirty="0" smtClean="0"/>
              <a:t>olostrum yönetimi</a:t>
            </a:r>
            <a:endParaRPr lang="tr-TR" sz="3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556" y="929390"/>
            <a:ext cx="6945444" cy="5096656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9145025" y="6488668"/>
            <a:ext cx="310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3802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9145025" y="6488668"/>
            <a:ext cx="310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394741" y="1336996"/>
            <a:ext cx="59311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sağlık sorunlarının minimuma indirilmesinde </a:t>
            </a:r>
            <a:r>
              <a:rPr lang="tr-TR" sz="2800" b="1" dirty="0" smtClean="0">
                <a:solidFill>
                  <a:srgbClr val="FF0000"/>
                </a:solidFill>
              </a:rPr>
              <a:t>kolostrum</a:t>
            </a:r>
            <a:r>
              <a:rPr lang="tr-TR" sz="2800" b="1" dirty="0" smtClean="0"/>
              <a:t> eşsiz bir besin kaynağıdır</a:t>
            </a:r>
            <a:endParaRPr lang="tr-TR" sz="2800" b="1" dirty="0"/>
          </a:p>
        </p:txBody>
      </p:sp>
      <p:sp>
        <p:nvSpPr>
          <p:cNvPr id="6" name="Metin kutusu 5"/>
          <p:cNvSpPr txBox="1"/>
          <p:nvPr/>
        </p:nvSpPr>
        <p:spPr>
          <a:xfrm>
            <a:off x="0" y="209861"/>
            <a:ext cx="4207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K</a:t>
            </a:r>
            <a:r>
              <a:rPr lang="tr-TR" sz="3200" b="1" dirty="0" smtClean="0"/>
              <a:t>olostrum yönetimi</a:t>
            </a:r>
            <a:endParaRPr lang="tr-TR" sz="3200" b="1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0174" y="209860"/>
            <a:ext cx="6586928" cy="4572001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10062250" y="4781861"/>
            <a:ext cx="2129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0" i="0" u="none" strike="noStrike" smtClean="0">
                <a:solidFill>
                  <a:srgbClr val="7D7D7D"/>
                </a:solidFill>
                <a:effectLst/>
                <a:latin typeface="arial" charset="0"/>
                <a:hlinkClick r:id="rId3"/>
              </a:rPr>
              <a:t>jeffreydachmd.com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6912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9145025" y="6488668"/>
            <a:ext cx="310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99869" y="1330458"/>
            <a:ext cx="64557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Kolostrum, </a:t>
            </a:r>
            <a:r>
              <a:rPr lang="tr-TR" sz="2800" dirty="0" err="1" smtClean="0"/>
              <a:t>kolostrogenezis</a:t>
            </a:r>
            <a:r>
              <a:rPr lang="tr-TR" sz="2800" dirty="0" smtClean="0"/>
              <a:t> evresinde üretilmeye başlanır. özellikle </a:t>
            </a:r>
            <a:r>
              <a:rPr lang="tr-TR" sz="2800" dirty="0" err="1" smtClean="0"/>
              <a:t>Ig</a:t>
            </a:r>
            <a:r>
              <a:rPr lang="tr-TR" sz="2800" dirty="0" smtClean="0"/>
              <a:t> bakımından normal sütten farklıdır.</a:t>
            </a:r>
          </a:p>
          <a:p>
            <a:r>
              <a:rPr lang="tr-TR" sz="2800" dirty="0" smtClean="0"/>
              <a:t>24.saatten sonra normal süte dönmeye başlar. 72.saatte normal hal alır.</a:t>
            </a:r>
            <a:endParaRPr lang="tr-TR" sz="2800" dirty="0"/>
          </a:p>
        </p:txBody>
      </p:sp>
      <p:sp>
        <p:nvSpPr>
          <p:cNvPr id="6" name="Metin kutusu 5"/>
          <p:cNvSpPr txBox="1"/>
          <p:nvPr/>
        </p:nvSpPr>
        <p:spPr>
          <a:xfrm>
            <a:off x="0" y="209861"/>
            <a:ext cx="4207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K</a:t>
            </a:r>
            <a:r>
              <a:rPr lang="tr-TR" sz="3200" b="1" dirty="0" smtClean="0"/>
              <a:t>olostrum yönetimi</a:t>
            </a:r>
            <a:endParaRPr lang="tr-TR" sz="3200" b="1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9256" y="217516"/>
            <a:ext cx="5029200" cy="5334425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9925337" y="5466306"/>
            <a:ext cx="2146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0" i="0" u="none" strike="noStrike" smtClean="0">
                <a:solidFill>
                  <a:srgbClr val="7D7D7D"/>
                </a:solidFill>
                <a:effectLst/>
                <a:latin typeface="arial" charset="0"/>
                <a:hlinkClick r:id="rId3"/>
              </a:rPr>
              <a:t>askthefarmers.com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0996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0" y="209861"/>
            <a:ext cx="4207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K</a:t>
            </a:r>
            <a:r>
              <a:rPr lang="tr-TR" sz="3200" b="1" dirty="0" smtClean="0"/>
              <a:t>olostrum yönetimi</a:t>
            </a:r>
            <a:endParaRPr lang="tr-TR" sz="3200" b="1" dirty="0"/>
          </a:p>
        </p:txBody>
      </p:sp>
      <p:sp>
        <p:nvSpPr>
          <p:cNvPr id="2" name="Metin kutusu 1"/>
          <p:cNvSpPr txBox="1"/>
          <p:nvPr/>
        </p:nvSpPr>
        <p:spPr>
          <a:xfrm>
            <a:off x="329784" y="1424066"/>
            <a:ext cx="809631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>
                <a:solidFill>
                  <a:srgbClr val="FF0000"/>
                </a:solidFill>
              </a:rPr>
              <a:t>pasif bağışıklık </a:t>
            </a:r>
            <a:r>
              <a:rPr lang="tr-TR" sz="2800" dirty="0" smtClean="0"/>
              <a:t>sağlaması için doğumdan hemen sonra </a:t>
            </a:r>
          </a:p>
          <a:p>
            <a:r>
              <a:rPr lang="tr-TR" sz="2800" dirty="0" smtClean="0"/>
              <a:t>yavrular annelerini emmelidir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0269" y="2008682"/>
            <a:ext cx="4360471" cy="3507698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9235789" y="5516380"/>
            <a:ext cx="2146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0" i="0" u="none" strike="noStrike" smtClean="0">
                <a:solidFill>
                  <a:srgbClr val="7D7D7D"/>
                </a:solidFill>
                <a:effectLst/>
                <a:latin typeface="arial" charset="0"/>
                <a:hlinkClick r:id="rId3"/>
              </a:rPr>
              <a:t>askthefarmers.com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0873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9145025" y="6488668"/>
            <a:ext cx="31025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Küplülü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26" y="1588957"/>
            <a:ext cx="10126657" cy="3462728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734518" y="404733"/>
            <a:ext cx="4207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/>
              <a:t>K</a:t>
            </a:r>
            <a:r>
              <a:rPr lang="tr-TR" sz="3200" b="1" dirty="0" smtClean="0"/>
              <a:t>olostrum yönetimi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58956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236</Words>
  <Application>Microsoft Macintosh PowerPoint</Application>
  <PresentationFormat>Geniş Ekran</PresentationFormat>
  <Paragraphs>50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Calibri</vt:lpstr>
      <vt:lpstr>Calibri Light</vt:lpstr>
      <vt:lpstr>Arial</vt:lpstr>
      <vt:lpstr>Arial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4</cp:revision>
  <dcterms:created xsi:type="dcterms:W3CDTF">2018-01-18T09:07:15Z</dcterms:created>
  <dcterms:modified xsi:type="dcterms:W3CDTF">2018-01-18T11:04:10Z</dcterms:modified>
</cp:coreProperties>
</file>